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9.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672" r:id="rId2"/>
    <p:sldMasterId id="2147483699" r:id="rId3"/>
    <p:sldMasterId id="2147483713" r:id="rId4"/>
    <p:sldMasterId id="2147483715" r:id="rId5"/>
    <p:sldMasterId id="2147483718" r:id="rId6"/>
    <p:sldMasterId id="2147483732" r:id="rId7"/>
    <p:sldMasterId id="2147483744" r:id="rId8"/>
    <p:sldMasterId id="2147483752" r:id="rId9"/>
    <p:sldMasterId id="2147483759" r:id="rId10"/>
  </p:sldMasterIdLst>
  <p:notesMasterIdLst>
    <p:notesMasterId r:id="rId82"/>
  </p:notesMasterIdLst>
  <p:handoutMasterIdLst>
    <p:handoutMasterId r:id="rId83"/>
  </p:handoutMasterIdLst>
  <p:sldIdLst>
    <p:sldId id="280" r:id="rId11"/>
    <p:sldId id="458" r:id="rId12"/>
    <p:sldId id="440" r:id="rId13"/>
    <p:sldId id="441" r:id="rId14"/>
    <p:sldId id="442" r:id="rId15"/>
    <p:sldId id="443" r:id="rId16"/>
    <p:sldId id="444" r:id="rId17"/>
    <p:sldId id="446" r:id="rId18"/>
    <p:sldId id="447" r:id="rId19"/>
    <p:sldId id="448" r:id="rId20"/>
    <p:sldId id="450" r:id="rId21"/>
    <p:sldId id="451" r:id="rId22"/>
    <p:sldId id="452" r:id="rId23"/>
    <p:sldId id="453" r:id="rId24"/>
    <p:sldId id="454" r:id="rId25"/>
    <p:sldId id="455" r:id="rId26"/>
    <p:sldId id="457" r:id="rId27"/>
    <p:sldId id="261" r:id="rId28"/>
    <p:sldId id="425" r:id="rId29"/>
    <p:sldId id="297" r:id="rId30"/>
    <p:sldId id="282" r:id="rId31"/>
    <p:sldId id="294" r:id="rId32"/>
    <p:sldId id="284" r:id="rId33"/>
    <p:sldId id="463" r:id="rId34"/>
    <p:sldId id="464" r:id="rId35"/>
    <p:sldId id="465" r:id="rId36"/>
    <p:sldId id="293" r:id="rId37"/>
    <p:sldId id="298" r:id="rId38"/>
    <p:sldId id="427" r:id="rId39"/>
    <p:sldId id="438" r:id="rId40"/>
    <p:sldId id="296" r:id="rId41"/>
    <p:sldId id="428" r:id="rId42"/>
    <p:sldId id="436" r:id="rId43"/>
    <p:sldId id="459" r:id="rId44"/>
    <p:sldId id="429" r:id="rId45"/>
    <p:sldId id="430" r:id="rId46"/>
    <p:sldId id="431" r:id="rId47"/>
    <p:sldId id="437" r:id="rId48"/>
    <p:sldId id="432" r:id="rId49"/>
    <p:sldId id="301" r:id="rId50"/>
    <p:sldId id="524" r:id="rId51"/>
    <p:sldId id="494" r:id="rId52"/>
    <p:sldId id="495" r:id="rId53"/>
    <p:sldId id="496" r:id="rId54"/>
    <p:sldId id="497" r:id="rId55"/>
    <p:sldId id="498" r:id="rId56"/>
    <p:sldId id="499" r:id="rId57"/>
    <p:sldId id="500" r:id="rId58"/>
    <p:sldId id="501" r:id="rId59"/>
    <p:sldId id="502" r:id="rId60"/>
    <p:sldId id="503" r:id="rId61"/>
    <p:sldId id="504" r:id="rId62"/>
    <p:sldId id="505" r:id="rId63"/>
    <p:sldId id="506" r:id="rId64"/>
    <p:sldId id="507" r:id="rId65"/>
    <p:sldId id="508" r:id="rId66"/>
    <p:sldId id="509" r:id="rId67"/>
    <p:sldId id="510" r:id="rId68"/>
    <p:sldId id="511" r:id="rId69"/>
    <p:sldId id="512" r:id="rId70"/>
    <p:sldId id="513" r:id="rId71"/>
    <p:sldId id="514" r:id="rId72"/>
    <p:sldId id="515" r:id="rId73"/>
    <p:sldId id="516" r:id="rId74"/>
    <p:sldId id="517" r:id="rId75"/>
    <p:sldId id="518" r:id="rId76"/>
    <p:sldId id="519" r:id="rId77"/>
    <p:sldId id="520" r:id="rId78"/>
    <p:sldId id="521" r:id="rId79"/>
    <p:sldId id="525" r:id="rId80"/>
    <p:sldId id="290" r:id="rId81"/>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COBONO, MEGAN M GS-13 USAF AMC 92 CES/AFCEC/CZOM" initials="RMMGUA9C" lastIdx="1" clrIdx="0">
    <p:extLst>
      <p:ext uri="{19B8F6BF-5375-455C-9EA6-DF929625EA0E}">
        <p15:presenceInfo xmlns:p15="http://schemas.microsoft.com/office/powerpoint/2012/main" userId="S-1-5-21-1271409858-1095883707-2794662393-95241654" providerId="AD"/>
      </p:ext>
    </p:extLst>
  </p:cmAuthor>
  <p:cmAuthor id="2" name="WISBER, AMBER E GS-12 USAF AMC 92 CES/CZOM" initials="WAEGUA9C" lastIdx="2" clrIdx="1">
    <p:extLst>
      <p:ext uri="{19B8F6BF-5375-455C-9EA6-DF929625EA0E}">
        <p15:presenceInfo xmlns:p15="http://schemas.microsoft.com/office/powerpoint/2012/main" userId="S-1-5-21-1271409858-1095883707-2794662393-97593904" providerId="AD"/>
      </p:ext>
    </p:extLst>
  </p:cmAuthor>
  <p:cmAuthor id="3" name="MARK LOUCKS" initials="ML" lastIdx="6" clrIdx="2">
    <p:extLst>
      <p:ext uri="{19B8F6BF-5375-455C-9EA6-DF929625EA0E}">
        <p15:presenceInfo xmlns:p15="http://schemas.microsoft.com/office/powerpoint/2012/main" userId="MARK LOUCK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9E80"/>
    <a:srgbClr val="F0E1D8"/>
    <a:srgbClr val="C08260"/>
    <a:srgbClr val="DEBEAC"/>
    <a:srgbClr val="D6CDB4"/>
    <a:srgbClr val="FFE1E5"/>
    <a:srgbClr val="EDD6B5"/>
    <a:srgbClr val="F5E9D7"/>
    <a:srgbClr val="E8CDA6"/>
    <a:srgbClr val="FEBA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799" autoAdjust="0"/>
  </p:normalViewPr>
  <p:slideViewPr>
    <p:cSldViewPr>
      <p:cViewPr varScale="1">
        <p:scale>
          <a:sx n="72" d="100"/>
          <a:sy n="72" d="100"/>
        </p:scale>
        <p:origin x="946"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notesMaster" Target="notesMasters/notesMaster1.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628" cy="463250"/>
          </a:xfrm>
          <a:prstGeom prst="rect">
            <a:avLst/>
          </a:prstGeom>
        </p:spPr>
        <p:txBody>
          <a:bodyPr vert="horz" lIns="92075" tIns="46037" rIns="92075" bIns="46037" rtlCol="0"/>
          <a:lstStyle>
            <a:lvl1pPr algn="l" eaLnBrk="0" hangingPunct="0">
              <a:defRPr sz="1200">
                <a:cs typeface="+mn-cs"/>
              </a:defRPr>
            </a:lvl1pPr>
          </a:lstStyle>
          <a:p>
            <a:pPr>
              <a:defRPr/>
            </a:pPr>
            <a:endParaRPr lang="en-US"/>
          </a:p>
        </p:txBody>
      </p:sp>
      <p:sp>
        <p:nvSpPr>
          <p:cNvPr id="3" name="Date Placeholder 2"/>
          <p:cNvSpPr>
            <a:spLocks noGrp="1"/>
          </p:cNvSpPr>
          <p:nvPr>
            <p:ph type="dt" sz="quarter" idx="1"/>
          </p:nvPr>
        </p:nvSpPr>
        <p:spPr>
          <a:xfrm>
            <a:off x="3956831" y="0"/>
            <a:ext cx="3026628" cy="463250"/>
          </a:xfrm>
          <a:prstGeom prst="rect">
            <a:avLst/>
          </a:prstGeom>
        </p:spPr>
        <p:txBody>
          <a:bodyPr vert="horz" lIns="92075" tIns="46037" rIns="92075" bIns="46037" rtlCol="0"/>
          <a:lstStyle>
            <a:lvl1pPr algn="r" eaLnBrk="0" hangingPunct="0">
              <a:defRPr sz="1200">
                <a:cs typeface="+mn-cs"/>
              </a:defRPr>
            </a:lvl1pPr>
          </a:lstStyle>
          <a:p>
            <a:pPr>
              <a:defRPr/>
            </a:pPr>
            <a:fld id="{A185F6C1-47A4-4C4E-898F-085BAF11BBA1}" type="datetimeFigureOut">
              <a:rPr lang="en-US"/>
              <a:pPr>
                <a:defRPr/>
              </a:pPr>
              <a:t>3/22/2022</a:t>
            </a:fld>
            <a:endParaRPr lang="en-US"/>
          </a:p>
        </p:txBody>
      </p:sp>
      <p:sp>
        <p:nvSpPr>
          <p:cNvPr id="4" name="Footer Placeholder 3"/>
          <p:cNvSpPr>
            <a:spLocks noGrp="1"/>
          </p:cNvSpPr>
          <p:nvPr>
            <p:ph type="ftr" sz="quarter" idx="2"/>
          </p:nvPr>
        </p:nvSpPr>
        <p:spPr>
          <a:xfrm>
            <a:off x="0" y="8818891"/>
            <a:ext cx="3026628" cy="463250"/>
          </a:xfrm>
          <a:prstGeom prst="rect">
            <a:avLst/>
          </a:prstGeom>
        </p:spPr>
        <p:txBody>
          <a:bodyPr vert="horz" lIns="92075" tIns="46037" rIns="92075" bIns="46037" rtlCol="0" anchor="b"/>
          <a:lstStyle>
            <a:lvl1pPr algn="l" eaLnBrk="0" hangingPunct="0">
              <a:defRPr sz="1200">
                <a:cs typeface="+mn-cs"/>
              </a:defRPr>
            </a:lvl1pPr>
          </a:lstStyle>
          <a:p>
            <a:pPr>
              <a:defRPr/>
            </a:pPr>
            <a:endParaRPr lang="en-US"/>
          </a:p>
        </p:txBody>
      </p:sp>
      <p:sp>
        <p:nvSpPr>
          <p:cNvPr id="5" name="Slide Number Placeholder 4"/>
          <p:cNvSpPr>
            <a:spLocks noGrp="1"/>
          </p:cNvSpPr>
          <p:nvPr>
            <p:ph type="sldNum" sz="quarter" idx="3"/>
          </p:nvPr>
        </p:nvSpPr>
        <p:spPr>
          <a:xfrm>
            <a:off x="3956831" y="8818891"/>
            <a:ext cx="3026628" cy="463250"/>
          </a:xfrm>
          <a:prstGeom prst="rect">
            <a:avLst/>
          </a:prstGeom>
        </p:spPr>
        <p:txBody>
          <a:bodyPr vert="horz" lIns="92075" tIns="46037" rIns="92075" bIns="46037" rtlCol="0" anchor="b"/>
          <a:lstStyle>
            <a:lvl1pPr algn="r" eaLnBrk="0" hangingPunct="0">
              <a:defRPr sz="1200">
                <a:cs typeface="+mn-cs"/>
              </a:defRPr>
            </a:lvl1pPr>
          </a:lstStyle>
          <a:p>
            <a:pPr>
              <a:defRPr/>
            </a:pPr>
            <a:fld id="{A396B32B-76D5-41DC-B6A3-DEAB94F2BDCA}" type="slidenum">
              <a:rPr lang="en-US"/>
              <a:pPr>
                <a:defRPr/>
              </a:pPr>
              <a:t>‹#›</a:t>
            </a:fld>
            <a:endParaRPr lang="en-US"/>
          </a:p>
        </p:txBody>
      </p:sp>
    </p:spTree>
    <p:extLst>
      <p:ext uri="{BB962C8B-B14F-4D97-AF65-F5344CB8AC3E}">
        <p14:creationId xmlns:p14="http://schemas.microsoft.com/office/powerpoint/2010/main" val="4277735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26628" cy="464809"/>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lvl1pPr>
              <a:defRPr sz="1200"/>
            </a:lvl1pPr>
          </a:lstStyle>
          <a:p>
            <a:pPr>
              <a:defRPr/>
            </a:pPr>
            <a:endParaRPr lang="en-US"/>
          </a:p>
        </p:txBody>
      </p:sp>
      <p:sp>
        <p:nvSpPr>
          <p:cNvPr id="21507" name="Rectangle 3"/>
          <p:cNvSpPr>
            <a:spLocks noGrp="1" noChangeArrowheads="1"/>
          </p:cNvSpPr>
          <p:nvPr>
            <p:ph type="dt" idx="1"/>
          </p:nvPr>
        </p:nvSpPr>
        <p:spPr bwMode="auto">
          <a:xfrm>
            <a:off x="3956831" y="0"/>
            <a:ext cx="3026628" cy="464809"/>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lvl1pPr algn="r">
              <a:defRPr sz="1200"/>
            </a:lvl1pPr>
          </a:lstStyle>
          <a:p>
            <a:pPr>
              <a:defRPr/>
            </a:pPr>
            <a:fld id="{A7AF279D-7052-4567-8252-AEB9A05AF5E2}" type="datetimeFigureOut">
              <a:rPr lang="en-US"/>
              <a:pPr>
                <a:defRPr/>
              </a:pPr>
              <a:t>3/22/2022</a:t>
            </a:fld>
            <a:endParaRPr lang="en-US"/>
          </a:p>
        </p:txBody>
      </p:sp>
      <p:sp>
        <p:nvSpPr>
          <p:cNvPr id="14340" name="Rectangle 4"/>
          <p:cNvSpPr>
            <a:spLocks noGrp="1" noRot="1" noChangeAspect="1" noChangeArrowheads="1" noTextEdit="1"/>
          </p:cNvSpPr>
          <p:nvPr>
            <p:ph type="sldImg" idx="2"/>
          </p:nvPr>
        </p:nvSpPr>
        <p:spPr bwMode="auto">
          <a:xfrm>
            <a:off x="1171575" y="695325"/>
            <a:ext cx="4641850" cy="3481388"/>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698809" y="4409446"/>
            <a:ext cx="5587383" cy="4178600"/>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17332"/>
            <a:ext cx="3026628" cy="464809"/>
          </a:xfrm>
          <a:prstGeom prst="rect">
            <a:avLst/>
          </a:prstGeom>
          <a:noFill/>
          <a:ln w="9525">
            <a:noFill/>
            <a:miter lim="800000"/>
            <a:headEnd/>
            <a:tailEnd/>
          </a:ln>
          <a:effectLst/>
        </p:spPr>
        <p:txBody>
          <a:bodyPr vert="horz" wrap="square" lIns="89410" tIns="44705" rIns="89410" bIns="44705" numCol="1" anchor="b" anchorCtr="0" compatLnSpc="1">
            <a:prstTxWarp prst="textNoShape">
              <a:avLst/>
            </a:prstTxWarp>
          </a:bodyPr>
          <a:lstStyle>
            <a:lvl1pPr>
              <a:defRPr sz="1200"/>
            </a:lvl1pPr>
          </a:lstStyle>
          <a:p>
            <a:pPr>
              <a:defRPr/>
            </a:pPr>
            <a:endParaRPr lang="en-US"/>
          </a:p>
        </p:txBody>
      </p:sp>
      <p:sp>
        <p:nvSpPr>
          <p:cNvPr id="21511" name="Rectangle 7"/>
          <p:cNvSpPr>
            <a:spLocks noGrp="1" noChangeArrowheads="1"/>
          </p:cNvSpPr>
          <p:nvPr>
            <p:ph type="sldNum" sz="quarter" idx="5"/>
          </p:nvPr>
        </p:nvSpPr>
        <p:spPr bwMode="auto">
          <a:xfrm>
            <a:off x="3956831" y="8817332"/>
            <a:ext cx="3026628" cy="464809"/>
          </a:xfrm>
          <a:prstGeom prst="rect">
            <a:avLst/>
          </a:prstGeom>
          <a:noFill/>
          <a:ln w="9525">
            <a:noFill/>
            <a:miter lim="800000"/>
            <a:headEnd/>
            <a:tailEnd/>
          </a:ln>
          <a:effectLst/>
        </p:spPr>
        <p:txBody>
          <a:bodyPr vert="horz" wrap="square" lIns="89410" tIns="44705" rIns="89410" bIns="44705" numCol="1" anchor="b" anchorCtr="0" compatLnSpc="1">
            <a:prstTxWarp prst="textNoShape">
              <a:avLst/>
            </a:prstTxWarp>
          </a:bodyPr>
          <a:lstStyle>
            <a:lvl1pPr algn="r">
              <a:defRPr sz="1200"/>
            </a:lvl1pPr>
          </a:lstStyle>
          <a:p>
            <a:pPr>
              <a:defRPr/>
            </a:pPr>
            <a:fld id="{CFBAF82E-6242-4D6F-9948-C44F511377EB}" type="slidenum">
              <a:rPr lang="en-US"/>
              <a:pPr>
                <a:defRPr/>
              </a:pPr>
              <a:t>‹#›</a:t>
            </a:fld>
            <a:endParaRPr lang="en-US"/>
          </a:p>
        </p:txBody>
      </p:sp>
    </p:spTree>
    <p:extLst>
      <p:ext uri="{BB962C8B-B14F-4D97-AF65-F5344CB8AC3E}">
        <p14:creationId xmlns:p14="http://schemas.microsoft.com/office/powerpoint/2010/main" val="8722077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82242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BAF82E-6242-4D6F-9948-C44F511377EB}" type="slidenum">
              <a:rPr kumimoji="0" lang="en-US" sz="12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10185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20</a:t>
            </a:fld>
            <a:endParaRPr lang="en-US"/>
          </a:p>
        </p:txBody>
      </p:sp>
    </p:spTree>
    <p:extLst>
      <p:ext uri="{BB962C8B-B14F-4D97-AF65-F5344CB8AC3E}">
        <p14:creationId xmlns:p14="http://schemas.microsoft.com/office/powerpoint/2010/main" val="946155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21</a:t>
            </a:fld>
            <a:endParaRPr lang="en-US"/>
          </a:p>
        </p:txBody>
      </p:sp>
    </p:spTree>
    <p:extLst>
      <p:ext uri="{BB962C8B-B14F-4D97-AF65-F5344CB8AC3E}">
        <p14:creationId xmlns:p14="http://schemas.microsoft.com/office/powerpoint/2010/main" val="379725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83736-0812-434F-A643-1F966602C0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532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C2C52B-4476-48EF-BFF3-CF35129E4C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363" name="Rectangle 2"/>
          <p:cNvSpPr>
            <a:spLocks noGrp="1" noRot="1" noChangeAspect="1" noChangeArrowheads="1" noTextEdit="1"/>
          </p:cNvSpPr>
          <p:nvPr>
            <p:ph type="sldImg"/>
          </p:nvPr>
        </p:nvSpPr>
        <p:spPr>
          <a:xfrm>
            <a:off x="1371600" y="1143000"/>
            <a:ext cx="4114800" cy="3086100"/>
          </a:xfrm>
          <a:ln/>
        </p:spPr>
      </p:sp>
      <p:sp>
        <p:nvSpPr>
          <p:cNvPr id="15364" name="Rectangle 3"/>
          <p:cNvSpPr>
            <a:spLocks noGrp="1" noChangeArrowheads="1"/>
          </p:cNvSpPr>
          <p:nvPr>
            <p:ph type="body" idx="1"/>
          </p:nvPr>
        </p:nvSpPr>
        <p:spPr>
          <a:noFill/>
          <a:ln/>
        </p:spPr>
        <p:txBody>
          <a:bodyPr/>
          <a:lstStyle/>
          <a:p>
            <a:endParaRPr lang="en-US" baseline="0" dirty="0"/>
          </a:p>
        </p:txBody>
      </p:sp>
    </p:spTree>
    <p:extLst>
      <p:ext uri="{BB962C8B-B14F-4D97-AF65-F5344CB8AC3E}">
        <p14:creationId xmlns:p14="http://schemas.microsoft.com/office/powerpoint/2010/main" val="1473985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2F9469-E7A5-4031-81A7-3A98E3F31F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3148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83736-0812-434F-A643-1F966602C0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119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28</a:t>
            </a:fld>
            <a:endParaRPr lang="en-US"/>
          </a:p>
        </p:txBody>
      </p:sp>
    </p:spTree>
    <p:extLst>
      <p:ext uri="{BB962C8B-B14F-4D97-AF65-F5344CB8AC3E}">
        <p14:creationId xmlns:p14="http://schemas.microsoft.com/office/powerpoint/2010/main" val="3186713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35</a:t>
            </a:fld>
            <a:endParaRPr lang="en-US"/>
          </a:p>
        </p:txBody>
      </p:sp>
    </p:spTree>
    <p:extLst>
      <p:ext uri="{BB962C8B-B14F-4D97-AF65-F5344CB8AC3E}">
        <p14:creationId xmlns:p14="http://schemas.microsoft.com/office/powerpoint/2010/main" val="2764763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37</a:t>
            </a:fld>
            <a:endParaRPr lang="en-US"/>
          </a:p>
        </p:txBody>
      </p:sp>
    </p:spTree>
    <p:extLst>
      <p:ext uri="{BB962C8B-B14F-4D97-AF65-F5344CB8AC3E}">
        <p14:creationId xmlns:p14="http://schemas.microsoft.com/office/powerpoint/2010/main" val="679950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38</a:t>
            </a:fld>
            <a:endParaRPr lang="en-US"/>
          </a:p>
        </p:txBody>
      </p:sp>
    </p:spTree>
    <p:extLst>
      <p:ext uri="{BB962C8B-B14F-4D97-AF65-F5344CB8AC3E}">
        <p14:creationId xmlns:p14="http://schemas.microsoft.com/office/powerpoint/2010/main" val="2396688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403441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Footer Placeholder 4"/>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Date Placeholder 3"/>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3920537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D7F5D9-484D-4D62-90CC-3F8C1A62A7D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765533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90" indent="-355690">
              <a:spcAft>
                <a:spcPts val="311"/>
              </a:spcAft>
              <a:buFont typeface="Arial" panose="020B0604020202020204" pitchFamily="34" charset="0"/>
              <a:buChar char="•"/>
            </a:pPr>
            <a:r>
              <a:rPr lang="en-US" sz="1800" b="1" dirty="0">
                <a:solidFill>
                  <a:prstClr val="black"/>
                </a:solidFill>
                <a:latin typeface="Arial" panose="020B0604020202020204" pitchFamily="34" charset="0"/>
                <a:cs typeface="Arial" panose="020B0604020202020204" pitchFamily="34" charset="0"/>
              </a:rPr>
              <a:t>Site Inventory</a:t>
            </a:r>
          </a:p>
          <a:p>
            <a:pPr marL="589524" lvl="2" indent="-230540">
              <a:spcBef>
                <a:spcPts val="104"/>
              </a:spcBef>
              <a:spcAft>
                <a:spcPts val="104"/>
              </a:spcAft>
              <a:buFont typeface="Arial" panose="020B0604020202020204" pitchFamily="34" charset="0"/>
              <a:buChar char="•"/>
            </a:pPr>
            <a:r>
              <a:rPr lang="en-US" sz="1800" dirty="0">
                <a:solidFill>
                  <a:prstClr val="black"/>
                </a:solidFill>
                <a:latin typeface="Arial" panose="020B0604020202020204" pitchFamily="34" charset="0"/>
                <a:cs typeface="Arial" panose="020B0604020202020204" pitchFamily="34" charset="0"/>
              </a:rPr>
              <a:t>59 IRP Sites</a:t>
            </a:r>
          </a:p>
          <a:p>
            <a:pPr marL="589524" lvl="2" indent="-230540">
              <a:spcBef>
                <a:spcPts val="104"/>
              </a:spcBef>
              <a:spcAft>
                <a:spcPts val="104"/>
              </a:spcAft>
              <a:buFont typeface="Arial" panose="020B0604020202020204" pitchFamily="34" charset="0"/>
              <a:buChar char="•"/>
            </a:pPr>
            <a:r>
              <a:rPr lang="en-US" sz="1800" dirty="0">
                <a:solidFill>
                  <a:prstClr val="black"/>
                </a:solidFill>
                <a:latin typeface="Arial" panose="020B0604020202020204" pitchFamily="34" charset="0"/>
                <a:cs typeface="Arial" panose="020B0604020202020204" pitchFamily="34" charset="0"/>
              </a:rPr>
              <a:t>1 MMRP Site</a:t>
            </a:r>
          </a:p>
          <a:p>
            <a:pPr marL="589524" lvl="2" indent="-230540">
              <a:spcBef>
                <a:spcPts val="104"/>
              </a:spcBef>
              <a:spcAft>
                <a:spcPts val="104"/>
              </a:spcAft>
              <a:buFont typeface="Arial" panose="020B0604020202020204" pitchFamily="34" charset="0"/>
              <a:buChar char="•"/>
            </a:pPr>
            <a:r>
              <a:rPr lang="en-US" sz="1800" dirty="0">
                <a:solidFill>
                  <a:prstClr val="black"/>
                </a:solidFill>
                <a:latin typeface="Arial" panose="020B0604020202020204" pitchFamily="34" charset="0"/>
                <a:cs typeface="Arial" panose="020B0604020202020204" pitchFamily="34" charset="0"/>
              </a:rPr>
              <a:t>Well Inventory across Fairchild Air Force Base (AFB)</a:t>
            </a:r>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2564504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821496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Injection wells are located in transects, cross-gradient to the plume core.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3731687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892207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983713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188539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D7F5D9-484D-4D62-90CC-3F8C1A62A7D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3118144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651266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D7F5D9-484D-4D62-90CC-3F8C1A62A7D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2173840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073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8272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4430920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914163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759289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4343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1018968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22067495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1743361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r>
              <a:rPr lang="en-US" dirty="0" smtClean="0"/>
              <a:t>We greatly</a:t>
            </a:r>
            <a:r>
              <a:rPr lang="en-US" baseline="0" dirty="0" smtClean="0"/>
              <a:t> appreciate your attendance and participation!</a:t>
            </a:r>
            <a:endParaRPr lang="en-US" dirty="0"/>
          </a:p>
        </p:txBody>
      </p:sp>
    </p:spTree>
    <p:extLst>
      <p:ext uri="{BB962C8B-B14F-4D97-AF65-F5344CB8AC3E}">
        <p14:creationId xmlns:p14="http://schemas.microsoft.com/office/powerpoint/2010/main" val="246300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362"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1536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D34B05-1444-4EA3-A67D-FD6E19301CC9}"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C6FEAA-9806-46A9-BD49-B35D56276A43}"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70A2E4-A07C-48CF-B0DC-C4F151AACD11}"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F817B7-56A4-4494-853B-AF876C226113}"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3C7E6B9-6648-4772-80D1-4E571F74AA6F}"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60572EC-0EB8-48AA-83D7-B9D1AFE5399A}"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D54D514-553A-4D6B-8C21-9C2BA8765EE2}"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C8289DF-1578-43D2-B244-4E23D06DF31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098D38-18C5-4399-B3F0-43881FC253E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EA580B-3A8E-4B52-BD22-6B546A6EF2A5}"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95829E-0ABE-412C-BA39-D019FD6071C7}"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lipArt Placeholder 2"/>
          <p:cNvSpPr>
            <a:spLocks noGrp="1"/>
          </p:cNvSpPr>
          <p:nvPr>
            <p:ph type="clipArt" sz="half" idx="1"/>
          </p:nvPr>
        </p:nvSpPr>
        <p:spPr>
          <a:xfrm>
            <a:off x="457200" y="1981200"/>
            <a:ext cx="4038600" cy="4114800"/>
          </a:xfrm>
        </p:spPr>
        <p:txBody>
          <a:bodyPr/>
          <a:lstStyle/>
          <a:p>
            <a:pPr lvl="0"/>
            <a:endParaRPr lang="en-US" noProof="0"/>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29D1F1-B91A-4714-B22F-81CCC411C3F5}"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Line 25"/>
          <p:cNvSpPr>
            <a:spLocks noChangeShapeType="1"/>
          </p:cNvSpPr>
          <p:nvPr/>
        </p:nvSpPr>
        <p:spPr bwMode="auto">
          <a:xfrm>
            <a:off x="381000" y="6388100"/>
            <a:ext cx="8382000" cy="0"/>
          </a:xfrm>
          <a:prstGeom prst="line">
            <a:avLst/>
          </a:prstGeom>
          <a:noFill/>
          <a:ln w="57150">
            <a:solidFill>
              <a:srgbClr val="1A1596"/>
            </a:solidFill>
            <a:round/>
            <a:headEnd/>
            <a:tailEnd/>
          </a:ln>
        </p:spPr>
        <p:txBody>
          <a:bodyPr wrap="none" anchor="ctr"/>
          <a:lstStyle/>
          <a:p>
            <a:endParaRPr lang="en-US" dirty="0"/>
          </a:p>
        </p:txBody>
      </p:sp>
      <p:sp>
        <p:nvSpPr>
          <p:cNvPr id="18" name="Text Placeholder 17"/>
          <p:cNvSpPr>
            <a:spLocks noGrp="1"/>
          </p:cNvSpPr>
          <p:nvPr>
            <p:ph type="body" sz="quarter" idx="10" hasCustomPrompt="1"/>
          </p:nvPr>
        </p:nvSpPr>
        <p:spPr>
          <a:xfrm>
            <a:off x="4598987" y="4465638"/>
            <a:ext cx="4314353" cy="1144587"/>
          </a:xfrm>
        </p:spPr>
        <p:txBody>
          <a:bodyPr/>
          <a:lstStyle>
            <a:lvl1pPr marL="0" indent="0" algn="ctr">
              <a:buNone/>
              <a:defRPr b="0"/>
            </a:lvl1pPr>
          </a:lstStyle>
          <a:p>
            <a:pPr lvl="0"/>
            <a:r>
              <a:rPr lang="en-US" dirty="0"/>
              <a:t>Click to add subtitle</a:t>
            </a:r>
          </a:p>
        </p:txBody>
      </p:sp>
      <p:sp>
        <p:nvSpPr>
          <p:cNvPr id="20" name="Text Placeholder 19"/>
          <p:cNvSpPr>
            <a:spLocks noGrp="1"/>
          </p:cNvSpPr>
          <p:nvPr>
            <p:ph type="body" sz="quarter" idx="11" hasCustomPrompt="1"/>
          </p:nvPr>
        </p:nvSpPr>
        <p:spPr>
          <a:xfrm>
            <a:off x="4678363" y="1836738"/>
            <a:ext cx="4218502" cy="2125662"/>
          </a:xfrm>
        </p:spPr>
        <p:txBody>
          <a:bodyPr/>
          <a:lstStyle>
            <a:lvl1pPr marL="0" indent="0" algn="ctr">
              <a:buNone/>
              <a:defRPr sz="4400"/>
            </a:lvl1pPr>
          </a:lstStyle>
          <a:p>
            <a:pPr lvl="0"/>
            <a:r>
              <a:rPr lang="en-US" dirty="0"/>
              <a:t>Click to add title</a:t>
            </a:r>
          </a:p>
        </p:txBody>
      </p:sp>
      <p:sp>
        <p:nvSpPr>
          <p:cNvPr id="14" name="Line 23"/>
          <p:cNvSpPr>
            <a:spLocks noChangeShapeType="1"/>
          </p:cNvSpPr>
          <p:nvPr/>
        </p:nvSpPr>
        <p:spPr bwMode="auto">
          <a:xfrm>
            <a:off x="381000" y="1079500"/>
            <a:ext cx="8382000" cy="0"/>
          </a:xfrm>
          <a:prstGeom prst="line">
            <a:avLst/>
          </a:prstGeom>
          <a:noFill/>
          <a:ln w="57150">
            <a:solidFill>
              <a:srgbClr val="1A1596"/>
            </a:solidFill>
            <a:round/>
            <a:headEnd/>
            <a:tailEnd/>
          </a:ln>
          <a:effectLst/>
        </p:spPr>
        <p:txBody>
          <a:bodyPr wrap="none" anchor="ctr"/>
          <a:lstStyle/>
          <a:p>
            <a:pPr>
              <a:defRPr/>
            </a:pPr>
            <a:endParaRPr lang="en-US" dirty="0"/>
          </a:p>
        </p:txBody>
      </p:sp>
      <p:pic>
        <p:nvPicPr>
          <p:cNvPr id="9" name="Picture 2" descr="C:\Users\1061378037A\Desktop\Shield_AFIMSC_jp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852" y="1600200"/>
            <a:ext cx="4111335" cy="405959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404526"/>
            <a:ext cx="9144000" cy="600164"/>
          </a:xfrm>
          <a:prstGeom prst="rect">
            <a:avLst/>
          </a:prstGeom>
          <a:effectLst>
            <a:outerShdw dist="35560" dir="2700000" algn="ctr" rotWithShape="0">
              <a:srgbClr val="C0C0C0">
                <a:alpha val="50000"/>
              </a:srgbClr>
            </a:outerShdw>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300" b="1" kern="1200" noProof="0" dirty="0">
                <a:solidFill>
                  <a:schemeClr val="tx1"/>
                </a:solidFill>
                <a:latin typeface="Tahoma" charset="0"/>
                <a:ea typeface="+mn-ea"/>
                <a:cs typeface="+mn-cs"/>
              </a:rPr>
              <a:t>Air Force Civil Engineer Center</a:t>
            </a:r>
          </a:p>
        </p:txBody>
      </p:sp>
      <p:sp>
        <p:nvSpPr>
          <p:cNvPr id="8" name="Text Box 25"/>
          <p:cNvSpPr txBox="1">
            <a:spLocks noChangeArrowheads="1"/>
          </p:cNvSpPr>
          <p:nvPr/>
        </p:nvSpPr>
        <p:spPr bwMode="auto">
          <a:xfrm>
            <a:off x="381000" y="6477490"/>
            <a:ext cx="8382000" cy="336550"/>
          </a:xfrm>
          <a:prstGeom prst="rect">
            <a:avLst/>
          </a:prstGeom>
          <a:noFill/>
          <a:ln w="9525" algn="ctr">
            <a:noFill/>
            <a:miter lim="800000"/>
            <a:headEnd/>
            <a:tailEnd/>
          </a:ln>
          <a:effectLst/>
        </p:spPr>
        <p:txBody>
          <a:bodyPr wrap="square">
            <a:spAutoFit/>
          </a:bodyPr>
          <a:lstStyle/>
          <a:p>
            <a:pPr algn="ctr">
              <a:buNone/>
              <a:defRPr/>
            </a:pPr>
            <a:r>
              <a:rPr lang="en-US" sz="1600" b="1" i="1" dirty="0">
                <a:effectLst>
                  <a:outerShdw blurRad="38100" dist="38100" dir="2700000" algn="tl">
                    <a:srgbClr val="C0C0C0"/>
                  </a:outerShdw>
                </a:effectLst>
                <a:latin typeface="Tahoma" charset="0"/>
              </a:rPr>
              <a:t>Battle Ready…Built Right</a:t>
            </a:r>
            <a:r>
              <a:rPr lang="en-US" sz="1600" b="1" i="1" baseline="0" dirty="0">
                <a:effectLst>
                  <a:outerShdw blurRad="38100" dist="38100" dir="2700000" algn="tl">
                    <a:srgbClr val="C0C0C0"/>
                  </a:outerShdw>
                </a:effectLst>
                <a:latin typeface="Tahoma" charset="0"/>
              </a:rPr>
              <a:t>!</a:t>
            </a:r>
            <a:endParaRPr lang="en-US" sz="1600" b="1" i="1" dirty="0">
              <a:effectLst>
                <a:outerShdw blurRad="38100" dist="38100" dir="2700000" algn="tl">
                  <a:srgbClr val="C0C0C0"/>
                </a:outerShdw>
              </a:effectLst>
              <a:latin typeface="Tahoma"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852" y="1600200"/>
            <a:ext cx="4111335" cy="4114800"/>
          </a:xfrm>
          <a:prstGeom prst="rect">
            <a:avLst/>
          </a:prstGeom>
        </p:spPr>
      </p:pic>
      <p:sp>
        <p:nvSpPr>
          <p:cNvPr id="13" name="Line 25">
            <a:extLst>
              <a:ext uri="{FF2B5EF4-FFF2-40B4-BE49-F238E27FC236}">
                <a16:creationId xmlns:a16="http://schemas.microsoft.com/office/drawing/2014/main" id="{1BC6067B-51D8-4A33-A9D5-302B3E732D5F}"/>
              </a:ext>
            </a:extLst>
          </p:cNvPr>
          <p:cNvSpPr>
            <a:spLocks noChangeShapeType="1"/>
          </p:cNvSpPr>
          <p:nvPr userDrawn="1"/>
        </p:nvSpPr>
        <p:spPr bwMode="auto">
          <a:xfrm>
            <a:off x="381000" y="6388100"/>
            <a:ext cx="8382000" cy="0"/>
          </a:xfrm>
          <a:prstGeom prst="line">
            <a:avLst/>
          </a:prstGeom>
          <a:noFill/>
          <a:ln w="57150">
            <a:solidFill>
              <a:srgbClr val="1A1596"/>
            </a:solidFill>
            <a:round/>
            <a:headEnd/>
            <a:tailEnd/>
          </a:ln>
        </p:spPr>
        <p:txBody>
          <a:bodyPr wrap="none" anchor="ctr"/>
          <a:lstStyle/>
          <a:p>
            <a:endParaRPr lang="en-US" dirty="0"/>
          </a:p>
        </p:txBody>
      </p:sp>
      <p:sp>
        <p:nvSpPr>
          <p:cNvPr id="15" name="Line 23">
            <a:extLst>
              <a:ext uri="{FF2B5EF4-FFF2-40B4-BE49-F238E27FC236}">
                <a16:creationId xmlns:a16="http://schemas.microsoft.com/office/drawing/2014/main" id="{B68225EE-3A76-4C45-B345-69828C910DE5}"/>
              </a:ext>
            </a:extLst>
          </p:cNvPr>
          <p:cNvSpPr>
            <a:spLocks noChangeShapeType="1"/>
          </p:cNvSpPr>
          <p:nvPr userDrawn="1"/>
        </p:nvSpPr>
        <p:spPr bwMode="auto">
          <a:xfrm>
            <a:off x="381000" y="1079500"/>
            <a:ext cx="8382000" cy="0"/>
          </a:xfrm>
          <a:prstGeom prst="line">
            <a:avLst/>
          </a:prstGeom>
          <a:noFill/>
          <a:ln w="57150">
            <a:solidFill>
              <a:srgbClr val="1A1596"/>
            </a:solidFill>
            <a:round/>
            <a:headEnd/>
            <a:tailEnd/>
          </a:ln>
          <a:effectLst/>
        </p:spPr>
        <p:txBody>
          <a:bodyPr wrap="none" anchor="ctr"/>
          <a:lstStyle/>
          <a:p>
            <a:pPr>
              <a:defRPr/>
            </a:pPr>
            <a:endParaRPr lang="en-US" dirty="0"/>
          </a:p>
        </p:txBody>
      </p:sp>
      <p:pic>
        <p:nvPicPr>
          <p:cNvPr id="21" name="Picture 2" descr="C:\Users\1061378037A\Desktop\Shield_AFIMSC_jpg.jpg">
            <a:extLst>
              <a:ext uri="{FF2B5EF4-FFF2-40B4-BE49-F238E27FC236}">
                <a16:creationId xmlns:a16="http://schemas.microsoft.com/office/drawing/2014/main" id="{54DC4A60-2783-4921-B7C1-6178B0C3951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42038" y="64588"/>
            <a:ext cx="914400" cy="9028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E924FB9-03D8-4849-A23B-36C3EACF307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86481" y="55323"/>
            <a:ext cx="942357" cy="936659"/>
          </a:xfrm>
          <a:prstGeom prst="rect">
            <a:avLst/>
          </a:prstGeom>
        </p:spPr>
      </p:pic>
    </p:spTree>
    <p:extLst>
      <p:ext uri="{BB962C8B-B14F-4D97-AF65-F5344CB8AC3E}">
        <p14:creationId xmlns:p14="http://schemas.microsoft.com/office/powerpoint/2010/main" val="8203564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8676" y="76200"/>
            <a:ext cx="7272817" cy="9144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sldNum" sz="quarter" idx="10"/>
          </p:nvPr>
        </p:nvSpPr>
        <p:spPr>
          <a:ln/>
        </p:spPr>
        <p:txBody>
          <a:bodyPr/>
          <a:lstStyle>
            <a:lvl1pPr>
              <a:defRPr/>
            </a:lvl1pPr>
          </a:lstStyle>
          <a:p>
            <a:pPr>
              <a:defRPr/>
            </a:pPr>
            <a:fld id="{B7ED3306-29F1-4E6E-BA13-8ACD1C56B579}" type="slidenum">
              <a:rPr lang="en-US" smtClean="0"/>
              <a:pPr>
                <a:defRPr/>
              </a:pPr>
              <a:t>‹#›</a:t>
            </a:fld>
            <a:endParaRPr lang="en-US" dirty="0"/>
          </a:p>
        </p:txBody>
      </p:sp>
      <p:pic>
        <p:nvPicPr>
          <p:cNvPr id="5" name="Picture 4" descr="C:\Users\1061378037A\Desktop\Shield_AFIMSC_jpg.jpg">
            <a:extLst>
              <a:ext uri="{FF2B5EF4-FFF2-40B4-BE49-F238E27FC236}">
                <a16:creationId xmlns:a16="http://schemas.microsoft.com/office/drawing/2014/main" id="{241F1B94-BF7F-4860-8DB7-BAA0721C9C4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52AA00E-8997-4B2D-BBD6-E547925B01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7" name="Straight Connector 6">
            <a:extLst>
              <a:ext uri="{FF2B5EF4-FFF2-40B4-BE49-F238E27FC236}">
                <a16:creationId xmlns:a16="http://schemas.microsoft.com/office/drawing/2014/main" id="{2BD98ADA-2F55-440C-A002-40DA24E1ADE7}"/>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2201889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edit Master title style</a:t>
            </a:r>
          </a:p>
        </p:txBody>
      </p:sp>
      <p:sp>
        <p:nvSpPr>
          <p:cNvPr id="3" name="Content Placeholder 2"/>
          <p:cNvSpPr>
            <a:spLocks noGrp="1"/>
          </p:cNvSpPr>
          <p:nvPr>
            <p:ph sz="half" idx="1"/>
          </p:nvPr>
        </p:nvSpPr>
        <p:spPr>
          <a:xfrm>
            <a:off x="381000" y="1216025"/>
            <a:ext cx="4191000" cy="3587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24400" y="1216025"/>
            <a:ext cx="4191000" cy="3587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05E0642-A502-4F40-AD02-28CCF458C337}" type="slidenum">
              <a:rPr lang="en-US" smtClean="0"/>
              <a:pPr>
                <a:defRPr/>
              </a:pPr>
              <a:t>‹#›</a:t>
            </a:fld>
            <a:endParaRPr lang="en-US" dirty="0"/>
          </a:p>
        </p:txBody>
      </p:sp>
      <p:pic>
        <p:nvPicPr>
          <p:cNvPr id="6" name="Picture 5" descr="C:\Users\1061378037A\Desktop\Shield_AFIMSC_jpg.jpg">
            <a:extLst>
              <a:ext uri="{FF2B5EF4-FFF2-40B4-BE49-F238E27FC236}">
                <a16:creationId xmlns:a16="http://schemas.microsoft.com/office/drawing/2014/main" id="{07E99B0E-39E1-4C8B-B040-705CD146DEB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D8B0ABE-1D36-473E-9DA8-5B1AFB0520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1E0F3EB9-A900-4C54-BA6A-03F33C95FDFB}"/>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5716664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074568" cy="820236"/>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D6A43E1-87F7-4E17-A24B-E57C8E83E362}" type="slidenum">
              <a:rPr lang="en-US" smtClean="0"/>
              <a:pPr>
                <a:defRPr/>
              </a:pPr>
              <a:t>‹#›</a:t>
            </a:fld>
            <a:endParaRPr lang="en-US" dirty="0"/>
          </a:p>
        </p:txBody>
      </p:sp>
      <p:pic>
        <p:nvPicPr>
          <p:cNvPr id="8" name="Picture 7" descr="C:\Users\1061378037A\Desktop\Shield_AFIMSC_jpg.jpg">
            <a:extLst>
              <a:ext uri="{FF2B5EF4-FFF2-40B4-BE49-F238E27FC236}">
                <a16:creationId xmlns:a16="http://schemas.microsoft.com/office/drawing/2014/main" id="{AE39F76E-9A5C-4B9E-BF3A-1B9C8664571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47927CC-F322-44C2-A238-D55457085A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10" name="Straight Connector 9">
            <a:extLst>
              <a:ext uri="{FF2B5EF4-FFF2-40B4-BE49-F238E27FC236}">
                <a16:creationId xmlns:a16="http://schemas.microsoft.com/office/drawing/2014/main" id="{966AD4AA-EFB3-418B-BF6E-D3AF43104100}"/>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383072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C00F39A-F38B-4BD2-9138-636B5AB92BEE}" type="slidenum">
              <a:rPr lang="en-US" smtClean="0"/>
              <a:pPr>
                <a:defRPr/>
              </a:pPr>
              <a:t>‹#›</a:t>
            </a:fld>
            <a:endParaRPr lang="en-US" dirty="0"/>
          </a:p>
        </p:txBody>
      </p:sp>
      <p:pic>
        <p:nvPicPr>
          <p:cNvPr id="4" name="Picture 3" descr="C:\Users\1061378037A\Desktop\Shield_AFIMSC_jpg.jpg">
            <a:extLst>
              <a:ext uri="{FF2B5EF4-FFF2-40B4-BE49-F238E27FC236}">
                <a16:creationId xmlns:a16="http://schemas.microsoft.com/office/drawing/2014/main" id="{E01684AC-F19D-42AB-AB23-3B8D673C00B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54C7100-0BD9-4998-8526-C8125DB046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6" name="Straight Connector 5">
            <a:extLst>
              <a:ext uri="{FF2B5EF4-FFF2-40B4-BE49-F238E27FC236}">
                <a16:creationId xmlns:a16="http://schemas.microsoft.com/office/drawing/2014/main" id="{635ED19D-48C3-4506-8E2A-69CCF23A1D9A}"/>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25581790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91226"/>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091226"/>
            <a:ext cx="5111750" cy="55622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253276"/>
            <a:ext cx="3008313" cy="435206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4978110-0A3F-4DFD-B067-7E2BC16D86B3}" type="slidenum">
              <a:rPr lang="en-US" smtClean="0"/>
              <a:pPr>
                <a:defRPr/>
              </a:pPr>
              <a:t>‹#›</a:t>
            </a:fld>
            <a:endParaRPr lang="en-US" dirty="0"/>
          </a:p>
        </p:txBody>
      </p:sp>
      <p:pic>
        <p:nvPicPr>
          <p:cNvPr id="6" name="Picture 5" descr="C:\Users\1061378037A\Desktop\Shield_AFIMSC_jpg.jpg">
            <a:extLst>
              <a:ext uri="{FF2B5EF4-FFF2-40B4-BE49-F238E27FC236}">
                <a16:creationId xmlns:a16="http://schemas.microsoft.com/office/drawing/2014/main" id="{85A66888-8A6A-4E3A-820B-0B4B7146E8F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119F887-E569-4DC3-93EF-52EA25702C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7031574E-C851-4FD3-AF48-145B182B1FBE}"/>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3017532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317976"/>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130151"/>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88471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32BED74-B987-4135-B94D-0D90DF6EFF49}" type="slidenum">
              <a:rPr lang="en-US" smtClean="0"/>
              <a:pPr>
                <a:defRPr/>
              </a:pPr>
              <a:t>‹#›</a:t>
            </a:fld>
            <a:endParaRPr lang="en-US" dirty="0"/>
          </a:p>
        </p:txBody>
      </p:sp>
      <p:pic>
        <p:nvPicPr>
          <p:cNvPr id="6" name="Picture 5" descr="C:\Users\1061378037A\Desktop\Shield_AFIMSC_jpg.jpg">
            <a:extLst>
              <a:ext uri="{FF2B5EF4-FFF2-40B4-BE49-F238E27FC236}">
                <a16:creationId xmlns:a16="http://schemas.microsoft.com/office/drawing/2014/main" id="{2EDFA095-5627-4149-B8F1-1BA3D92E033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09D75B7-1186-4F68-95CF-62A02F9FA65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7B7E711E-3866-4CBC-96E9-A3B280FD0CDB}"/>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4198072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93032" y="1231232"/>
            <a:ext cx="8534400" cy="472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sldNum" sz="quarter" idx="10"/>
          </p:nvPr>
        </p:nvSpPr>
        <p:spPr>
          <a:ln/>
        </p:spPr>
        <p:txBody>
          <a:bodyPr/>
          <a:lstStyle>
            <a:lvl1pPr>
              <a:defRPr/>
            </a:lvl1pPr>
          </a:lstStyle>
          <a:p>
            <a:pPr>
              <a:defRPr/>
            </a:pPr>
            <a:fld id="{2DF79CF8-8BB6-4C25-8C48-773039E4EBB6}" type="slidenum">
              <a:rPr lang="en-US" smtClean="0"/>
              <a:pPr>
                <a:defRPr/>
              </a:pPr>
              <a:t>‹#›</a:t>
            </a:fld>
            <a:endParaRPr lang="en-US" dirty="0"/>
          </a:p>
        </p:txBody>
      </p:sp>
      <p:pic>
        <p:nvPicPr>
          <p:cNvPr id="4" name="Picture 3" descr="C:\Users\1061378037A\Desktop\Shield_AFIMSC_jpg.jpg">
            <a:extLst>
              <a:ext uri="{FF2B5EF4-FFF2-40B4-BE49-F238E27FC236}">
                <a16:creationId xmlns:a16="http://schemas.microsoft.com/office/drawing/2014/main" id="{6F505BF9-4BFC-4AE0-9674-44EABB2260B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A6E3B56-392A-4E1E-A1F6-396007F924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6" name="Straight Connector 5">
            <a:extLst>
              <a:ext uri="{FF2B5EF4-FFF2-40B4-BE49-F238E27FC236}">
                <a16:creationId xmlns:a16="http://schemas.microsoft.com/office/drawing/2014/main" id="{FAE2899C-21CB-4B57-95B5-ECC52245B900}"/>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38568645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6588" y="274638"/>
            <a:ext cx="7206917" cy="820236"/>
          </a:xfrm>
          <a:prstGeom prst="rect">
            <a:avLst/>
          </a:prstGeom>
        </p:spPr>
        <p:txBody>
          <a:bodyPr/>
          <a:lstStyle/>
          <a:p>
            <a:r>
              <a:rPr lang="en-US"/>
              <a:t>Click to edit Master title style</a:t>
            </a:r>
          </a:p>
        </p:txBody>
      </p:sp>
      <p:pic>
        <p:nvPicPr>
          <p:cNvPr id="3" name="Picture 2" descr="C:\Users\1061378037A\Desktop\Shield_AFIMSC_jpg.jpg">
            <a:extLst>
              <a:ext uri="{FF2B5EF4-FFF2-40B4-BE49-F238E27FC236}">
                <a16:creationId xmlns:a16="http://schemas.microsoft.com/office/drawing/2014/main" id="{E78A2D47-88CA-4128-A4B5-3707AC3F58E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A8D2D26-15A9-4265-A2F3-F7F604667D9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5" name="Straight Connector 4">
            <a:extLst>
              <a:ext uri="{FF2B5EF4-FFF2-40B4-BE49-F238E27FC236}">
                <a16:creationId xmlns:a16="http://schemas.microsoft.com/office/drawing/2014/main" id="{92FC9CE1-6AA4-4640-8EA4-DE7BB268B812}"/>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3905235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7381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riefing END">
    <p:spTree>
      <p:nvGrpSpPr>
        <p:cNvPr id="1" name=""/>
        <p:cNvGrpSpPr/>
        <p:nvPr/>
      </p:nvGrpSpPr>
      <p:grpSpPr>
        <a:xfrm>
          <a:off x="0" y="0"/>
          <a:ext cx="0" cy="0"/>
          <a:chOff x="0" y="0"/>
          <a:chExt cx="0" cy="0"/>
        </a:xfrm>
      </p:grpSpPr>
      <p:pic>
        <p:nvPicPr>
          <p:cNvPr id="3" name="Picture 2" descr="C:\Users\1061378037A\Desktop\Shield_AFIMSC_jp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6363" y="1480931"/>
            <a:ext cx="4111335" cy="405959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370" y="1485618"/>
            <a:ext cx="4229808" cy="4195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50956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EEBBCC3A-CA4E-4DFB-8C79-1E1BA81592A2}" type="datetime1">
              <a:rPr lang="en-US" smtClean="0"/>
              <a:t>3/22/2022</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EDC154D2-EC79-4148-9DA8-DAAF8B8AD12A}" type="slidenum">
              <a:rPr lang="en-US"/>
              <a:pPr/>
              <a:t>‹#›</a:t>
            </a:fld>
            <a:endParaRPr lang="en-US" dirty="0">
              <a:solidFill>
                <a:srgbClr val="808080"/>
              </a:solidFill>
            </a:endParaRPr>
          </a:p>
        </p:txBody>
      </p:sp>
    </p:spTree>
    <p:extLst>
      <p:ext uri="{BB962C8B-B14F-4D97-AF65-F5344CB8AC3E}">
        <p14:creationId xmlns:p14="http://schemas.microsoft.com/office/powerpoint/2010/main" val="33562805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7"/>
          <p:cNvSpPr>
            <a:spLocks noGrp="1" noChangeArrowheads="1"/>
          </p:cNvSpPr>
          <p:nvPr>
            <p:ph type="dt" sz="half" idx="10"/>
          </p:nvPr>
        </p:nvSpPr>
        <p:spPr>
          <a:ln/>
        </p:spPr>
        <p:txBody>
          <a:bodyPr/>
          <a:lstStyle>
            <a:lvl1pPr>
              <a:defRPr/>
            </a:lvl1pPr>
          </a:lstStyle>
          <a:p>
            <a:pPr>
              <a:defRPr/>
            </a:pPr>
            <a:fld id="{259363A6-48F5-4A41-8608-FBFB6D6EFB9B}" type="datetime1">
              <a:rPr lang="en-US" smtClean="0"/>
              <a:t>3/22/2022</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57868650-02C0-4733-BDAA-854BBB8D766A}" type="slidenum">
              <a:rPr lang="en-US"/>
              <a:pPr/>
              <a:t>‹#›</a:t>
            </a:fld>
            <a:endParaRPr lang="en-US" dirty="0">
              <a:solidFill>
                <a:srgbClr val="808080"/>
              </a:solidFill>
            </a:endParaRPr>
          </a:p>
        </p:txBody>
      </p:sp>
    </p:spTree>
    <p:extLst>
      <p:ext uri="{BB962C8B-B14F-4D97-AF65-F5344CB8AC3E}">
        <p14:creationId xmlns:p14="http://schemas.microsoft.com/office/powerpoint/2010/main" val="20263496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6225" y="1504950"/>
            <a:ext cx="4122738"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51365" y="1504950"/>
            <a:ext cx="4122737"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7"/>
          <p:cNvSpPr>
            <a:spLocks noGrp="1" noChangeArrowheads="1"/>
          </p:cNvSpPr>
          <p:nvPr>
            <p:ph type="dt" sz="half" idx="10"/>
          </p:nvPr>
        </p:nvSpPr>
        <p:spPr>
          <a:ln/>
        </p:spPr>
        <p:txBody>
          <a:bodyPr/>
          <a:lstStyle>
            <a:lvl1pPr>
              <a:defRPr/>
            </a:lvl1pPr>
          </a:lstStyle>
          <a:p>
            <a:pPr>
              <a:defRPr/>
            </a:pPr>
            <a:fld id="{5E32CC66-9745-41CC-AAB4-9ED8CA6EAABA}" type="datetime1">
              <a:rPr lang="en-US" smtClean="0"/>
              <a:t>3/22/2022</a:t>
            </a:fld>
            <a:r>
              <a:rPr lang="en-US"/>
              <a:t>As </a:t>
            </a:r>
            <a:r>
              <a:rPr lang="en-US" dirty="0"/>
              <a:t>of: </a:t>
            </a:r>
          </a:p>
        </p:txBody>
      </p:sp>
      <p:sp>
        <p:nvSpPr>
          <p:cNvPr id="6" name="Rectangle 1028"/>
          <p:cNvSpPr>
            <a:spLocks noGrp="1" noChangeArrowheads="1"/>
          </p:cNvSpPr>
          <p:nvPr>
            <p:ph type="sldNum" sz="quarter" idx="11"/>
          </p:nvPr>
        </p:nvSpPr>
        <p:spPr>
          <a:ln/>
        </p:spPr>
        <p:txBody>
          <a:bodyPr/>
          <a:lstStyle>
            <a:lvl1pPr>
              <a:defRPr/>
            </a:lvl1pPr>
          </a:lstStyle>
          <a:p>
            <a:fld id="{8EA9D148-D812-469E-98EA-621626CA15D3}" type="slidenum">
              <a:rPr lang="en-US"/>
              <a:pPr/>
              <a:t>‹#›</a:t>
            </a:fld>
            <a:endParaRPr lang="en-US" dirty="0">
              <a:solidFill>
                <a:srgbClr val="808080"/>
              </a:solidFill>
            </a:endParaRPr>
          </a:p>
        </p:txBody>
      </p:sp>
    </p:spTree>
    <p:extLst>
      <p:ext uri="{BB962C8B-B14F-4D97-AF65-F5344CB8AC3E}">
        <p14:creationId xmlns:p14="http://schemas.microsoft.com/office/powerpoint/2010/main" val="8419293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7"/>
          <p:cNvSpPr>
            <a:spLocks noGrp="1" noChangeArrowheads="1"/>
          </p:cNvSpPr>
          <p:nvPr>
            <p:ph type="dt" sz="half" idx="10"/>
          </p:nvPr>
        </p:nvSpPr>
        <p:spPr>
          <a:ln/>
        </p:spPr>
        <p:txBody>
          <a:bodyPr/>
          <a:lstStyle>
            <a:lvl1pPr>
              <a:defRPr/>
            </a:lvl1pPr>
          </a:lstStyle>
          <a:p>
            <a:pPr>
              <a:defRPr/>
            </a:pPr>
            <a:fld id="{A80A3761-72FD-4FD2-98D0-E6FCFC821C72}" type="datetime1">
              <a:rPr lang="en-US" smtClean="0"/>
              <a:t>3/22/2022</a:t>
            </a:fld>
            <a:r>
              <a:rPr lang="en-US"/>
              <a:t>As </a:t>
            </a:r>
            <a:r>
              <a:rPr lang="en-US" dirty="0"/>
              <a:t>of: </a:t>
            </a:r>
          </a:p>
        </p:txBody>
      </p:sp>
      <p:sp>
        <p:nvSpPr>
          <p:cNvPr id="8" name="Rectangle 1028"/>
          <p:cNvSpPr>
            <a:spLocks noGrp="1" noChangeArrowheads="1"/>
          </p:cNvSpPr>
          <p:nvPr>
            <p:ph type="sldNum" sz="quarter" idx="11"/>
          </p:nvPr>
        </p:nvSpPr>
        <p:spPr>
          <a:ln/>
        </p:spPr>
        <p:txBody>
          <a:bodyPr/>
          <a:lstStyle>
            <a:lvl1pPr>
              <a:defRPr/>
            </a:lvl1pPr>
          </a:lstStyle>
          <a:p>
            <a:fld id="{E05D12CB-CB37-40C3-BB49-8FAF1D598197}" type="slidenum">
              <a:rPr lang="en-US"/>
              <a:pPr/>
              <a:t>‹#›</a:t>
            </a:fld>
            <a:endParaRPr lang="en-US" dirty="0">
              <a:solidFill>
                <a:srgbClr val="808080"/>
              </a:solidFill>
            </a:endParaRPr>
          </a:p>
        </p:txBody>
      </p:sp>
    </p:spTree>
    <p:extLst>
      <p:ext uri="{BB962C8B-B14F-4D97-AF65-F5344CB8AC3E}">
        <p14:creationId xmlns:p14="http://schemas.microsoft.com/office/powerpoint/2010/main" val="10046995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7"/>
          <p:cNvSpPr>
            <a:spLocks noGrp="1" noChangeArrowheads="1"/>
          </p:cNvSpPr>
          <p:nvPr>
            <p:ph type="dt" sz="half" idx="10"/>
          </p:nvPr>
        </p:nvSpPr>
        <p:spPr>
          <a:ln/>
        </p:spPr>
        <p:txBody>
          <a:bodyPr/>
          <a:lstStyle>
            <a:lvl1pPr>
              <a:defRPr/>
            </a:lvl1pPr>
          </a:lstStyle>
          <a:p>
            <a:pPr>
              <a:defRPr/>
            </a:pPr>
            <a:fld id="{989CB37E-D5CB-4B79-85E7-196FBB0BC305}" type="datetime1">
              <a:rPr lang="en-US" smtClean="0"/>
              <a:t>3/22/2022</a:t>
            </a:fld>
            <a:r>
              <a:rPr lang="en-US"/>
              <a:t>As </a:t>
            </a:r>
            <a:r>
              <a:rPr lang="en-US" dirty="0"/>
              <a:t>of: </a:t>
            </a:r>
          </a:p>
        </p:txBody>
      </p:sp>
      <p:sp>
        <p:nvSpPr>
          <p:cNvPr id="4" name="Rectangle 1028"/>
          <p:cNvSpPr>
            <a:spLocks noGrp="1" noChangeArrowheads="1"/>
          </p:cNvSpPr>
          <p:nvPr>
            <p:ph type="sldNum" sz="quarter" idx="11"/>
          </p:nvPr>
        </p:nvSpPr>
        <p:spPr>
          <a:ln/>
        </p:spPr>
        <p:txBody>
          <a:bodyPr/>
          <a:lstStyle>
            <a:lvl1pPr>
              <a:defRPr/>
            </a:lvl1pPr>
          </a:lstStyle>
          <a:p>
            <a:fld id="{AA7DA51A-B2A5-48B0-872E-35B2C4066802}" type="slidenum">
              <a:rPr lang="en-US"/>
              <a:pPr/>
              <a:t>‹#›</a:t>
            </a:fld>
            <a:endParaRPr lang="en-US" dirty="0">
              <a:solidFill>
                <a:srgbClr val="808080"/>
              </a:solidFill>
            </a:endParaRPr>
          </a:p>
        </p:txBody>
      </p:sp>
    </p:spTree>
    <p:extLst>
      <p:ext uri="{BB962C8B-B14F-4D97-AF65-F5344CB8AC3E}">
        <p14:creationId xmlns:p14="http://schemas.microsoft.com/office/powerpoint/2010/main" val="26572211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fld id="{7E6ECB55-A85F-4D95-BBE2-AC52388544A3}" type="datetime1">
              <a:rPr lang="en-US" smtClean="0"/>
              <a:t>3/22/2022</a:t>
            </a:fld>
            <a:r>
              <a:rPr lang="en-US"/>
              <a:t>As </a:t>
            </a:r>
            <a:r>
              <a:rPr lang="en-US" dirty="0"/>
              <a:t>of: </a:t>
            </a:r>
          </a:p>
        </p:txBody>
      </p:sp>
      <p:sp>
        <p:nvSpPr>
          <p:cNvPr id="6" name="Rectangle 1028"/>
          <p:cNvSpPr>
            <a:spLocks noGrp="1" noChangeArrowheads="1"/>
          </p:cNvSpPr>
          <p:nvPr>
            <p:ph type="sldNum" sz="quarter" idx="11"/>
          </p:nvPr>
        </p:nvSpPr>
        <p:spPr>
          <a:ln/>
        </p:spPr>
        <p:txBody>
          <a:bodyPr/>
          <a:lstStyle>
            <a:lvl1pPr>
              <a:defRPr/>
            </a:lvl1pPr>
          </a:lstStyle>
          <a:p>
            <a:fld id="{95CB9A0E-64AF-429D-A6C1-8C5161EF66C5}" type="slidenum">
              <a:rPr lang="en-US"/>
              <a:pPr/>
              <a:t>‹#›</a:t>
            </a:fld>
            <a:endParaRPr lang="en-US" dirty="0">
              <a:solidFill>
                <a:srgbClr val="808080"/>
              </a:solidFill>
            </a:endParaRPr>
          </a:p>
        </p:txBody>
      </p:sp>
    </p:spTree>
    <p:extLst>
      <p:ext uri="{BB962C8B-B14F-4D97-AF65-F5344CB8AC3E}">
        <p14:creationId xmlns:p14="http://schemas.microsoft.com/office/powerpoint/2010/main" val="10088339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fld id="{1F5F2A66-E8EC-4207-9B8F-562F5455348C}" type="datetime1">
              <a:rPr lang="en-US" smtClean="0"/>
              <a:t>3/22/2022</a:t>
            </a:fld>
            <a:r>
              <a:rPr lang="en-US"/>
              <a:t>As </a:t>
            </a:r>
            <a:r>
              <a:rPr lang="en-US" dirty="0"/>
              <a:t>of: </a:t>
            </a:r>
          </a:p>
        </p:txBody>
      </p:sp>
      <p:sp>
        <p:nvSpPr>
          <p:cNvPr id="6" name="Rectangle 1028"/>
          <p:cNvSpPr>
            <a:spLocks noGrp="1" noChangeArrowheads="1"/>
          </p:cNvSpPr>
          <p:nvPr>
            <p:ph type="sldNum" sz="quarter" idx="11"/>
          </p:nvPr>
        </p:nvSpPr>
        <p:spPr>
          <a:ln/>
        </p:spPr>
        <p:txBody>
          <a:bodyPr/>
          <a:lstStyle>
            <a:lvl1pPr>
              <a:defRPr/>
            </a:lvl1pPr>
          </a:lstStyle>
          <a:p>
            <a:fld id="{43A8E21F-6E5F-4302-B6FE-E9D1D9919644}" type="slidenum">
              <a:rPr lang="en-US"/>
              <a:pPr/>
              <a:t>‹#›</a:t>
            </a:fld>
            <a:endParaRPr lang="en-US" dirty="0">
              <a:solidFill>
                <a:srgbClr val="808080"/>
              </a:solidFill>
            </a:endParaRPr>
          </a:p>
        </p:txBody>
      </p:sp>
    </p:spTree>
    <p:extLst>
      <p:ext uri="{BB962C8B-B14F-4D97-AF65-F5344CB8AC3E}">
        <p14:creationId xmlns:p14="http://schemas.microsoft.com/office/powerpoint/2010/main" val="30799248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C56B91AE-35BE-4C6A-8815-B37F6724E974}" type="datetime1">
              <a:rPr lang="en-US" smtClean="0"/>
              <a:t>3/22/2022</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9CBF4D09-9109-43C4-B751-CB0A6B0E1FE9}" type="slidenum">
              <a:rPr lang="en-US"/>
              <a:pPr/>
              <a:t>‹#›</a:t>
            </a:fld>
            <a:endParaRPr lang="en-US" dirty="0">
              <a:solidFill>
                <a:srgbClr val="808080"/>
              </a:solidFill>
            </a:endParaRPr>
          </a:p>
        </p:txBody>
      </p:sp>
    </p:spTree>
    <p:extLst>
      <p:ext uri="{BB962C8B-B14F-4D97-AF65-F5344CB8AC3E}">
        <p14:creationId xmlns:p14="http://schemas.microsoft.com/office/powerpoint/2010/main" val="20042095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76200"/>
            <a:ext cx="2132012"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6226" y="76200"/>
            <a:ext cx="6246813"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D3C53838-4059-40B1-8E25-D578E4CFBD63}" type="datetime1">
              <a:rPr lang="en-US" smtClean="0"/>
              <a:t>3/22/2022</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1A3F7987-5F18-4C73-A35C-2D535FAE3C77}" type="slidenum">
              <a:rPr lang="en-US"/>
              <a:pPr/>
              <a:t>‹#›</a:t>
            </a:fld>
            <a:endParaRPr lang="en-US" dirty="0">
              <a:solidFill>
                <a:srgbClr val="808080"/>
              </a:solidFill>
            </a:endParaRPr>
          </a:p>
        </p:txBody>
      </p:sp>
    </p:spTree>
    <p:extLst>
      <p:ext uri="{BB962C8B-B14F-4D97-AF65-F5344CB8AC3E}">
        <p14:creationId xmlns:p14="http://schemas.microsoft.com/office/powerpoint/2010/main" val="33011391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63700" y="76200"/>
            <a:ext cx="7143750" cy="1143000"/>
          </a:xfrm>
        </p:spPr>
        <p:txBody>
          <a:bodyPr/>
          <a:lstStyle/>
          <a:p>
            <a:r>
              <a:rPr lang="en-US"/>
              <a:t>Click to edit Master title style</a:t>
            </a:r>
          </a:p>
        </p:txBody>
      </p:sp>
      <p:sp>
        <p:nvSpPr>
          <p:cNvPr id="3" name="Table Placeholder 2"/>
          <p:cNvSpPr>
            <a:spLocks noGrp="1"/>
          </p:cNvSpPr>
          <p:nvPr>
            <p:ph type="tbl" idx="1"/>
          </p:nvPr>
        </p:nvSpPr>
        <p:spPr>
          <a:xfrm>
            <a:off x="276225" y="1504950"/>
            <a:ext cx="8397875" cy="4743450"/>
          </a:xfrm>
        </p:spPr>
        <p:txBody>
          <a:bodyPr/>
          <a:lstStyle/>
          <a:p>
            <a:pPr lvl="0"/>
            <a:endParaRPr lang="en-US" noProof="0" dirty="0"/>
          </a:p>
        </p:txBody>
      </p:sp>
      <p:sp>
        <p:nvSpPr>
          <p:cNvPr id="4" name="Rectangle 1027"/>
          <p:cNvSpPr>
            <a:spLocks noGrp="1" noChangeArrowheads="1"/>
          </p:cNvSpPr>
          <p:nvPr>
            <p:ph type="dt" sz="half" idx="10"/>
          </p:nvPr>
        </p:nvSpPr>
        <p:spPr>
          <a:ln/>
        </p:spPr>
        <p:txBody>
          <a:bodyPr/>
          <a:lstStyle>
            <a:lvl1pPr>
              <a:defRPr/>
            </a:lvl1pPr>
          </a:lstStyle>
          <a:p>
            <a:pPr>
              <a:defRPr/>
            </a:pPr>
            <a:fld id="{102CF8A4-4A33-4F4F-8220-3232ED15BAAB}" type="datetime1">
              <a:rPr lang="en-US" smtClean="0"/>
              <a:t>3/22/2022</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C10A8E17-307E-4D25-8D52-F779F5F701B3}" type="slidenum">
              <a:rPr lang="en-US"/>
              <a:pPr/>
              <a:t>‹#›</a:t>
            </a:fld>
            <a:endParaRPr lang="en-US" dirty="0">
              <a:solidFill>
                <a:srgbClr val="808080"/>
              </a:solidFill>
            </a:endParaRPr>
          </a:p>
        </p:txBody>
      </p:sp>
    </p:spTree>
    <p:extLst>
      <p:ext uri="{BB962C8B-B14F-4D97-AF65-F5344CB8AC3E}">
        <p14:creationId xmlns:p14="http://schemas.microsoft.com/office/powerpoint/2010/main" val="34100830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7"/>
          <p:cNvSpPr>
            <a:spLocks noGrp="1" noChangeArrowheads="1"/>
          </p:cNvSpPr>
          <p:nvPr>
            <p:ph type="dt" sz="half" idx="10"/>
          </p:nvPr>
        </p:nvSpPr>
        <p:spPr>
          <a:ln/>
        </p:spPr>
        <p:txBody>
          <a:bodyPr/>
          <a:lstStyle>
            <a:lvl1pPr>
              <a:defRPr/>
            </a:lvl1pPr>
          </a:lstStyle>
          <a:p>
            <a:pPr>
              <a:defRPr/>
            </a:pPr>
            <a:fld id="{F8EBDD3F-48BF-4FF6-8EBB-F1BFFB1DC583}" type="datetime1">
              <a:rPr lang="en-US" smtClean="0"/>
              <a:t>3/22/2022</a:t>
            </a:fld>
            <a:r>
              <a:rPr lang="en-US"/>
              <a:t>As </a:t>
            </a:r>
            <a:r>
              <a:rPr lang="en-US" dirty="0"/>
              <a:t>of: </a:t>
            </a:r>
          </a:p>
        </p:txBody>
      </p:sp>
      <p:sp>
        <p:nvSpPr>
          <p:cNvPr id="3" name="Rectangle 1028"/>
          <p:cNvSpPr>
            <a:spLocks noGrp="1" noChangeArrowheads="1"/>
          </p:cNvSpPr>
          <p:nvPr>
            <p:ph type="sldNum" sz="quarter" idx="11"/>
          </p:nvPr>
        </p:nvSpPr>
        <p:spPr>
          <a:ln/>
        </p:spPr>
        <p:txBody>
          <a:bodyPr/>
          <a:lstStyle>
            <a:lvl1pPr>
              <a:defRPr/>
            </a:lvl1pPr>
          </a:lstStyle>
          <a:p>
            <a:fld id="{64A9A983-224D-45C8-A817-95DA28A16D1E}" type="slidenum">
              <a:rPr lang="en-US"/>
              <a:pPr/>
              <a:t>‹#›</a:t>
            </a:fld>
            <a:endParaRPr lang="en-US" dirty="0">
              <a:solidFill>
                <a:srgbClr val="808080"/>
              </a:solidFill>
            </a:endParaRPr>
          </a:p>
        </p:txBody>
      </p:sp>
    </p:spTree>
    <p:extLst>
      <p:ext uri="{BB962C8B-B14F-4D97-AF65-F5344CB8AC3E}">
        <p14:creationId xmlns:p14="http://schemas.microsoft.com/office/powerpoint/2010/main" val="34670268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27"/>
          <p:cNvSpPr>
            <a:spLocks noGrp="1" noChangeArrowheads="1"/>
          </p:cNvSpPr>
          <p:nvPr>
            <p:ph type="dt" sz="half" idx="10"/>
          </p:nvPr>
        </p:nvSpPr>
        <p:spPr>
          <a:ln/>
        </p:spPr>
        <p:txBody>
          <a:bodyPr/>
          <a:lstStyle>
            <a:lvl1pPr>
              <a:defRPr/>
            </a:lvl1pPr>
          </a:lstStyle>
          <a:p>
            <a:pPr>
              <a:defRPr/>
            </a:pPr>
            <a:fld id="{A9CB8862-369F-456E-BA5C-22FD01D71FD6}" type="datetime1">
              <a:rPr lang="en-US" smtClean="0"/>
              <a:t>3/22/2022</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9A77BE3A-3736-47CC-920C-4BB81DFC9A90}" type="slidenum">
              <a:rPr lang="en-US"/>
              <a:pPr/>
              <a:t>‹#›</a:t>
            </a:fld>
            <a:endParaRPr lang="en-US" dirty="0">
              <a:solidFill>
                <a:srgbClr val="808080"/>
              </a:solidFill>
            </a:endParaRPr>
          </a:p>
        </p:txBody>
      </p:sp>
    </p:spTree>
    <p:extLst>
      <p:ext uri="{BB962C8B-B14F-4D97-AF65-F5344CB8AC3E}">
        <p14:creationId xmlns:p14="http://schemas.microsoft.com/office/powerpoint/2010/main" val="23964170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sp>
        <p:nvSpPr>
          <p:cNvPr id="4" name="Text Box 3"/>
          <p:cNvSpPr txBox="1">
            <a:spLocks noChangeArrowheads="1"/>
          </p:cNvSpPr>
          <p:nvPr/>
        </p:nvSpPr>
        <p:spPr bwMode="auto">
          <a:xfrm>
            <a:off x="1270000" y="1233489"/>
            <a:ext cx="6553200" cy="400110"/>
          </a:xfrm>
          <a:prstGeom prst="rect">
            <a:avLst/>
          </a:prstGeom>
          <a:noFill/>
          <a:ln w="9525">
            <a:noFill/>
            <a:miter lim="800000"/>
            <a:headEnd/>
            <a:tailEnd/>
          </a:ln>
          <a:effectLst/>
        </p:spPr>
        <p:txBody>
          <a:bodyPr>
            <a:spAutoFit/>
          </a:bodyPr>
          <a:lstStyle/>
          <a:p>
            <a:pPr>
              <a:spcBef>
                <a:spcPct val="50000"/>
              </a:spcBef>
              <a:defRPr/>
            </a:pPr>
            <a:r>
              <a:rPr lang="en-US" sz="2000" b="1" i="1" dirty="0">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pic>
        <p:nvPicPr>
          <p:cNvPr id="6" name="Picture 13" descr="afsymbol"/>
          <p:cNvPicPr>
            <a:picLocks noChangeAspect="1" noChangeArrowheads="1"/>
          </p:cNvPicPr>
          <p:nvPr/>
        </p:nvPicPr>
        <p:blipFill>
          <a:blip r:embed="rId2" cstate="screen"/>
          <a:srcRect/>
          <a:stretch>
            <a:fillRect/>
          </a:stretch>
        </p:blipFill>
        <p:spPr bwMode="auto">
          <a:xfrm>
            <a:off x="419100" y="3698875"/>
            <a:ext cx="3305175" cy="2605088"/>
          </a:xfrm>
          <a:prstGeom prst="rect">
            <a:avLst/>
          </a:prstGeom>
          <a:noFill/>
          <a:ln w="9525">
            <a:noFill/>
            <a:miter lim="800000"/>
            <a:headEnd/>
            <a:tailEnd/>
          </a:ln>
        </p:spPr>
      </p:pic>
      <p:sp>
        <p:nvSpPr>
          <p:cNvPr id="50191" name="Rectangle 15"/>
          <p:cNvSpPr>
            <a:spLocks noGrp="1" noChangeArrowheads="1"/>
          </p:cNvSpPr>
          <p:nvPr>
            <p:ph type="ctrTitle"/>
          </p:nvPr>
        </p:nvSpPr>
        <p:spPr>
          <a:xfrm>
            <a:off x="276227" y="1962150"/>
            <a:ext cx="8486775" cy="1600200"/>
          </a:xfrm>
        </p:spPr>
        <p:txBody>
          <a:bodyPr/>
          <a:lstStyle>
            <a:lvl1pPr>
              <a:defRPr sz="4400" i="0"/>
            </a:lvl1pPr>
          </a:lstStyle>
          <a:p>
            <a:r>
              <a:rPr lang="en-US"/>
              <a:t>Click to edit Master title style</a:t>
            </a:r>
          </a:p>
        </p:txBody>
      </p:sp>
      <p:sp>
        <p:nvSpPr>
          <p:cNvPr id="8" name="Rectangle 6"/>
          <p:cNvSpPr>
            <a:spLocks noGrp="1" noChangeArrowheads="1"/>
          </p:cNvSpPr>
          <p:nvPr>
            <p:ph type="dt" sz="half" idx="10"/>
          </p:nvPr>
        </p:nvSpPr>
        <p:spPr/>
        <p:txBody>
          <a:bodyPr/>
          <a:lstStyle>
            <a:lvl1pPr>
              <a:defRPr/>
            </a:lvl1pPr>
          </a:lstStyle>
          <a:p>
            <a:pPr>
              <a:defRPr/>
            </a:pPr>
            <a:fld id="{AE471532-D35F-486F-92EF-1DF69713E0FA}" type="datetime1">
              <a:rPr lang="en-US" smtClean="0"/>
              <a:t>3/22/2022</a:t>
            </a:fld>
            <a:endParaRPr lang="en-US" dirty="0"/>
          </a:p>
        </p:txBody>
      </p:sp>
      <p:sp>
        <p:nvSpPr>
          <p:cNvPr id="9" name="Rectangle 7"/>
          <p:cNvSpPr>
            <a:spLocks noGrp="1" noChangeArrowheads="1"/>
          </p:cNvSpPr>
          <p:nvPr>
            <p:ph type="sldNum" sz="quarter" idx="11"/>
          </p:nvPr>
        </p:nvSpPr>
        <p:spPr/>
        <p:txBody>
          <a:bodyPr/>
          <a:lstStyle>
            <a:lvl1pPr>
              <a:defRPr/>
            </a:lvl1pPr>
          </a:lstStyle>
          <a:p>
            <a:fld id="{21D6ADB3-0F65-4065-899D-4C95C76F29E3}" type="slidenum">
              <a:rPr lang="en-US"/>
              <a:pPr/>
              <a:t>‹#›</a:t>
            </a:fld>
            <a:endParaRPr lang="en-US" dirty="0">
              <a:solidFill>
                <a:schemeClr val="bg2"/>
              </a:solidFill>
            </a:endParaRPr>
          </a:p>
        </p:txBody>
      </p:sp>
    </p:spTree>
    <p:extLst>
      <p:ext uri="{BB962C8B-B14F-4D97-AF65-F5344CB8AC3E}">
        <p14:creationId xmlns:p14="http://schemas.microsoft.com/office/powerpoint/2010/main" val="13596410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88752" y="727038"/>
            <a:ext cx="7166495" cy="488916"/>
          </a:xfrm>
        </p:spPr>
        <p:txBody>
          <a:bodyPr lIns="0" tIns="0" rIns="0" bIns="0"/>
          <a:lstStyle>
            <a:lvl1pPr>
              <a:defRPr sz="3177" b="1" i="1">
                <a:solidFill>
                  <a:srgbClr val="0B2C83"/>
                </a:solidFill>
                <a:latin typeface="Arial"/>
                <a:cs typeface="Arial"/>
              </a:defRPr>
            </a:lvl1pPr>
          </a:lstStyle>
          <a:p>
            <a:endParaRPr/>
          </a:p>
        </p:txBody>
      </p:sp>
      <p:sp>
        <p:nvSpPr>
          <p:cNvPr id="3" name="Holder 3"/>
          <p:cNvSpPr>
            <a:spLocks noGrp="1"/>
          </p:cNvSpPr>
          <p:nvPr>
            <p:ph type="body" idx="1"/>
          </p:nvPr>
        </p:nvSpPr>
        <p:spPr>
          <a:xfrm>
            <a:off x="1141389" y="1560488"/>
            <a:ext cx="6861220" cy="271613"/>
          </a:xfrm>
        </p:spPr>
        <p:txBody>
          <a:bodyPr lIns="0" tIns="0" rIns="0" bIns="0"/>
          <a:lstStyle>
            <a:lvl1pPr>
              <a:defRPr sz="1765"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p:txBody>
          <a:bodyPr lIns="0" tIns="0" rIns="0" bIns="0"/>
          <a:lstStyle>
            <a:lvl1pPr>
              <a:defRPr sz="1235" b="0" i="0">
                <a:solidFill>
                  <a:schemeClr val="tx1"/>
                </a:solidFill>
                <a:latin typeface="Arial"/>
                <a:cs typeface="Arial"/>
              </a:defRPr>
            </a:lvl1p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2785178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8677" y="76200"/>
            <a:ext cx="7272817" cy="9144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fld id="{B7ED3306-29F1-4E6E-BA13-8ACD1C56B579}" type="slidenum">
              <a:rPr kumimoji="0" 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7457587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fld id="{DC00F39A-F38B-4BD2-9138-636B5AB92BEE}" type="slidenum">
              <a:rPr kumimoji="0" 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542758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371856" y="1504950"/>
            <a:ext cx="8293100" cy="4743450"/>
          </a:xfrm>
        </p:spPr>
        <p:txBody>
          <a:bodyPr/>
          <a:lstStyle>
            <a:lvl1pPr marL="0" indent="0">
              <a:buFont typeface="Wingdings" pitchFamily="2" charset="2"/>
              <a:buChar char="§"/>
              <a:defRPr sz="3000" baseline="0"/>
            </a:lvl1pPr>
            <a:lvl2pPr marL="228600" indent="-227013">
              <a:buFont typeface="Wingdings" pitchFamily="2" charset="2"/>
              <a:buChar char="§"/>
              <a:defRPr/>
            </a:lvl2pPr>
            <a:lvl3pPr marL="1027113" indent="-223838">
              <a:buFont typeface="Wingdings" pitchFamily="2" charset="2"/>
              <a:buChar char="§"/>
              <a:defRPr/>
            </a:lvl3pPr>
            <a:lvl4pPr marL="1600200" indent="-228600">
              <a:buFont typeface="Wingdings" pitchFamily="2" charset="2"/>
              <a:buChar char="§"/>
              <a:defRPr/>
            </a:lvl4pPr>
            <a:lvl5pPr marL="2057400" indent="-228600">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FB4CA045-DA3A-47FD-A9A1-9062F683286A}" type="slidenum">
              <a:rPr lang="en-US" smtClean="0"/>
              <a:pPr>
                <a:defRPr/>
              </a:pPr>
              <a:t>‹#›</a:t>
            </a:fld>
            <a:endParaRPr lang="en-US"/>
          </a:p>
        </p:txBody>
      </p:sp>
    </p:spTree>
    <p:extLst>
      <p:ext uri="{BB962C8B-B14F-4D97-AF65-F5344CB8AC3E}">
        <p14:creationId xmlns:p14="http://schemas.microsoft.com/office/powerpoint/2010/main" val="97974933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0D5F0C65-66B4-412B-8E81-C8729467BF36}" type="slidenum">
              <a:rPr lang="en-US" smtClean="0"/>
              <a:pPr>
                <a:defRPr/>
              </a:pPr>
              <a:t>‹#›</a:t>
            </a:fld>
            <a:endParaRPr lang="en-US"/>
          </a:p>
        </p:txBody>
      </p:sp>
      <p:sp>
        <p:nvSpPr>
          <p:cNvPr id="7" name="Rectangle 1040"/>
          <p:cNvSpPr>
            <a:spLocks noGrp="1" noChangeArrowheads="1"/>
          </p:cNvSpPr>
          <p:nvPr>
            <p:ph idx="1"/>
          </p:nvPr>
        </p:nvSpPr>
        <p:spPr bwMode="auto">
          <a:xfrm>
            <a:off x="391886" y="1504950"/>
            <a:ext cx="8282214" cy="47434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z="3600" smtClean="0">
                <a:solidFill>
                  <a:srgbClr val="000066"/>
                </a:solidFill>
              </a:rPr>
              <a:t>Click to edit Master text styles</a:t>
            </a:r>
          </a:p>
          <a:p>
            <a:pPr lvl="1"/>
            <a:r>
              <a:rPr lang="en-US" sz="3600" smtClean="0">
                <a:solidFill>
                  <a:srgbClr val="000066"/>
                </a:solidFill>
              </a:rPr>
              <a:t>Second level</a:t>
            </a:r>
          </a:p>
          <a:p>
            <a:pPr lvl="2"/>
            <a:r>
              <a:rPr lang="en-US" sz="3600" smtClean="0">
                <a:solidFill>
                  <a:srgbClr val="000066"/>
                </a:solidFill>
              </a:rPr>
              <a:t>Third level</a:t>
            </a:r>
          </a:p>
        </p:txBody>
      </p:sp>
      <p:sp>
        <p:nvSpPr>
          <p:cNvPr id="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91107523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76225" y="1504950"/>
            <a:ext cx="4122738"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51365" y="1504950"/>
            <a:ext cx="4122737"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A259B340-F09F-4F63-B3CD-AF9567CA35F4}" type="slidenum">
              <a:rPr lang="en-US" smtClean="0"/>
              <a:pPr>
                <a:defRPr/>
              </a:pPr>
              <a:t>‹#›</a:t>
            </a:fld>
            <a:endParaRPr lang="en-US"/>
          </a:p>
        </p:txBody>
      </p:sp>
    </p:spTree>
    <p:extLst>
      <p:ext uri="{BB962C8B-B14F-4D97-AF65-F5344CB8AC3E}">
        <p14:creationId xmlns:p14="http://schemas.microsoft.com/office/powerpoint/2010/main" val="2733567318"/>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7"/>
          <p:cNvSpPr>
            <a:spLocks noGrp="1" noChangeArrowheads="1"/>
          </p:cNvSpPr>
          <p:nvPr>
            <p:ph type="dt" sz="half" idx="10"/>
          </p:nvPr>
        </p:nvSpPr>
        <p:spPr>
          <a:ln/>
        </p:spPr>
        <p:txBody>
          <a:bodyPr/>
          <a:lstStyle>
            <a:lvl1pPr>
              <a:defRPr/>
            </a:lvl1pPr>
          </a:lstStyle>
          <a:p>
            <a:pPr>
              <a:defRPr/>
            </a:pPr>
            <a:endParaRPr lang="en-US"/>
          </a:p>
        </p:txBody>
      </p:sp>
      <p:sp>
        <p:nvSpPr>
          <p:cNvPr id="8" name="Rectangle 1028"/>
          <p:cNvSpPr>
            <a:spLocks noGrp="1" noChangeArrowheads="1"/>
          </p:cNvSpPr>
          <p:nvPr>
            <p:ph type="sldNum" sz="quarter" idx="11"/>
          </p:nvPr>
        </p:nvSpPr>
        <p:spPr>
          <a:ln/>
        </p:spPr>
        <p:txBody>
          <a:bodyPr/>
          <a:lstStyle>
            <a:lvl1pPr>
              <a:defRPr/>
            </a:lvl1pPr>
          </a:lstStyle>
          <a:p>
            <a:pPr>
              <a:defRPr/>
            </a:pPr>
            <a:fld id="{70701B89-5BF1-43B1-BC2D-2DD83F6C27DF}" type="slidenum">
              <a:rPr lang="en-US" smtClean="0"/>
              <a:pPr>
                <a:defRPr/>
              </a:pPr>
              <a:t>‹#›</a:t>
            </a:fld>
            <a:endParaRPr lang="en-US"/>
          </a:p>
        </p:txBody>
      </p:sp>
    </p:spTree>
    <p:extLst>
      <p:ext uri="{BB962C8B-B14F-4D97-AF65-F5344CB8AC3E}">
        <p14:creationId xmlns:p14="http://schemas.microsoft.com/office/powerpoint/2010/main" val="24662963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7"/>
          <p:cNvSpPr>
            <a:spLocks noGrp="1" noChangeArrowheads="1"/>
          </p:cNvSpPr>
          <p:nvPr>
            <p:ph type="dt" sz="half" idx="10"/>
          </p:nvPr>
        </p:nvSpPr>
        <p:spPr>
          <a:ln/>
        </p:spPr>
        <p:txBody>
          <a:bodyPr/>
          <a:lstStyle>
            <a:lvl1pPr>
              <a:defRPr/>
            </a:lvl1pPr>
          </a:lstStyle>
          <a:p>
            <a:pPr>
              <a:defRPr/>
            </a:pPr>
            <a:endParaRPr lang="en-US"/>
          </a:p>
        </p:txBody>
      </p:sp>
      <p:sp>
        <p:nvSpPr>
          <p:cNvPr id="4" name="Rectangle 1028"/>
          <p:cNvSpPr>
            <a:spLocks noGrp="1" noChangeArrowheads="1"/>
          </p:cNvSpPr>
          <p:nvPr>
            <p:ph type="sldNum" sz="quarter" idx="11"/>
          </p:nvPr>
        </p:nvSpPr>
        <p:spPr>
          <a:ln/>
        </p:spPr>
        <p:txBody>
          <a:bodyPr/>
          <a:lstStyle>
            <a:lvl1pPr>
              <a:defRPr/>
            </a:lvl1pPr>
          </a:lstStyle>
          <a:p>
            <a:pPr>
              <a:defRPr/>
            </a:pPr>
            <a:fld id="{F9CCF107-4FD7-4722-9091-1CFD959F5978}" type="slidenum">
              <a:rPr lang="en-US" smtClean="0"/>
              <a:pPr>
                <a:defRPr/>
              </a:pPr>
              <a:t>‹#›</a:t>
            </a:fld>
            <a:endParaRPr lang="en-US"/>
          </a:p>
        </p:txBody>
      </p:sp>
    </p:spTree>
    <p:extLst>
      <p:ext uri="{BB962C8B-B14F-4D97-AF65-F5344CB8AC3E}">
        <p14:creationId xmlns:p14="http://schemas.microsoft.com/office/powerpoint/2010/main" val="23058730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8BA861CE-5542-4148-AA17-141517F4D612}" type="slidenum">
              <a:rPr lang="en-US" smtClean="0"/>
              <a:pPr>
                <a:defRPr/>
              </a:pPr>
              <a:t>‹#›</a:t>
            </a:fld>
            <a:endParaRPr lang="en-US"/>
          </a:p>
        </p:txBody>
      </p:sp>
    </p:spTree>
    <p:extLst>
      <p:ext uri="{BB962C8B-B14F-4D97-AF65-F5344CB8AC3E}">
        <p14:creationId xmlns:p14="http://schemas.microsoft.com/office/powerpoint/2010/main" val="37127096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AA7DC26B-AC95-487E-B4FF-CDA2A078972F}" type="slidenum">
              <a:rPr lang="en-US" smtClean="0"/>
              <a:pPr>
                <a:defRPr/>
              </a:pPr>
              <a:t>‹#›</a:t>
            </a:fld>
            <a:endParaRPr lang="en-US"/>
          </a:p>
        </p:txBody>
      </p:sp>
    </p:spTree>
    <p:extLst>
      <p:ext uri="{BB962C8B-B14F-4D97-AF65-F5344CB8AC3E}">
        <p14:creationId xmlns:p14="http://schemas.microsoft.com/office/powerpoint/2010/main" val="11244042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17A492CD-AE81-417B-AA2B-30A5C8C22C32}" type="slidenum">
              <a:rPr lang="en-US" smtClean="0"/>
              <a:pPr>
                <a:defRPr/>
              </a:pPr>
              <a:t>‹#›</a:t>
            </a:fld>
            <a:endParaRPr lang="en-US"/>
          </a:p>
        </p:txBody>
      </p:sp>
    </p:spTree>
    <p:extLst>
      <p:ext uri="{BB962C8B-B14F-4D97-AF65-F5344CB8AC3E}">
        <p14:creationId xmlns:p14="http://schemas.microsoft.com/office/powerpoint/2010/main" val="14718361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76200"/>
            <a:ext cx="2132012"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76226" y="76200"/>
            <a:ext cx="6246813"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9607A0E6-DB1B-46D1-8BC7-29CCCFC75033}" type="slidenum">
              <a:rPr lang="en-US" smtClean="0"/>
              <a:pPr>
                <a:defRPr/>
              </a:pPr>
              <a:t>‹#›</a:t>
            </a:fld>
            <a:endParaRPr lang="en-US"/>
          </a:p>
        </p:txBody>
      </p:sp>
    </p:spTree>
    <p:extLst>
      <p:ext uri="{BB962C8B-B14F-4D97-AF65-F5344CB8AC3E}">
        <p14:creationId xmlns:p14="http://schemas.microsoft.com/office/powerpoint/2010/main" val="10666569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63700" y="76200"/>
            <a:ext cx="7143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76225" y="1504950"/>
            <a:ext cx="8397875" cy="4743450"/>
          </a:xfrm>
        </p:spPr>
        <p:txBody>
          <a:bodyPr/>
          <a:lstStyle/>
          <a:p>
            <a:pPr lvl="0"/>
            <a:r>
              <a:rPr lang="en-US" noProof="0" smtClean="0"/>
              <a:t>Click icon to add table</a:t>
            </a:r>
            <a:endParaRPr lang="en-US" noProof="0" dirty="0"/>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44B3EF37-E2D0-420F-BCED-36457E402906}" type="slidenum">
              <a:rPr lang="en-US" smtClean="0"/>
              <a:pPr>
                <a:defRPr/>
              </a:pPr>
              <a:t>‹#›</a:t>
            </a:fld>
            <a:endParaRPr lang="en-US"/>
          </a:p>
        </p:txBody>
      </p:sp>
    </p:spTree>
    <p:extLst>
      <p:ext uri="{BB962C8B-B14F-4D97-AF65-F5344CB8AC3E}">
        <p14:creationId xmlns:p14="http://schemas.microsoft.com/office/powerpoint/2010/main" val="9111832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7"/>
          <p:cNvSpPr>
            <a:spLocks noGrp="1" noChangeArrowheads="1"/>
          </p:cNvSpPr>
          <p:nvPr>
            <p:ph type="dt" sz="half" idx="10"/>
          </p:nvPr>
        </p:nvSpPr>
        <p:spPr>
          <a:ln/>
        </p:spPr>
        <p:txBody>
          <a:bodyPr/>
          <a:lstStyle>
            <a:lvl1pPr>
              <a:defRPr/>
            </a:lvl1pPr>
          </a:lstStyle>
          <a:p>
            <a:pPr>
              <a:defRPr/>
            </a:pPr>
            <a:endParaRPr lang="en-US"/>
          </a:p>
        </p:txBody>
      </p:sp>
      <p:sp>
        <p:nvSpPr>
          <p:cNvPr id="3" name="Rectangle 1028"/>
          <p:cNvSpPr>
            <a:spLocks noGrp="1" noChangeArrowheads="1"/>
          </p:cNvSpPr>
          <p:nvPr>
            <p:ph type="sldNum" sz="quarter" idx="11"/>
          </p:nvPr>
        </p:nvSpPr>
        <p:spPr>
          <a:ln/>
        </p:spPr>
        <p:txBody>
          <a:bodyPr/>
          <a:lstStyle>
            <a:lvl1pPr>
              <a:defRPr/>
            </a:lvl1pPr>
          </a:lstStyle>
          <a:p>
            <a:pPr>
              <a:defRPr/>
            </a:pPr>
            <a:fld id="{B1AFE402-3CF4-4570-ACE3-FF4C925FC259}" type="slidenum">
              <a:rPr lang="en-US" smtClean="0"/>
              <a:pPr>
                <a:defRPr/>
              </a:pPr>
              <a:t>‹#›</a:t>
            </a:fld>
            <a:endParaRPr lang="en-US"/>
          </a:p>
        </p:txBody>
      </p:sp>
    </p:spTree>
    <p:extLst>
      <p:ext uri="{BB962C8B-B14F-4D97-AF65-F5344CB8AC3E}">
        <p14:creationId xmlns:p14="http://schemas.microsoft.com/office/powerpoint/2010/main" val="25529374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sp>
        <p:nvSpPr>
          <p:cNvPr id="4" name="Text Box 3"/>
          <p:cNvSpPr txBox="1">
            <a:spLocks noChangeArrowheads="1"/>
          </p:cNvSpPr>
          <p:nvPr/>
        </p:nvSpPr>
        <p:spPr bwMode="auto">
          <a:xfrm>
            <a:off x="381000" y="1233489"/>
            <a:ext cx="8382000" cy="400110"/>
          </a:xfrm>
          <a:prstGeom prst="rect">
            <a:avLst/>
          </a:prstGeom>
          <a:noFill/>
          <a:ln w="9525">
            <a:noFill/>
            <a:miter lim="800000"/>
            <a:headEnd/>
            <a:tailEnd/>
          </a:ln>
          <a:effectLst/>
        </p:spPr>
        <p:txBody>
          <a:bodyPr wrap="square">
            <a:spAutoFit/>
          </a:bodyPr>
          <a:lstStyle/>
          <a:p>
            <a:pPr algn="ctr">
              <a:spcBef>
                <a:spcPct val="50000"/>
              </a:spcBef>
              <a:defRPr/>
            </a:pPr>
            <a:r>
              <a:rPr lang="en-US" sz="2000" b="1" i="1" dirty="0">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sp>
        <p:nvSpPr>
          <p:cNvPr id="50191" name="Rectangle 15"/>
          <p:cNvSpPr>
            <a:spLocks noGrp="1" noChangeArrowheads="1"/>
          </p:cNvSpPr>
          <p:nvPr>
            <p:ph type="ctrTitle"/>
          </p:nvPr>
        </p:nvSpPr>
        <p:spPr>
          <a:xfrm>
            <a:off x="4046483" y="2855529"/>
            <a:ext cx="4800602" cy="1600200"/>
          </a:xfrm>
        </p:spPr>
        <p:txBody>
          <a:bodyPr/>
          <a:lstStyle>
            <a:lvl1pPr>
              <a:defRPr sz="4400" i="0"/>
            </a:lvl1pPr>
          </a:lstStyle>
          <a:p>
            <a:r>
              <a:rPr lang="en-US" smtClean="0"/>
              <a:t>Click to edit Master title style</a:t>
            </a:r>
            <a:endParaRPr lang="en-US"/>
          </a:p>
        </p:txBody>
      </p:sp>
      <p:sp>
        <p:nvSpPr>
          <p:cNvPr id="8" name="Rectangle 6"/>
          <p:cNvSpPr>
            <a:spLocks noGrp="1" noChangeArrowheads="1"/>
          </p:cNvSpPr>
          <p:nvPr>
            <p:ph type="dt" sz="half" idx="10"/>
          </p:nvPr>
        </p:nvSpPr>
        <p:spPr/>
        <p:txBody>
          <a:bodyPr/>
          <a:lstStyle>
            <a:lvl1pPr>
              <a:defRPr/>
            </a:lvl1pPr>
          </a:lstStyle>
          <a:p>
            <a:pPr>
              <a:defRPr/>
            </a:pPr>
            <a:endParaRPr lang="en-US"/>
          </a:p>
        </p:txBody>
      </p:sp>
      <p:sp>
        <p:nvSpPr>
          <p:cNvPr id="9" name="Rectangle 7"/>
          <p:cNvSpPr>
            <a:spLocks noGrp="1" noChangeArrowheads="1"/>
          </p:cNvSpPr>
          <p:nvPr>
            <p:ph type="sldNum" sz="quarter" idx="11"/>
          </p:nvPr>
        </p:nvSpPr>
        <p:spPr/>
        <p:txBody>
          <a:bodyPr/>
          <a:lstStyle>
            <a:lvl1pPr>
              <a:defRPr/>
            </a:lvl1pPr>
          </a:lstStyle>
          <a:p>
            <a:pPr>
              <a:defRPr/>
            </a:pPr>
            <a:fld id="{7DC7DB7A-ADC0-40AF-8D35-B8975A5900E3}" type="slidenum">
              <a:rPr lang="en-US" smtClean="0"/>
              <a:pPr>
                <a:defRPr/>
              </a:pPr>
              <a:t>‹#›</a:t>
            </a:fld>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144" y="2602991"/>
            <a:ext cx="2809397" cy="2788815"/>
          </a:xfrm>
          <a:prstGeom prst="rect">
            <a:avLst/>
          </a:prstGeom>
        </p:spPr>
      </p:pic>
    </p:spTree>
    <p:extLst>
      <p:ext uri="{BB962C8B-B14F-4D97-AF65-F5344CB8AC3E}">
        <p14:creationId xmlns:p14="http://schemas.microsoft.com/office/powerpoint/2010/main" val="5996053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4343" name="Rectangle 7"/>
          <p:cNvSpPr>
            <a:spLocks noGrp="1" noChangeArrowheads="1"/>
          </p:cNvSpPr>
          <p:nvPr>
            <p:ph type="ftr" sz="quarter" idx="3"/>
          </p:nvPr>
        </p:nvSpPr>
        <p:spPr>
          <a:xfrm>
            <a:off x="2286000" y="6477000"/>
            <a:ext cx="4648200" cy="338138"/>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9400518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34900" y="3085765"/>
            <a:ext cx="8447150"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35894" y="1020431"/>
            <a:ext cx="8245162" cy="1475013"/>
          </a:xfrm>
          <a:effectLst/>
        </p:spPr>
        <p:txBody>
          <a:bodyPr anchor="b">
            <a:normAutofit/>
          </a:bodyPr>
          <a:lstStyle>
            <a:lvl1pPr>
              <a:defRPr sz="27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435895" y="2495446"/>
            <a:ext cx="8245160" cy="59032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704463" y="5956138"/>
            <a:ext cx="2133600" cy="365125"/>
          </a:xfrm>
          <a:prstGeom prst="rect">
            <a:avLst/>
          </a:prstGeom>
        </p:spPr>
        <p:txBody>
          <a:bodyPr/>
          <a:lstStyle>
            <a:lvl1pPr>
              <a:defRPr>
                <a:solidFill>
                  <a:schemeClr val="accent1">
                    <a:lumMod val="75000"/>
                    <a:lumOff val="25000"/>
                  </a:schemeClr>
                </a:solidFill>
              </a:defRPr>
            </a:lvl1pPr>
          </a:lstStyle>
          <a:p>
            <a:endParaRPr lang="en-US" dirty="0"/>
          </a:p>
        </p:txBody>
      </p:sp>
      <p:sp>
        <p:nvSpPr>
          <p:cNvPr id="5" name="Footer Placeholder 4"/>
          <p:cNvSpPr>
            <a:spLocks noGrp="1"/>
          </p:cNvSpPr>
          <p:nvPr>
            <p:ph type="ftr" sz="quarter" idx="11"/>
          </p:nvPr>
        </p:nvSpPr>
        <p:spPr>
          <a:xfrm>
            <a:off x="435894" y="5951812"/>
            <a:ext cx="5187908" cy="365125"/>
          </a:xfrm>
          <a:prstGeom prst="rect">
            <a:avLst/>
          </a:prstGeo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435893" y="5951811"/>
            <a:ext cx="762330" cy="365125"/>
          </a:xfrm>
          <a:prstGeom prst="rect">
            <a:avLst/>
          </a:prstGeo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849125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702156"/>
            <a:ext cx="8272212"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435895" y="2180497"/>
            <a:ext cx="8272211"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704464" y="5956138"/>
            <a:ext cx="2133599" cy="365125"/>
          </a:xfrm>
          <a:prstGeom prst="rect">
            <a:avLst/>
          </a:prstGeom>
        </p:spPr>
        <p:txBody>
          <a:bodyPr/>
          <a:lstStyle/>
          <a:p>
            <a:endParaRPr lang="en-US" dirty="0"/>
          </a:p>
        </p:txBody>
      </p:sp>
      <p:sp>
        <p:nvSpPr>
          <p:cNvPr id="5" name="Footer Placeholder 4"/>
          <p:cNvSpPr>
            <a:spLocks noGrp="1"/>
          </p:cNvSpPr>
          <p:nvPr>
            <p:ph type="ftr" sz="quarter" idx="11"/>
          </p:nvPr>
        </p:nvSpPr>
        <p:spPr>
          <a:xfrm>
            <a:off x="435894" y="5951812"/>
            <a:ext cx="5187908" cy="365125"/>
          </a:xfrm>
          <a:prstGeom prst="rect">
            <a:avLst/>
          </a:prstGeom>
        </p:spPr>
        <p:txBody>
          <a:bodyPr/>
          <a:lstStyle/>
          <a:p>
            <a:endParaRPr lang="en-US" dirty="0"/>
          </a:p>
        </p:txBody>
      </p:sp>
    </p:spTree>
    <p:extLst>
      <p:ext uri="{BB962C8B-B14F-4D97-AF65-F5344CB8AC3E}">
        <p14:creationId xmlns:p14="http://schemas.microsoft.com/office/powerpoint/2010/main" val="8235060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335863" y="5141975"/>
            <a:ext cx="8468145"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3043911"/>
            <a:ext cx="8272211" cy="1497507"/>
          </a:xfrm>
        </p:spPr>
        <p:txBody>
          <a:bodyPr anchor="b">
            <a:normAutofit/>
          </a:bodyPr>
          <a:lstStyle>
            <a:lvl1pPr algn="l">
              <a:defRPr sz="27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35895" y="4541417"/>
            <a:ext cx="8272211" cy="600556"/>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777934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729658"/>
            <a:ext cx="8272212"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35895" y="2228004"/>
            <a:ext cx="4066793"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1313" y="2228004"/>
            <a:ext cx="4066794"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00587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435895" y="729658"/>
            <a:ext cx="8272212"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5415" y="2250893"/>
            <a:ext cx="3815306" cy="536005"/>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35896" y="2926053"/>
            <a:ext cx="4044825"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2802" y="2250893"/>
            <a:ext cx="3815305" cy="553373"/>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63282" y="2926053"/>
            <a:ext cx="4044825"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46376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330512"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431921" y="729658"/>
            <a:ext cx="8272212"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2411183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0228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userDrawn="1"/>
        </p:nvSpPr>
        <p:spPr>
          <a:xfrm>
            <a:off x="335863" y="5141973"/>
            <a:ext cx="847365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5262296"/>
            <a:ext cx="3682084" cy="689514"/>
          </a:xfrm>
        </p:spPr>
        <p:txBody>
          <a:bodyPr anchor="ctr"/>
          <a:lstStyle>
            <a:lvl1pPr algn="l">
              <a:defRPr sz="15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35862" y="601200"/>
            <a:ext cx="8469630" cy="42048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8" y="5262297"/>
            <a:ext cx="4402490" cy="689515"/>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40487941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5895" y="4693389"/>
            <a:ext cx="8272212" cy="566738"/>
          </a:xfrm>
        </p:spPr>
        <p:txBody>
          <a:bodyPr anchor="b">
            <a:normAutofit/>
          </a:bodyPr>
          <a:lstStyle>
            <a:lvl1pPr algn="l">
              <a:defRPr sz="18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35863" y="599725"/>
            <a:ext cx="8468144" cy="3557252"/>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4" name="Text Placeholder 3"/>
          <p:cNvSpPr>
            <a:spLocks noGrp="1"/>
          </p:cNvSpPr>
          <p:nvPr>
            <p:ph type="body" sz="half" idx="2"/>
          </p:nvPr>
        </p:nvSpPr>
        <p:spPr>
          <a:xfrm>
            <a:off x="435894" y="5260128"/>
            <a:ext cx="8272213" cy="598671"/>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11422502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435894" y="702156"/>
            <a:ext cx="8272212"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16788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1" y="599725"/>
            <a:ext cx="2180113"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1" y="675727"/>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3" y="675727"/>
            <a:ext cx="592220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947446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4" name="Text Box 3"/>
          <p:cNvSpPr txBox="1">
            <a:spLocks noChangeArrowheads="1"/>
          </p:cNvSpPr>
          <p:nvPr/>
        </p:nvSpPr>
        <p:spPr bwMode="auto">
          <a:xfrm>
            <a:off x="1270000" y="1233488"/>
            <a:ext cx="6553200" cy="396875"/>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defRPr/>
            </a:pPr>
            <a:r>
              <a:rPr lang="en-US" sz="2000" b="1" i="1" dirty="0">
                <a:solidFill>
                  <a:prstClr val="black"/>
                </a:solidFill>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6" name="Picture 13" descr="afsymbol"/>
          <p:cNvPicPr>
            <a:picLocks noChangeAspect="1" noChangeArrowheads="1"/>
          </p:cNvPicPr>
          <p:nvPr/>
        </p:nvPicPr>
        <p:blipFill>
          <a:blip r:embed="rId2" cstate="print"/>
          <a:srcRect/>
          <a:stretch>
            <a:fillRect/>
          </a:stretch>
        </p:blipFill>
        <p:spPr bwMode="auto">
          <a:xfrm>
            <a:off x="419100" y="3698875"/>
            <a:ext cx="3305175" cy="2605088"/>
          </a:xfrm>
          <a:prstGeom prst="rect">
            <a:avLst/>
          </a:prstGeom>
          <a:noFill/>
          <a:ln w="9525">
            <a:noFill/>
            <a:miter lim="800000"/>
            <a:headEnd/>
            <a:tailEnd/>
          </a:ln>
        </p:spPr>
      </p:pic>
      <p:sp>
        <p:nvSpPr>
          <p:cNvPr id="7" name="Text Box 14"/>
          <p:cNvSpPr txBox="1">
            <a:spLocks noChangeArrowheads="1"/>
          </p:cNvSpPr>
          <p:nvPr/>
        </p:nvSpPr>
        <p:spPr bwMode="auto">
          <a:xfrm>
            <a:off x="1406525" y="500063"/>
            <a:ext cx="6280150" cy="641350"/>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3600" b="1" i="1" dirty="0">
                <a:solidFill>
                  <a:prstClr val="black"/>
                </a:solidFill>
              </a:rPr>
              <a:t>Headquarters U.S. Air Force</a:t>
            </a:r>
          </a:p>
        </p:txBody>
      </p:sp>
      <p:sp>
        <p:nvSpPr>
          <p:cNvPr id="50191" name="Rectangle 15"/>
          <p:cNvSpPr>
            <a:spLocks noGrp="1" noChangeArrowheads="1"/>
          </p:cNvSpPr>
          <p:nvPr>
            <p:ph type="ctrTitle"/>
          </p:nvPr>
        </p:nvSpPr>
        <p:spPr>
          <a:xfrm>
            <a:off x="276225" y="1962150"/>
            <a:ext cx="8486775" cy="1600200"/>
          </a:xfrm>
        </p:spPr>
        <p:txBody>
          <a:bodyPr/>
          <a:lstStyle>
            <a:lvl1pPr>
              <a:defRPr sz="4400" i="0"/>
            </a:lvl1pPr>
          </a:lstStyle>
          <a:p>
            <a:r>
              <a:rPr lang="en-US"/>
              <a:t>Click to edit Master title style</a:t>
            </a:r>
          </a:p>
        </p:txBody>
      </p:sp>
    </p:spTree>
    <p:extLst>
      <p:ext uri="{BB962C8B-B14F-4D97-AF65-F5344CB8AC3E}">
        <p14:creationId xmlns:p14="http://schemas.microsoft.com/office/powerpoint/2010/main" val="36375475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815876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p:nvPr userDrawn="1"/>
        </p:nvSpPr>
        <p:spPr>
          <a:xfrm>
            <a:off x="8741326" y="6550223"/>
            <a:ext cx="402674" cy="307777"/>
          </a:xfrm>
          <a:prstGeom prst="rect">
            <a:avLst/>
          </a:prstGeom>
          <a:noFill/>
        </p:spPr>
        <p:txBody>
          <a:bodyPr wrap="none" rtlCol="0">
            <a:spAutoFit/>
          </a:bodyPr>
          <a:lstStyle/>
          <a:p>
            <a:pPr fontAlgn="base">
              <a:spcBef>
                <a:spcPct val="0"/>
              </a:spcBef>
              <a:spcAft>
                <a:spcPct val="0"/>
              </a:spcAft>
            </a:pPr>
            <a:fld id="{B5F1135A-221E-4435-A99E-A526737859A2}" type="slidenum">
              <a:rPr lang="en-US" sz="1400" smtClean="0">
                <a:solidFill>
                  <a:prstClr val="black"/>
                </a:solidFill>
              </a:rPr>
              <a:pPr fontAlgn="base">
                <a:spcBef>
                  <a:spcPct val="0"/>
                </a:spcBef>
                <a:spcAft>
                  <a:spcPct val="0"/>
                </a:spcAft>
              </a:pPr>
              <a:t>‹#›</a:t>
            </a:fld>
            <a:endParaRPr lang="en-US" sz="1400" dirty="0">
              <a:solidFill>
                <a:prstClr val="black"/>
              </a:solidFill>
            </a:endParaRPr>
          </a:p>
        </p:txBody>
      </p:sp>
    </p:spTree>
    <p:extLst>
      <p:ext uri="{BB962C8B-B14F-4D97-AF65-F5344CB8AC3E}">
        <p14:creationId xmlns:p14="http://schemas.microsoft.com/office/powerpoint/2010/main" val="24935839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01783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5" name="Text Box 27"/>
          <p:cNvSpPr txBox="1">
            <a:spLocks noChangeArrowheads="1"/>
          </p:cNvSpPr>
          <p:nvPr/>
        </p:nvSpPr>
        <p:spPr bwMode="auto">
          <a:xfrm>
            <a:off x="1627712" y="228600"/>
            <a:ext cx="7135288" cy="646331"/>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3600" b="1" i="1" dirty="0">
                <a:solidFill>
                  <a:srgbClr val="0C2D83"/>
                </a:solidFill>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headEnd/>
            <a:tailEnd/>
          </a:ln>
          <a:effectLst/>
        </p:spPr>
        <p:txBody>
          <a:bodyPr lIns="91397" tIns="45698" rIns="91397" bIns="45698">
            <a:spAutoFit/>
          </a:bodyPr>
          <a:lstStyle/>
          <a:p>
            <a:pPr algn="ctr" eaLnBrk="0" fontAlgn="base" hangingPunct="0">
              <a:spcBef>
                <a:spcPct val="50000"/>
              </a:spcBef>
              <a:spcAft>
                <a:spcPct val="0"/>
              </a:spcAft>
              <a:defRPr/>
            </a:pPr>
            <a:r>
              <a:rPr lang="en-US" sz="2000" b="1" i="1" dirty="0">
                <a:solidFill>
                  <a:srgbClr val="151C77"/>
                </a:solidFill>
                <a:latin typeface="Century Schoolbook" pitchFamily="18" charset="0"/>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cstate="print"/>
          <a:srcRect/>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675163028"/>
      </p:ext>
    </p:extLst>
  </p:cSld>
  <p:clrMapOvr>
    <a:masterClrMapping/>
  </p:clrMapOvr>
  <p:transition spd="slow"/>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92437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81000" y="76200"/>
            <a:ext cx="8534400" cy="472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sldNum" sz="quarter" idx="10"/>
          </p:nvPr>
        </p:nvSpPr>
        <p:spPr>
          <a:xfrm>
            <a:off x="6705600" y="6400800"/>
            <a:ext cx="2133600" cy="365125"/>
          </a:xfrm>
          <a:prstGeom prst="rect">
            <a:avLst/>
          </a:prstGeom>
          <a:ln/>
        </p:spPr>
        <p:txBody>
          <a:bodyPr/>
          <a:lstStyle>
            <a:lvl1pPr>
              <a:defRPr/>
            </a:lvl1pPr>
          </a:lstStyle>
          <a:p>
            <a:pPr fontAlgn="base">
              <a:spcBef>
                <a:spcPct val="0"/>
              </a:spcBef>
              <a:spcAft>
                <a:spcPct val="0"/>
              </a:spcAft>
              <a:defRPr/>
            </a:pPr>
            <a:fld id="{2DF79CF8-8BB6-4C25-8C48-773039E4EBB6}" type="slidenum">
              <a:rPr lang="en-US" sz="1400">
                <a:solidFill>
                  <a:prstClr val="black"/>
                </a:solidFill>
              </a:rPr>
              <a:pPr fontAlgn="base">
                <a:spcBef>
                  <a:spcPct val="0"/>
                </a:spcBef>
                <a:spcAft>
                  <a:spcPct val="0"/>
                </a:spcAft>
                <a:defRPr/>
              </a:pPr>
              <a:t>‹#›</a:t>
            </a:fld>
            <a:endParaRPr lang="en-US" sz="1400" dirty="0">
              <a:solidFill>
                <a:prstClr val="black"/>
              </a:solidFill>
            </a:endParaRPr>
          </a:p>
        </p:txBody>
      </p:sp>
    </p:spTree>
    <p:extLst>
      <p:ext uri="{BB962C8B-B14F-4D97-AF65-F5344CB8AC3E}">
        <p14:creationId xmlns:p14="http://schemas.microsoft.com/office/powerpoint/2010/main" val="12498151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4" name="Text Box 3"/>
          <p:cNvSpPr txBox="1">
            <a:spLocks noChangeArrowheads="1"/>
          </p:cNvSpPr>
          <p:nvPr/>
        </p:nvSpPr>
        <p:spPr bwMode="auto">
          <a:xfrm>
            <a:off x="1270000" y="1233488"/>
            <a:ext cx="6553200" cy="396875"/>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defRPr/>
            </a:pPr>
            <a:r>
              <a:rPr lang="en-US" sz="2000" b="1" i="1" dirty="0">
                <a:solidFill>
                  <a:prstClr val="black"/>
                </a:solidFill>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6" name="Picture 13" descr="afsymbol"/>
          <p:cNvPicPr>
            <a:picLocks noChangeAspect="1" noChangeArrowheads="1"/>
          </p:cNvPicPr>
          <p:nvPr/>
        </p:nvPicPr>
        <p:blipFill>
          <a:blip r:embed="rId2" cstate="print"/>
          <a:srcRect/>
          <a:stretch>
            <a:fillRect/>
          </a:stretch>
        </p:blipFill>
        <p:spPr bwMode="auto">
          <a:xfrm>
            <a:off x="419100" y="3698875"/>
            <a:ext cx="3305175" cy="2605088"/>
          </a:xfrm>
          <a:prstGeom prst="rect">
            <a:avLst/>
          </a:prstGeom>
          <a:noFill/>
          <a:ln w="9525">
            <a:noFill/>
            <a:miter lim="800000"/>
            <a:headEnd/>
            <a:tailEnd/>
          </a:ln>
        </p:spPr>
      </p:pic>
      <p:sp>
        <p:nvSpPr>
          <p:cNvPr id="7" name="Text Box 14"/>
          <p:cNvSpPr txBox="1">
            <a:spLocks noChangeArrowheads="1"/>
          </p:cNvSpPr>
          <p:nvPr/>
        </p:nvSpPr>
        <p:spPr bwMode="auto">
          <a:xfrm>
            <a:off x="1406525" y="500063"/>
            <a:ext cx="6280150" cy="641350"/>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3600" b="1" i="1" dirty="0">
                <a:solidFill>
                  <a:prstClr val="black"/>
                </a:solidFill>
              </a:rPr>
              <a:t>Headquarters U.S. Air Force</a:t>
            </a:r>
          </a:p>
        </p:txBody>
      </p:sp>
      <p:sp>
        <p:nvSpPr>
          <p:cNvPr id="50191" name="Rectangle 15"/>
          <p:cNvSpPr>
            <a:spLocks noGrp="1" noChangeArrowheads="1"/>
          </p:cNvSpPr>
          <p:nvPr>
            <p:ph type="ctrTitle"/>
          </p:nvPr>
        </p:nvSpPr>
        <p:spPr>
          <a:xfrm>
            <a:off x="276225" y="1962150"/>
            <a:ext cx="8486775" cy="1600200"/>
          </a:xfrm>
        </p:spPr>
        <p:txBody>
          <a:bodyPr/>
          <a:lstStyle>
            <a:lvl1pPr>
              <a:defRPr sz="4400" i="0"/>
            </a:lvl1pPr>
          </a:lstStyle>
          <a:p>
            <a:r>
              <a:rPr lang="en-US"/>
              <a:t>Click to edit Master title style</a:t>
            </a:r>
          </a:p>
        </p:txBody>
      </p:sp>
    </p:spTree>
    <p:extLst>
      <p:ext uri="{BB962C8B-B14F-4D97-AF65-F5344CB8AC3E}">
        <p14:creationId xmlns:p14="http://schemas.microsoft.com/office/powerpoint/2010/main" val="19963653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289605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Usethisone">
    <p:spTree>
      <p:nvGrpSpPr>
        <p:cNvPr id="1" name=""/>
        <p:cNvGrpSpPr/>
        <p:nvPr/>
      </p:nvGrpSpPr>
      <p:grpSpPr>
        <a:xfrm>
          <a:off x="0" y="0"/>
          <a:ext cx="0" cy="0"/>
          <a:chOff x="0" y="0"/>
          <a:chExt cx="0" cy="0"/>
        </a:xfrm>
      </p:grpSpPr>
      <p:sp>
        <p:nvSpPr>
          <p:cNvPr id="2" name="TextBox 1"/>
          <p:cNvSpPr txBox="1"/>
          <p:nvPr userDrawn="1"/>
        </p:nvSpPr>
        <p:spPr>
          <a:xfrm>
            <a:off x="8534400" y="6517550"/>
            <a:ext cx="402674" cy="307777"/>
          </a:xfrm>
          <a:prstGeom prst="rect">
            <a:avLst/>
          </a:prstGeom>
          <a:noFill/>
        </p:spPr>
        <p:txBody>
          <a:bodyPr wrap="none" rtlCol="0">
            <a:spAutoFit/>
          </a:bodyPr>
          <a:lstStyle/>
          <a:p>
            <a:pPr fontAlgn="base">
              <a:spcBef>
                <a:spcPct val="0"/>
              </a:spcBef>
              <a:spcAft>
                <a:spcPct val="0"/>
              </a:spcAft>
            </a:pPr>
            <a:fld id="{B5F1135A-221E-4435-A99E-A526737859A2}" type="slidenum">
              <a:rPr lang="en-US" sz="1400" smtClean="0">
                <a:solidFill>
                  <a:prstClr val="black"/>
                </a:solidFill>
              </a:rPr>
              <a:pPr fontAlgn="base">
                <a:spcBef>
                  <a:spcPct val="0"/>
                </a:spcBef>
                <a:spcAft>
                  <a:spcPct val="0"/>
                </a:spcAft>
              </a:pPr>
              <a:t>‹#›</a:t>
            </a:fld>
            <a:endParaRPr lang="en-US" sz="1400" dirty="0">
              <a:solidFill>
                <a:prstClr val="black"/>
              </a:solidFill>
            </a:endParaRPr>
          </a:p>
        </p:txBody>
      </p:sp>
      <p:sp>
        <p:nvSpPr>
          <p:cNvPr id="3" name="TextBox 2"/>
          <p:cNvSpPr txBox="1"/>
          <p:nvPr userDrawn="1"/>
        </p:nvSpPr>
        <p:spPr>
          <a:xfrm>
            <a:off x="381000" y="6528765"/>
            <a:ext cx="1752600" cy="307777"/>
          </a:xfrm>
          <a:prstGeom prst="rect">
            <a:avLst/>
          </a:prstGeom>
          <a:noFill/>
        </p:spPr>
        <p:txBody>
          <a:bodyPr wrap="square" rtlCol="0">
            <a:spAutoFit/>
          </a:bodyPr>
          <a:lstStyle/>
          <a:p>
            <a:r>
              <a:rPr lang="en-US" sz="1400" dirty="0"/>
              <a:t>24 March 2022</a:t>
            </a:r>
          </a:p>
        </p:txBody>
      </p:sp>
    </p:spTree>
    <p:extLst>
      <p:ext uri="{BB962C8B-B14F-4D97-AF65-F5344CB8AC3E}">
        <p14:creationId xmlns:p14="http://schemas.microsoft.com/office/powerpoint/2010/main" val="40214110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5" name="Text Box 27"/>
          <p:cNvSpPr txBox="1">
            <a:spLocks noChangeArrowheads="1"/>
          </p:cNvSpPr>
          <p:nvPr/>
        </p:nvSpPr>
        <p:spPr bwMode="auto">
          <a:xfrm>
            <a:off x="1619474" y="346978"/>
            <a:ext cx="7135288" cy="646331"/>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3600" b="1" i="1" dirty="0">
                <a:solidFill>
                  <a:srgbClr val="0C2D83"/>
                </a:solidFill>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headEnd/>
            <a:tailEnd/>
          </a:ln>
          <a:effectLst/>
        </p:spPr>
        <p:txBody>
          <a:bodyPr lIns="91397" tIns="45698" rIns="91397" bIns="45698">
            <a:spAutoFit/>
          </a:bodyPr>
          <a:lstStyle/>
          <a:p>
            <a:pPr algn="ctr" eaLnBrk="0" fontAlgn="base" hangingPunct="0">
              <a:spcBef>
                <a:spcPct val="50000"/>
              </a:spcBef>
              <a:spcAft>
                <a:spcPct val="0"/>
              </a:spcAft>
              <a:defRPr/>
            </a:pPr>
            <a:r>
              <a:rPr lang="en-US" sz="2000" b="1" i="1" dirty="0">
                <a:solidFill>
                  <a:srgbClr val="151C77"/>
                </a:solidFill>
                <a:latin typeface="Century Schoolbook" pitchFamily="18" charset="0"/>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cstate="print"/>
          <a:srcRect/>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1195888056"/>
      </p:ext>
    </p:extLst>
  </p:cSld>
  <p:clrMapOvr>
    <a:masterClrMapping/>
  </p:clrMapOvr>
  <p:transition spd="slow"/>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For Fig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6101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52591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Usethisone">
    <p:spTree>
      <p:nvGrpSpPr>
        <p:cNvPr id="1" name=""/>
        <p:cNvGrpSpPr/>
        <p:nvPr/>
      </p:nvGrpSpPr>
      <p:grpSpPr>
        <a:xfrm>
          <a:off x="0" y="0"/>
          <a:ext cx="0" cy="0"/>
          <a:chOff x="0" y="0"/>
          <a:chExt cx="0" cy="0"/>
        </a:xfrm>
      </p:grpSpPr>
      <p:sp>
        <p:nvSpPr>
          <p:cNvPr id="2" name="TextBox 1"/>
          <p:cNvSpPr txBox="1"/>
          <p:nvPr userDrawn="1"/>
        </p:nvSpPr>
        <p:spPr>
          <a:xfrm>
            <a:off x="8534400" y="6517550"/>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5F1135A-221E-4435-A99E-A526737859A2}"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TextBox 2"/>
          <p:cNvSpPr txBox="1"/>
          <p:nvPr userDrawn="1"/>
        </p:nvSpPr>
        <p:spPr>
          <a:xfrm>
            <a:off x="381000" y="6528765"/>
            <a:ext cx="1752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24 March 2022</a:t>
            </a:r>
          </a:p>
        </p:txBody>
      </p:sp>
    </p:spTree>
    <p:extLst>
      <p:ext uri="{BB962C8B-B14F-4D97-AF65-F5344CB8AC3E}">
        <p14:creationId xmlns:p14="http://schemas.microsoft.com/office/powerpoint/2010/main" val="26352188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Text Box 27"/>
          <p:cNvSpPr txBox="1">
            <a:spLocks noChangeArrowheads="1"/>
          </p:cNvSpPr>
          <p:nvPr/>
        </p:nvSpPr>
        <p:spPr bwMode="auto">
          <a:xfrm>
            <a:off x="1619474" y="346978"/>
            <a:ext cx="7135288" cy="646331"/>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1200" cap="none" spc="0" normalizeH="0" baseline="0" noProof="0" dirty="0">
                <a:ln>
                  <a:noFill/>
                </a:ln>
                <a:solidFill>
                  <a:srgbClr val="0C2D83"/>
                </a:solidFill>
                <a:effectLst/>
                <a:uLnTx/>
                <a:uFillTx/>
                <a:latin typeface="Arial"/>
                <a:ea typeface="+mn-ea"/>
                <a:cs typeface="+mn-cs"/>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headEnd/>
            <a:tailEnd/>
          </a:ln>
          <a:effectLst/>
        </p:spPr>
        <p:txBody>
          <a:bodyPr lIns="91397" tIns="45698" rIns="91397" bIns="45698">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1" u="none" strike="noStrike" kern="1200" cap="none" spc="0" normalizeH="0" baseline="0" noProof="0" dirty="0">
                <a:ln>
                  <a:noFill/>
                </a:ln>
                <a:solidFill>
                  <a:srgbClr val="151C77"/>
                </a:solidFill>
                <a:effectLst/>
                <a:uLnTx/>
                <a:uFillTx/>
                <a:latin typeface="Century Schoolbook" pitchFamily="18" charset="0"/>
                <a:ea typeface="+mn-ea"/>
                <a:cs typeface="+mn-cs"/>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cstate="print"/>
          <a:srcRect/>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393812746"/>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17" Type="http://schemas.openxmlformats.org/officeDocument/2006/relationships/image" Target="../media/image6.png"/><Relationship Id="rId2" Type="http://schemas.openxmlformats.org/officeDocument/2006/relationships/slideLayout" Target="../slideLayouts/slideLayout14.xml"/><Relationship Id="rId16" Type="http://schemas.openxmlformats.org/officeDocument/2006/relationships/image" Target="../media/image5.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3.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4.xml"/><Relationship Id="rId1"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9.xml"/><Relationship Id="rId1" Type="http://schemas.openxmlformats.org/officeDocument/2006/relationships/slideLayout" Target="../slideLayouts/slideLayout38.xml"/><Relationship Id="rId5" Type="http://schemas.openxmlformats.org/officeDocument/2006/relationships/image" Target="../media/image3.png"/><Relationship Id="rId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16.jpe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7.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image" Target="../media/image17.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73.xml"/><Relationship Id="rId7" Type="http://schemas.openxmlformats.org/officeDocument/2006/relationships/theme" Target="../theme/theme9.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78.xml"/><Relationship Id="rId1" Type="http://schemas.openxmlformats.org/officeDocument/2006/relationships/slideLayout" Target="../slideLayouts/slideLayout77.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33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cs typeface="+mn-cs"/>
              </a:defRPr>
            </a:lvl1pPr>
          </a:lstStyle>
          <a:p>
            <a:pPr>
              <a:defRPr/>
            </a:pPr>
            <a:endParaRPr lang="en-US"/>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cs typeface="+mn-cs"/>
              </a:defRPr>
            </a:lvl1pPr>
          </a:lstStyle>
          <a:p>
            <a:pPr>
              <a:defRPr/>
            </a:pPr>
            <a:endParaRPr lang="en-US"/>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cs typeface="+mn-cs"/>
              </a:defRPr>
            </a:lvl1pPr>
          </a:lstStyle>
          <a:p>
            <a:pPr>
              <a:defRPr/>
            </a:pPr>
            <a:fld id="{B88CCF9A-E0F5-4C99-9FB7-1D6FEDE5DD44}"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60" r:id="rId12"/>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700" name="Rectangle 4"/>
          <p:cNvSpPr>
            <a:spLocks noGrp="1" noChangeArrowheads="1"/>
          </p:cNvSpPr>
          <p:nvPr>
            <p:ph type="sldNum" sz="quarter" idx="4"/>
          </p:nvPr>
        </p:nvSpPr>
        <p:spPr bwMode="auto">
          <a:xfrm>
            <a:off x="8075850" y="6519863"/>
            <a:ext cx="1068149" cy="3381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vl1pPr>
          </a:lstStyle>
          <a:p>
            <a:pPr>
              <a:defRPr/>
            </a:pPr>
            <a:fld id="{088E16BE-9852-4E3D-BD06-F160B18C30C6}" type="slidenum">
              <a:rPr lang="en-US" smtClean="0"/>
              <a:pPr>
                <a:defRPr/>
              </a:pPr>
              <a:t>‹#›</a:t>
            </a:fld>
            <a:endParaRPr lang="en-US" dirty="0"/>
          </a:p>
        </p:txBody>
      </p:sp>
      <p:sp>
        <p:nvSpPr>
          <p:cNvPr id="2051" name="Rectangle 13"/>
          <p:cNvSpPr>
            <a:spLocks noGrp="1" noChangeArrowheads="1"/>
          </p:cNvSpPr>
          <p:nvPr>
            <p:ph type="title"/>
          </p:nvPr>
        </p:nvSpPr>
        <p:spPr bwMode="auto">
          <a:xfrm>
            <a:off x="938676" y="76200"/>
            <a:ext cx="720944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2054" name="Rectangle 3"/>
          <p:cNvSpPr>
            <a:spLocks noGrp="1" noChangeArrowheads="1"/>
          </p:cNvSpPr>
          <p:nvPr>
            <p:ph type="body" idx="1"/>
          </p:nvPr>
        </p:nvSpPr>
        <p:spPr bwMode="auto">
          <a:xfrm>
            <a:off x="304800" y="1216025"/>
            <a:ext cx="8534400" cy="3587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Line 23"/>
          <p:cNvSpPr>
            <a:spLocks noChangeShapeType="1"/>
          </p:cNvSpPr>
          <p:nvPr/>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dirty="0"/>
          </a:p>
        </p:txBody>
      </p:sp>
      <p:pic>
        <p:nvPicPr>
          <p:cNvPr id="8" name="Picture 2" descr="C:\Users\1061378037A\Desktop\Shield_AFIMSC_jpg.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380" y="94627"/>
            <a:ext cx="904176" cy="8927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29413" y="94627"/>
            <a:ext cx="914397" cy="90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Line 23">
            <a:extLst>
              <a:ext uri="{FF2B5EF4-FFF2-40B4-BE49-F238E27FC236}">
                <a16:creationId xmlns:a16="http://schemas.microsoft.com/office/drawing/2014/main" id="{9C1277D3-DBC8-46B5-8F93-276FE8A29D2C}"/>
              </a:ext>
            </a:extLst>
          </p:cNvPr>
          <p:cNvSpPr>
            <a:spLocks noChangeShapeType="1"/>
          </p:cNvSpPr>
          <p:nvPr userDrawn="1"/>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dirty="0"/>
          </a:p>
        </p:txBody>
      </p:sp>
      <p:pic>
        <p:nvPicPr>
          <p:cNvPr id="10" name="Picture 9">
            <a:extLst>
              <a:ext uri="{FF2B5EF4-FFF2-40B4-BE49-F238E27FC236}">
                <a16:creationId xmlns:a16="http://schemas.microsoft.com/office/drawing/2014/main" id="{D685042E-0B6F-418B-86AB-B3712E8708F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1737" y="68828"/>
            <a:ext cx="854394" cy="921772"/>
          </a:xfrm>
          <a:prstGeom prst="rect">
            <a:avLst/>
          </a:prstGeom>
          <a:effectLst>
            <a:glow rad="139700">
              <a:schemeClr val="accent3">
                <a:satMod val="175000"/>
                <a:alpha val="40000"/>
              </a:schemeClr>
            </a:glow>
          </a:effectLst>
        </p:spPr>
      </p:pic>
      <p:pic>
        <p:nvPicPr>
          <p:cNvPr id="11" name="Picture 2" descr="C:\Users\1061378037A\Desktop\Shield_AFIMSC_jpg.jpg">
            <a:extLst>
              <a:ext uri="{FF2B5EF4-FFF2-40B4-BE49-F238E27FC236}">
                <a16:creationId xmlns:a16="http://schemas.microsoft.com/office/drawing/2014/main" id="{A1CFABCA-24B5-412F-ABE4-6A19789939BC}"/>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787986" y="44360"/>
            <a:ext cx="683104" cy="6745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20C72BC-A4E4-43C1-91DF-22EBF87C79DE}"/>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8423002" y="365903"/>
            <a:ext cx="658406" cy="654425"/>
          </a:xfrm>
          <a:prstGeom prst="rect">
            <a:avLst/>
          </a:prstGeom>
        </p:spPr>
      </p:pic>
    </p:spTree>
    <p:extLst>
      <p:ext uri="{BB962C8B-B14F-4D97-AF65-F5344CB8AC3E}">
        <p14:creationId xmlns:p14="http://schemas.microsoft.com/office/powerpoint/2010/main" val="2693457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ctr" rtl="0" eaLnBrk="1" fontAlgn="base" hangingPunct="1">
        <a:spcBef>
          <a:spcPct val="0"/>
        </a:spcBef>
        <a:spcAft>
          <a:spcPct val="0"/>
        </a:spcAft>
        <a:defRPr sz="3600" b="1">
          <a:solidFill>
            <a:schemeClr val="tx2"/>
          </a:solidFill>
          <a:latin typeface="+mj-lt"/>
          <a:ea typeface="+mj-ea"/>
          <a:cs typeface="+mj-cs"/>
        </a:defRPr>
      </a:lvl1pPr>
      <a:lvl2pPr algn="r" rtl="0" eaLnBrk="1" fontAlgn="base" hangingPunct="1">
        <a:spcBef>
          <a:spcPct val="0"/>
        </a:spcBef>
        <a:spcAft>
          <a:spcPct val="0"/>
        </a:spcAft>
        <a:defRPr sz="3600" b="1">
          <a:solidFill>
            <a:schemeClr val="tx2"/>
          </a:solidFill>
          <a:latin typeface="Arial" charset="0"/>
        </a:defRPr>
      </a:lvl2pPr>
      <a:lvl3pPr algn="r" rtl="0" eaLnBrk="1" fontAlgn="base" hangingPunct="1">
        <a:spcBef>
          <a:spcPct val="0"/>
        </a:spcBef>
        <a:spcAft>
          <a:spcPct val="0"/>
        </a:spcAft>
        <a:defRPr sz="3600" b="1">
          <a:solidFill>
            <a:schemeClr val="tx2"/>
          </a:solidFill>
          <a:latin typeface="Arial" charset="0"/>
        </a:defRPr>
      </a:lvl3pPr>
      <a:lvl4pPr algn="r" rtl="0" eaLnBrk="1" fontAlgn="base" hangingPunct="1">
        <a:spcBef>
          <a:spcPct val="0"/>
        </a:spcBef>
        <a:spcAft>
          <a:spcPct val="0"/>
        </a:spcAft>
        <a:defRPr sz="3600" b="1">
          <a:solidFill>
            <a:schemeClr val="tx2"/>
          </a:solidFill>
          <a:latin typeface="Arial" charset="0"/>
        </a:defRPr>
      </a:lvl4pPr>
      <a:lvl5pPr algn="r" rtl="0" eaLnBrk="1" fontAlgn="base" hangingPunct="1">
        <a:spcBef>
          <a:spcPct val="0"/>
        </a:spcBef>
        <a:spcAft>
          <a:spcPct val="0"/>
        </a:spcAft>
        <a:defRPr sz="3600" b="1">
          <a:solidFill>
            <a:schemeClr val="tx2"/>
          </a:solidFill>
          <a:latin typeface="Arial" charset="0"/>
        </a:defRPr>
      </a:lvl5pPr>
      <a:lvl6pPr marL="457200" algn="r" rtl="0" eaLnBrk="1" fontAlgn="base" hangingPunct="1">
        <a:spcBef>
          <a:spcPct val="0"/>
        </a:spcBef>
        <a:spcAft>
          <a:spcPct val="0"/>
        </a:spcAft>
        <a:defRPr sz="3600" b="1">
          <a:solidFill>
            <a:schemeClr val="tx2"/>
          </a:solidFill>
          <a:latin typeface="Arial" charset="0"/>
        </a:defRPr>
      </a:lvl6pPr>
      <a:lvl7pPr marL="914400" algn="r" rtl="0" eaLnBrk="1" fontAlgn="base" hangingPunct="1">
        <a:spcBef>
          <a:spcPct val="0"/>
        </a:spcBef>
        <a:spcAft>
          <a:spcPct val="0"/>
        </a:spcAft>
        <a:defRPr sz="3600" b="1">
          <a:solidFill>
            <a:schemeClr val="tx2"/>
          </a:solidFill>
          <a:latin typeface="Arial" charset="0"/>
        </a:defRPr>
      </a:lvl7pPr>
      <a:lvl8pPr marL="1371600" algn="r" rtl="0" eaLnBrk="1" fontAlgn="base" hangingPunct="1">
        <a:spcBef>
          <a:spcPct val="0"/>
        </a:spcBef>
        <a:spcAft>
          <a:spcPct val="0"/>
        </a:spcAft>
        <a:defRPr sz="3600" b="1">
          <a:solidFill>
            <a:schemeClr val="tx2"/>
          </a:solidFill>
          <a:latin typeface="Arial" charset="0"/>
        </a:defRPr>
      </a:lvl8pPr>
      <a:lvl9pPr marL="1828800" algn="r"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9155" name="Rectangle 1027"/>
          <p:cNvSpPr>
            <a:spLocks noGrp="1" noChangeArrowheads="1"/>
          </p:cNvSpPr>
          <p:nvPr>
            <p:ph type="dt" sz="half" idx="2"/>
          </p:nvPr>
        </p:nvSpPr>
        <p:spPr bwMode="auto">
          <a:xfrm>
            <a:off x="0" y="6524625"/>
            <a:ext cx="121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000">
                <a:solidFill>
                  <a:srgbClr val="969696"/>
                </a:solidFill>
                <a:latin typeface="Arial" charset="0"/>
              </a:defRPr>
            </a:lvl1pPr>
          </a:lstStyle>
          <a:p>
            <a:pPr>
              <a:defRPr/>
            </a:pPr>
            <a:fld id="{9DF991F7-AF52-4AEB-BB5D-359D9904ECB9}" type="datetime1">
              <a:rPr lang="en-US" smtClean="0"/>
              <a:t>3/22/2022</a:t>
            </a:fld>
            <a:r>
              <a:rPr lang="en-US"/>
              <a:t>As </a:t>
            </a:r>
            <a:r>
              <a:rPr lang="en-US" dirty="0"/>
              <a:t>of: </a:t>
            </a:r>
          </a:p>
        </p:txBody>
      </p:sp>
      <p:sp>
        <p:nvSpPr>
          <p:cNvPr id="49156" name="Rectangle 1028"/>
          <p:cNvSpPr>
            <a:spLocks noGrp="1" noChangeArrowheads="1"/>
          </p:cNvSpPr>
          <p:nvPr>
            <p:ph type="sldNum" sz="quarter" idx="4"/>
          </p:nvPr>
        </p:nvSpPr>
        <p:spPr bwMode="auto">
          <a:xfrm>
            <a:off x="7988300" y="652462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rgbClr val="969696"/>
                </a:solidFill>
              </a:defRPr>
            </a:lvl1pPr>
          </a:lstStyle>
          <a:p>
            <a:fld id="{70340F2B-040D-4982-B603-4DBD39C62A7F}" type="slidenum">
              <a:rPr lang="en-US"/>
              <a:pPr/>
              <a:t>‹#›</a:t>
            </a:fld>
            <a:endParaRPr lang="en-US" dirty="0">
              <a:solidFill>
                <a:srgbClr val="808080"/>
              </a:solidFill>
            </a:endParaRPr>
          </a:p>
        </p:txBody>
      </p:sp>
      <p:sp>
        <p:nvSpPr>
          <p:cNvPr id="49157" name="Text Box 1029"/>
          <p:cNvSpPr txBox="1">
            <a:spLocks noChangeArrowheads="1"/>
          </p:cNvSpPr>
          <p:nvPr/>
        </p:nvSpPr>
        <p:spPr bwMode="auto">
          <a:xfrm>
            <a:off x="1295400" y="6491288"/>
            <a:ext cx="6553200" cy="338554"/>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i="1" dirty="0">
                <a:solidFill>
                  <a:srgbClr val="000000"/>
                </a:solidFill>
                <a:latin typeface="Century Schoolbook" pitchFamily="18" charset="0"/>
              </a:rPr>
              <a:t>I n t e g r i t y  -  S e r v i c e  -  E x c e l l e n c e</a:t>
            </a:r>
          </a:p>
        </p:txBody>
      </p:sp>
      <p:sp>
        <p:nvSpPr>
          <p:cNvPr id="6149"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dirty="0">
              <a:solidFill>
                <a:srgbClr val="000000"/>
              </a:solidFill>
              <a:latin typeface="Arial" pitchFamily="34" charset="0"/>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dirty="0">
              <a:solidFill>
                <a:srgbClr val="000000"/>
              </a:solidFill>
              <a:latin typeface="Arial" pitchFamily="34" charset="0"/>
            </a:endParaRPr>
          </a:p>
        </p:txBody>
      </p:sp>
      <p:sp>
        <p:nvSpPr>
          <p:cNvPr id="6153"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84222" y="133350"/>
            <a:ext cx="1024010" cy="1016508"/>
          </a:xfrm>
          <a:prstGeom prst="rect">
            <a:avLst/>
          </a:prstGeom>
        </p:spPr>
      </p:pic>
    </p:spTree>
    <p:extLst>
      <p:ext uri="{BB962C8B-B14F-4D97-AF65-F5344CB8AC3E}">
        <p14:creationId xmlns:p14="http://schemas.microsoft.com/office/powerpoint/2010/main" val="412700788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pitchFamily="34" charset="0"/>
        </a:defRPr>
      </a:lvl2pPr>
      <a:lvl3pPr algn="r" rtl="0" eaLnBrk="0" fontAlgn="base" hangingPunct="0">
        <a:spcBef>
          <a:spcPct val="0"/>
        </a:spcBef>
        <a:spcAft>
          <a:spcPct val="0"/>
        </a:spcAft>
        <a:defRPr sz="3600" b="1" i="1">
          <a:solidFill>
            <a:srgbClr val="151C77"/>
          </a:solidFill>
          <a:latin typeface="Arial" pitchFamily="34" charset="0"/>
        </a:defRPr>
      </a:lvl3pPr>
      <a:lvl4pPr algn="r" rtl="0" eaLnBrk="0" fontAlgn="base" hangingPunct="0">
        <a:spcBef>
          <a:spcPct val="0"/>
        </a:spcBef>
        <a:spcAft>
          <a:spcPct val="0"/>
        </a:spcAft>
        <a:defRPr sz="3600" b="1" i="1">
          <a:solidFill>
            <a:srgbClr val="151C77"/>
          </a:solidFill>
          <a:latin typeface="Arial" pitchFamily="34" charset="0"/>
        </a:defRPr>
      </a:lvl4pPr>
      <a:lvl5pPr algn="r" rtl="0" eaLnBrk="0" fontAlgn="base" hangingPunct="0">
        <a:spcBef>
          <a:spcPct val="0"/>
        </a:spcBef>
        <a:spcAft>
          <a:spcPct val="0"/>
        </a:spcAft>
        <a:defRPr sz="3600" b="1" i="1">
          <a:solidFill>
            <a:srgbClr val="151C77"/>
          </a:solidFill>
          <a:latin typeface="Arial" pitchFamily="34" charset="0"/>
        </a:defRPr>
      </a:lvl5pPr>
      <a:lvl6pPr marL="457200" algn="r" rtl="0" eaLnBrk="0" fontAlgn="base" hangingPunct="0">
        <a:spcBef>
          <a:spcPct val="0"/>
        </a:spcBef>
        <a:spcAft>
          <a:spcPct val="0"/>
        </a:spcAft>
        <a:defRPr sz="3600" b="1" i="1">
          <a:solidFill>
            <a:srgbClr val="151C77"/>
          </a:solidFill>
          <a:latin typeface="Arial" pitchFamily="34" charset="0"/>
        </a:defRPr>
      </a:lvl6pPr>
      <a:lvl7pPr marL="914400" algn="r" rtl="0" eaLnBrk="0" fontAlgn="base" hangingPunct="0">
        <a:spcBef>
          <a:spcPct val="0"/>
        </a:spcBef>
        <a:spcAft>
          <a:spcPct val="0"/>
        </a:spcAft>
        <a:defRPr sz="3600" b="1" i="1">
          <a:solidFill>
            <a:srgbClr val="151C77"/>
          </a:solidFill>
          <a:latin typeface="Arial" pitchFamily="34" charset="0"/>
        </a:defRPr>
      </a:lvl7pPr>
      <a:lvl8pPr marL="1371600" algn="r" rtl="0" eaLnBrk="0" fontAlgn="base" hangingPunct="0">
        <a:spcBef>
          <a:spcPct val="0"/>
        </a:spcBef>
        <a:spcAft>
          <a:spcPct val="0"/>
        </a:spcAft>
        <a:defRPr sz="3600" b="1" i="1">
          <a:solidFill>
            <a:srgbClr val="151C77"/>
          </a:solidFill>
          <a:latin typeface="Arial" pitchFamily="34" charset="0"/>
        </a:defRPr>
      </a:lvl8pPr>
      <a:lvl9pPr marL="1828800" algn="r" rtl="0" eaLnBrk="0" fontAlgn="base" hangingPunct="0">
        <a:spcBef>
          <a:spcPct val="0"/>
        </a:spcBef>
        <a:spcAft>
          <a:spcPct val="0"/>
        </a:spcAft>
        <a:defRPr sz="3600" b="1" i="1">
          <a:solidFill>
            <a:srgbClr val="151C77"/>
          </a:solidFill>
          <a:latin typeface="Arial" pitchFamily="34"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000" b="1">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62000" y="6096559"/>
            <a:ext cx="7620000"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endParaRPr sz="1588"/>
          </a:p>
        </p:txBody>
      </p:sp>
      <p:sp>
        <p:nvSpPr>
          <p:cNvPr id="17" name="bk object 17"/>
          <p:cNvSpPr/>
          <p:nvPr/>
        </p:nvSpPr>
        <p:spPr>
          <a:xfrm>
            <a:off x="762000" y="1490943"/>
            <a:ext cx="7620000"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endParaRPr sz="1588"/>
          </a:p>
        </p:txBody>
      </p:sp>
      <p:sp>
        <p:nvSpPr>
          <p:cNvPr id="18" name="bk object 18"/>
          <p:cNvSpPr/>
          <p:nvPr/>
        </p:nvSpPr>
        <p:spPr>
          <a:xfrm>
            <a:off x="772391" y="483422"/>
            <a:ext cx="1224048" cy="937259"/>
          </a:xfrm>
          <a:prstGeom prst="rect">
            <a:avLst/>
          </a:prstGeom>
          <a:blipFill>
            <a:blip r:embed="rId3" cstate="print"/>
            <a:stretch>
              <a:fillRect/>
            </a:stretch>
          </a:blipFill>
        </p:spPr>
        <p:txBody>
          <a:bodyPr wrap="square" lIns="0" tIns="0" rIns="0" bIns="0" rtlCol="0"/>
          <a:lstStyle/>
          <a:p>
            <a:endParaRPr sz="1588"/>
          </a:p>
        </p:txBody>
      </p:sp>
      <p:sp>
        <p:nvSpPr>
          <p:cNvPr id="2" name="Holder 2"/>
          <p:cNvSpPr>
            <a:spLocks noGrp="1"/>
          </p:cNvSpPr>
          <p:nvPr>
            <p:ph type="title"/>
          </p:nvPr>
        </p:nvSpPr>
        <p:spPr>
          <a:xfrm>
            <a:off x="988752" y="727038"/>
            <a:ext cx="7166495" cy="553998"/>
          </a:xfrm>
          <a:prstGeom prst="rect">
            <a:avLst/>
          </a:prstGeom>
        </p:spPr>
        <p:txBody>
          <a:bodyPr wrap="square" lIns="0" tIns="0" rIns="0" bIns="0">
            <a:spAutoFit/>
          </a:bodyPr>
          <a:lstStyle>
            <a:lvl1pPr>
              <a:defRPr sz="3600" b="1" i="1">
                <a:solidFill>
                  <a:srgbClr val="0B2C83"/>
                </a:solidFill>
                <a:latin typeface="Arial"/>
                <a:cs typeface="Arial"/>
              </a:defRPr>
            </a:lvl1pPr>
          </a:lstStyle>
          <a:p>
            <a:endParaRPr/>
          </a:p>
        </p:txBody>
      </p:sp>
      <p:sp>
        <p:nvSpPr>
          <p:cNvPr id="3" name="Holder 3"/>
          <p:cNvSpPr>
            <a:spLocks noGrp="1"/>
          </p:cNvSpPr>
          <p:nvPr>
            <p:ph type="body" idx="1"/>
          </p:nvPr>
        </p:nvSpPr>
        <p:spPr>
          <a:xfrm>
            <a:off x="1141389" y="1560488"/>
            <a:ext cx="6861220" cy="307777"/>
          </a:xfrm>
          <a:prstGeom prst="rect">
            <a:avLst/>
          </a:prstGeom>
        </p:spPr>
        <p:txBody>
          <a:bodyPr wrap="square" lIns="0" tIns="0" rIns="0" bIns="0">
            <a:spAutoFit/>
          </a:bodyPr>
          <a:lstStyle>
            <a:lvl1pPr>
              <a:defRPr sz="20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1"/>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1"/>
            <a:ext cx="2103120" cy="276999"/>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8222673" y="6193987"/>
            <a:ext cx="249382" cy="192360"/>
          </a:xfrm>
          <a:prstGeom prst="rect">
            <a:avLst/>
          </a:prstGeom>
        </p:spPr>
        <p:txBody>
          <a:bodyPr wrap="square" lIns="0" tIns="0" rIns="0" bIns="0">
            <a:spAutoFit/>
          </a:bodyPr>
          <a:lstStyle>
            <a:lvl1pPr>
              <a:defRPr sz="1235" b="0" i="0">
                <a:solidFill>
                  <a:schemeClr val="tx1"/>
                </a:solidFill>
                <a:latin typeface="Arial"/>
                <a:cs typeface="Arial"/>
              </a:defRPr>
            </a:lvl1pPr>
          </a:lstStyle>
          <a:p>
            <a:pPr marL="33619">
              <a:lnSpc>
                <a:spcPts val="1452"/>
              </a:lnSpc>
            </a:pPr>
            <a:fld id="{81D60167-4931-47E6-BA6A-407CBD079E47}" type="slidenum">
              <a:rPr lang="en-US" spc="-4" smtClean="0"/>
              <a:pPr marL="33619">
                <a:lnSpc>
                  <a:spcPts val="1452"/>
                </a:lnSpc>
              </a:pPr>
              <a:t>‹#›</a:t>
            </a:fld>
            <a:endParaRPr lang="en-US" spc="-4" dirty="0"/>
          </a:p>
        </p:txBody>
      </p:sp>
    </p:spTree>
    <p:extLst>
      <p:ext uri="{BB962C8B-B14F-4D97-AF65-F5344CB8AC3E}">
        <p14:creationId xmlns:p14="http://schemas.microsoft.com/office/powerpoint/2010/main" val="574401689"/>
      </p:ext>
    </p:extLst>
  </p:cSld>
  <p:clrMap bg1="lt1" tx1="dk1" bg2="lt2" tx2="dk2" accent1="accent1" accent2="accent2" accent3="accent3" accent4="accent4" accent5="accent5" accent6="accent6" hlink="hlink" folHlink="folHlink"/>
  <p:sldLayoutIdLst>
    <p:sldLayoutId id="2147483714" r:id="rId1"/>
  </p:sldLayoutIdLst>
  <p:hf hdr="0" ftr="0"/>
  <p:txStyles>
    <p:titleStyle>
      <a:lvl1pPr>
        <a:defRPr>
          <a:latin typeface="+mj-lt"/>
          <a:ea typeface="+mj-ea"/>
          <a:cs typeface="+mj-cs"/>
        </a:defRPr>
      </a:lvl1pPr>
    </p:titleStyle>
    <p:body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bodyStyle>
    <p:other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700" name="Rectangle 4"/>
          <p:cNvSpPr>
            <a:spLocks noGrp="1" noChangeArrowheads="1"/>
          </p:cNvSpPr>
          <p:nvPr>
            <p:ph type="sldNum" sz="quarter" idx="4"/>
          </p:nvPr>
        </p:nvSpPr>
        <p:spPr bwMode="auto">
          <a:xfrm>
            <a:off x="8075851" y="6519865"/>
            <a:ext cx="1068149" cy="3381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vl1pPr>
          </a:lstStyle>
          <a:p>
            <a:pPr>
              <a:defRPr/>
            </a:pPr>
            <a:fld id="{088E16BE-9852-4E3D-BD06-F160B18C30C6}" type="slidenum">
              <a:rPr lang="en-US"/>
              <a:pPr>
                <a:defRPr/>
              </a:pPr>
              <a:t>‹#›</a:t>
            </a:fld>
            <a:endParaRPr lang="en-US" dirty="0"/>
          </a:p>
        </p:txBody>
      </p:sp>
      <p:sp>
        <p:nvSpPr>
          <p:cNvPr id="2051" name="Rectangle 13"/>
          <p:cNvSpPr>
            <a:spLocks noGrp="1" noChangeArrowheads="1"/>
          </p:cNvSpPr>
          <p:nvPr>
            <p:ph type="title"/>
          </p:nvPr>
        </p:nvSpPr>
        <p:spPr bwMode="auto">
          <a:xfrm>
            <a:off x="938677" y="76200"/>
            <a:ext cx="720944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054" name="Rectangle 3"/>
          <p:cNvSpPr>
            <a:spLocks noGrp="1" noChangeArrowheads="1"/>
          </p:cNvSpPr>
          <p:nvPr>
            <p:ph type="body" idx="1"/>
          </p:nvPr>
        </p:nvSpPr>
        <p:spPr bwMode="auto">
          <a:xfrm>
            <a:off x="304800" y="1216025"/>
            <a:ext cx="8534400" cy="3587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Line 23"/>
          <p:cNvSpPr>
            <a:spLocks noChangeShapeType="1"/>
          </p:cNvSpPr>
          <p:nvPr userDrawn="1"/>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sz="1800" dirty="0"/>
          </a:p>
        </p:txBody>
      </p:sp>
      <p:pic>
        <p:nvPicPr>
          <p:cNvPr id="8" name="Picture 2" descr="C:\Users\1061378037A\Desktop\Shield_AFIMSC_jpg.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1380" y="94629"/>
            <a:ext cx="904176" cy="8927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229413" y="94629"/>
            <a:ext cx="914397" cy="90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569495"/>
      </p:ext>
    </p:extLst>
  </p:cSld>
  <p:clrMap bg1="lt1" tx1="dk1" bg2="lt2" tx2="dk2" accent1="accent1" accent2="accent2" accent3="accent3" accent4="accent4" accent5="accent5" accent6="accent6" hlink="hlink" folHlink="folHlink"/>
  <p:sldLayoutIdLst>
    <p:sldLayoutId id="2147483716" r:id="rId1"/>
    <p:sldLayoutId id="2147483717" r:id="rId2"/>
  </p:sldLayoutIdLst>
  <p:hf hdr="0" ftr="0"/>
  <p:txStyles>
    <p:titleStyle>
      <a:lvl1pPr algn="ctr" rtl="0" eaLnBrk="1" fontAlgn="base" hangingPunct="1">
        <a:spcBef>
          <a:spcPct val="0"/>
        </a:spcBef>
        <a:spcAft>
          <a:spcPct val="0"/>
        </a:spcAft>
        <a:defRPr sz="3600" b="1">
          <a:solidFill>
            <a:schemeClr val="tx2"/>
          </a:solidFill>
          <a:latin typeface="+mj-lt"/>
          <a:ea typeface="+mj-ea"/>
          <a:cs typeface="+mj-cs"/>
        </a:defRPr>
      </a:lvl1pPr>
      <a:lvl2pPr algn="r" rtl="0" eaLnBrk="1" fontAlgn="base" hangingPunct="1">
        <a:spcBef>
          <a:spcPct val="0"/>
        </a:spcBef>
        <a:spcAft>
          <a:spcPct val="0"/>
        </a:spcAft>
        <a:defRPr sz="3600" b="1">
          <a:solidFill>
            <a:schemeClr val="tx2"/>
          </a:solidFill>
          <a:latin typeface="Arial" charset="0"/>
        </a:defRPr>
      </a:lvl2pPr>
      <a:lvl3pPr algn="r" rtl="0" eaLnBrk="1" fontAlgn="base" hangingPunct="1">
        <a:spcBef>
          <a:spcPct val="0"/>
        </a:spcBef>
        <a:spcAft>
          <a:spcPct val="0"/>
        </a:spcAft>
        <a:defRPr sz="3600" b="1">
          <a:solidFill>
            <a:schemeClr val="tx2"/>
          </a:solidFill>
          <a:latin typeface="Arial" charset="0"/>
        </a:defRPr>
      </a:lvl3pPr>
      <a:lvl4pPr algn="r" rtl="0" eaLnBrk="1" fontAlgn="base" hangingPunct="1">
        <a:spcBef>
          <a:spcPct val="0"/>
        </a:spcBef>
        <a:spcAft>
          <a:spcPct val="0"/>
        </a:spcAft>
        <a:defRPr sz="3600" b="1">
          <a:solidFill>
            <a:schemeClr val="tx2"/>
          </a:solidFill>
          <a:latin typeface="Arial" charset="0"/>
        </a:defRPr>
      </a:lvl4pPr>
      <a:lvl5pPr algn="r" rtl="0" eaLnBrk="1" fontAlgn="base" hangingPunct="1">
        <a:spcBef>
          <a:spcPct val="0"/>
        </a:spcBef>
        <a:spcAft>
          <a:spcPct val="0"/>
        </a:spcAft>
        <a:defRPr sz="3600" b="1">
          <a:solidFill>
            <a:schemeClr val="tx2"/>
          </a:solidFill>
          <a:latin typeface="Arial" charset="0"/>
        </a:defRPr>
      </a:lvl5pPr>
      <a:lvl6pPr marL="457200" algn="r" rtl="0" eaLnBrk="1" fontAlgn="base" hangingPunct="1">
        <a:spcBef>
          <a:spcPct val="0"/>
        </a:spcBef>
        <a:spcAft>
          <a:spcPct val="0"/>
        </a:spcAft>
        <a:defRPr sz="3600" b="1">
          <a:solidFill>
            <a:schemeClr val="tx2"/>
          </a:solidFill>
          <a:latin typeface="Arial" charset="0"/>
        </a:defRPr>
      </a:lvl6pPr>
      <a:lvl7pPr marL="914400" algn="r" rtl="0" eaLnBrk="1" fontAlgn="base" hangingPunct="1">
        <a:spcBef>
          <a:spcPct val="0"/>
        </a:spcBef>
        <a:spcAft>
          <a:spcPct val="0"/>
        </a:spcAft>
        <a:defRPr sz="3600" b="1">
          <a:solidFill>
            <a:schemeClr val="tx2"/>
          </a:solidFill>
          <a:latin typeface="Arial" charset="0"/>
        </a:defRPr>
      </a:lvl7pPr>
      <a:lvl8pPr marL="1371600" algn="r" rtl="0" eaLnBrk="1" fontAlgn="base" hangingPunct="1">
        <a:spcBef>
          <a:spcPct val="0"/>
        </a:spcBef>
        <a:spcAft>
          <a:spcPct val="0"/>
        </a:spcAft>
        <a:defRPr sz="3600" b="1">
          <a:solidFill>
            <a:schemeClr val="tx2"/>
          </a:solidFill>
          <a:latin typeface="Arial" charset="0"/>
        </a:defRPr>
      </a:lvl8pPr>
      <a:lvl9pPr marL="1828800" algn="r"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9155" name="Rectangle 1027"/>
          <p:cNvSpPr>
            <a:spLocks noGrp="1" noChangeArrowheads="1"/>
          </p:cNvSpPr>
          <p:nvPr>
            <p:ph type="dt" sz="half" idx="2"/>
          </p:nvPr>
        </p:nvSpPr>
        <p:spPr bwMode="auto">
          <a:xfrm>
            <a:off x="0" y="6524625"/>
            <a:ext cx="121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000">
                <a:solidFill>
                  <a:srgbClr val="969696"/>
                </a:solidFill>
                <a:latin typeface="Arial" charset="0"/>
              </a:defRPr>
            </a:lvl1pPr>
          </a:lstStyle>
          <a:p>
            <a:pPr>
              <a:defRPr/>
            </a:pPr>
            <a:endParaRPr lang="en-US"/>
          </a:p>
        </p:txBody>
      </p:sp>
      <p:sp>
        <p:nvSpPr>
          <p:cNvPr id="49156" name="Rectangle 1028"/>
          <p:cNvSpPr>
            <a:spLocks noGrp="1" noChangeArrowheads="1"/>
          </p:cNvSpPr>
          <p:nvPr>
            <p:ph type="sldNum" sz="quarter" idx="4"/>
          </p:nvPr>
        </p:nvSpPr>
        <p:spPr bwMode="auto">
          <a:xfrm>
            <a:off x="7988300" y="652462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rgbClr val="969696"/>
                </a:solidFill>
              </a:defRPr>
            </a:lvl1pPr>
          </a:lstStyle>
          <a:p>
            <a:pPr>
              <a:defRPr/>
            </a:pPr>
            <a:fld id="{7DC7DB7A-ADC0-40AF-8D35-B8975A5900E3}" type="slidenum">
              <a:rPr lang="en-US" smtClean="0"/>
              <a:pPr>
                <a:defRPr/>
              </a:pPr>
              <a:t>‹#›</a:t>
            </a:fld>
            <a:endParaRPr lang="en-US"/>
          </a:p>
        </p:txBody>
      </p:sp>
      <p:sp>
        <p:nvSpPr>
          <p:cNvPr id="49157" name="Text Box 1029"/>
          <p:cNvSpPr txBox="1">
            <a:spLocks noChangeArrowheads="1"/>
          </p:cNvSpPr>
          <p:nvPr/>
        </p:nvSpPr>
        <p:spPr bwMode="auto">
          <a:xfrm>
            <a:off x="1295400" y="6491288"/>
            <a:ext cx="6553200" cy="338554"/>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i="1" dirty="0">
                <a:solidFill>
                  <a:srgbClr val="000000"/>
                </a:solidFill>
                <a:latin typeface="Century Schoolbook" pitchFamily="18" charset="0"/>
              </a:rPr>
              <a:t>I n t e g r i t y  -  S e r v i c e  -  E x c e l l e n c e</a:t>
            </a:r>
          </a:p>
        </p:txBody>
      </p:sp>
      <p:sp>
        <p:nvSpPr>
          <p:cNvPr id="6149" name="Rectangle 1030"/>
          <p:cNvSpPr>
            <a:spLocks noGrp="1" noChangeArrowheads="1"/>
          </p:cNvSpPr>
          <p:nvPr>
            <p:ph type="title"/>
          </p:nvPr>
        </p:nvSpPr>
        <p:spPr bwMode="auto">
          <a:xfrm>
            <a:off x="1663700" y="76200"/>
            <a:ext cx="7099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Slide Title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dirty="0">
              <a:solidFill>
                <a:srgbClr val="000000"/>
              </a:solidFill>
              <a:latin typeface="Arial" pitchFamily="34" charset="0"/>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dirty="0">
              <a:solidFill>
                <a:srgbClr val="000000"/>
              </a:solidFill>
              <a:latin typeface="Arial" pitchFamily="34" charset="0"/>
            </a:endParaRPr>
          </a:p>
        </p:txBody>
      </p:sp>
      <p:sp>
        <p:nvSpPr>
          <p:cNvPr id="6153" name="Rectangle 1040"/>
          <p:cNvSpPr>
            <a:spLocks noGrp="1" noChangeArrowheads="1"/>
          </p:cNvSpPr>
          <p:nvPr>
            <p:ph type="body" idx="1"/>
          </p:nvPr>
        </p:nvSpPr>
        <p:spPr bwMode="auto">
          <a:xfrm>
            <a:off x="381000" y="1504950"/>
            <a:ext cx="8293100" cy="47434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en-US" sz="3600" dirty="0" smtClean="0">
                <a:solidFill>
                  <a:srgbClr val="000066"/>
                </a:solidFill>
              </a:rPr>
              <a:t>First level</a:t>
            </a:r>
          </a:p>
          <a:p>
            <a:pPr marL="344488" lvl="1" indent="-342900">
              <a:buFont typeface="Arial" pitchFamily="34" charset="0"/>
              <a:buChar char="•"/>
            </a:pPr>
            <a:r>
              <a:rPr lang="en-US" sz="3000" dirty="0" smtClean="0">
                <a:solidFill>
                  <a:srgbClr val="000066"/>
                </a:solidFill>
              </a:rPr>
              <a:t>Second level</a:t>
            </a:r>
          </a:p>
          <a:p>
            <a:pPr marL="681038" lvl="2" indent="-342900">
              <a:buFont typeface="Courier New" pitchFamily="49" charset="0"/>
              <a:buChar char="o"/>
            </a:pPr>
            <a:r>
              <a:rPr lang="en-US" sz="2400" dirty="0" smtClean="0">
                <a:solidFill>
                  <a:srgbClr val="000066"/>
                </a:solidFill>
              </a:rPr>
              <a:t>Third level</a:t>
            </a:r>
          </a:p>
        </p:txBody>
      </p:sp>
      <p:pic>
        <p:nvPicPr>
          <p:cNvPr id="2" name="Picture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81000" y="80912"/>
            <a:ext cx="1104742" cy="1096649"/>
          </a:xfrm>
          <a:prstGeom prst="rect">
            <a:avLst/>
          </a:prstGeom>
        </p:spPr>
      </p:pic>
    </p:spTree>
    <p:extLst>
      <p:ext uri="{BB962C8B-B14F-4D97-AF65-F5344CB8AC3E}">
        <p14:creationId xmlns:p14="http://schemas.microsoft.com/office/powerpoint/2010/main" val="420049657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txStyles>
    <p:titleStyle>
      <a:lvl1pPr algn="r" rtl="0" eaLnBrk="1" fontAlgn="base" hangingPunct="1">
        <a:spcBef>
          <a:spcPct val="0"/>
        </a:spcBef>
        <a:spcAft>
          <a:spcPct val="0"/>
        </a:spcAft>
        <a:defRPr sz="3600" b="1" i="1">
          <a:solidFill>
            <a:srgbClr val="151C77"/>
          </a:solidFill>
          <a:latin typeface="+mj-lt"/>
          <a:ea typeface="+mj-ea"/>
          <a:cs typeface="+mj-cs"/>
        </a:defRPr>
      </a:lvl1pPr>
      <a:lvl2pPr algn="r" rtl="0" eaLnBrk="1" fontAlgn="base" hangingPunct="1">
        <a:spcBef>
          <a:spcPct val="0"/>
        </a:spcBef>
        <a:spcAft>
          <a:spcPct val="0"/>
        </a:spcAft>
        <a:defRPr sz="3600" b="1" i="1">
          <a:solidFill>
            <a:srgbClr val="151C77"/>
          </a:solidFill>
          <a:latin typeface="Arial" pitchFamily="34" charset="0"/>
        </a:defRPr>
      </a:lvl2pPr>
      <a:lvl3pPr algn="r" rtl="0" eaLnBrk="1" fontAlgn="base" hangingPunct="1">
        <a:spcBef>
          <a:spcPct val="0"/>
        </a:spcBef>
        <a:spcAft>
          <a:spcPct val="0"/>
        </a:spcAft>
        <a:defRPr sz="3600" b="1" i="1">
          <a:solidFill>
            <a:srgbClr val="151C77"/>
          </a:solidFill>
          <a:latin typeface="Arial" pitchFamily="34" charset="0"/>
        </a:defRPr>
      </a:lvl3pPr>
      <a:lvl4pPr algn="r" rtl="0" eaLnBrk="1" fontAlgn="base" hangingPunct="1">
        <a:spcBef>
          <a:spcPct val="0"/>
        </a:spcBef>
        <a:spcAft>
          <a:spcPct val="0"/>
        </a:spcAft>
        <a:defRPr sz="3600" b="1" i="1">
          <a:solidFill>
            <a:srgbClr val="151C77"/>
          </a:solidFill>
          <a:latin typeface="Arial" pitchFamily="34" charset="0"/>
        </a:defRPr>
      </a:lvl4pPr>
      <a:lvl5pPr algn="r" rtl="0" eaLnBrk="1" fontAlgn="base" hangingPunct="1">
        <a:spcBef>
          <a:spcPct val="0"/>
        </a:spcBef>
        <a:spcAft>
          <a:spcPct val="0"/>
        </a:spcAft>
        <a:defRPr sz="3600" b="1" i="1">
          <a:solidFill>
            <a:srgbClr val="151C77"/>
          </a:solidFill>
          <a:latin typeface="Arial" pitchFamily="34" charset="0"/>
        </a:defRPr>
      </a:lvl5pPr>
      <a:lvl6pPr marL="457200" algn="r" rtl="0" eaLnBrk="1" fontAlgn="base" hangingPunct="1">
        <a:spcBef>
          <a:spcPct val="0"/>
        </a:spcBef>
        <a:spcAft>
          <a:spcPct val="0"/>
        </a:spcAft>
        <a:defRPr sz="3600" b="1" i="1">
          <a:solidFill>
            <a:srgbClr val="151C77"/>
          </a:solidFill>
          <a:latin typeface="Arial" pitchFamily="34" charset="0"/>
        </a:defRPr>
      </a:lvl6pPr>
      <a:lvl7pPr marL="914400" algn="r" rtl="0" eaLnBrk="1" fontAlgn="base" hangingPunct="1">
        <a:spcBef>
          <a:spcPct val="0"/>
        </a:spcBef>
        <a:spcAft>
          <a:spcPct val="0"/>
        </a:spcAft>
        <a:defRPr sz="3600" b="1" i="1">
          <a:solidFill>
            <a:srgbClr val="151C77"/>
          </a:solidFill>
          <a:latin typeface="Arial" pitchFamily="34" charset="0"/>
        </a:defRPr>
      </a:lvl7pPr>
      <a:lvl8pPr marL="1371600" algn="r" rtl="0" eaLnBrk="1" fontAlgn="base" hangingPunct="1">
        <a:spcBef>
          <a:spcPct val="0"/>
        </a:spcBef>
        <a:spcAft>
          <a:spcPct val="0"/>
        </a:spcAft>
        <a:defRPr sz="3600" b="1" i="1">
          <a:solidFill>
            <a:srgbClr val="151C77"/>
          </a:solidFill>
          <a:latin typeface="Arial" pitchFamily="34" charset="0"/>
        </a:defRPr>
      </a:lvl8pPr>
      <a:lvl9pPr marL="1828800" algn="r" rtl="0" eaLnBrk="1" fontAlgn="base" hangingPunct="1">
        <a:spcBef>
          <a:spcPct val="0"/>
        </a:spcBef>
        <a:spcAft>
          <a:spcPct val="0"/>
        </a:spcAft>
        <a:defRPr sz="3600" b="1" i="1">
          <a:solidFill>
            <a:srgbClr val="151C77"/>
          </a:solidFill>
          <a:latin typeface="Arial" pitchFamily="34" charset="0"/>
        </a:defRPr>
      </a:lvl9pPr>
    </p:titleStyle>
    <p:bodyStyle>
      <a:lvl1pPr marL="0" indent="0" algn="l" rtl="0" eaLnBrk="1" fontAlgn="base" hangingPunct="1">
        <a:spcBef>
          <a:spcPct val="50000"/>
        </a:spcBef>
        <a:spcAft>
          <a:spcPct val="0"/>
        </a:spcAft>
        <a:buClr>
          <a:srgbClr val="151C77"/>
        </a:buClr>
        <a:buSzPct val="80000"/>
        <a:buFont typeface="Wingdings" pitchFamily="2" charset="2"/>
        <a:buNone/>
        <a:defRPr sz="3600" b="1">
          <a:solidFill>
            <a:srgbClr val="000066"/>
          </a:solidFill>
          <a:latin typeface="+mn-lt"/>
          <a:ea typeface="+mn-ea"/>
          <a:cs typeface="+mn-cs"/>
        </a:defRPr>
      </a:lvl1pPr>
      <a:lvl2pPr marL="228600" indent="-227013" algn="l" rtl="0" eaLnBrk="1" fontAlgn="base" hangingPunct="1">
        <a:spcBef>
          <a:spcPct val="25000"/>
        </a:spcBef>
        <a:spcAft>
          <a:spcPct val="0"/>
        </a:spcAft>
        <a:buClr>
          <a:srgbClr val="151C77"/>
        </a:buClr>
        <a:buSzPct val="80000"/>
        <a:buFont typeface="Wingdings" pitchFamily="2" charset="2"/>
        <a:buChar char="n"/>
        <a:defRPr sz="3000" b="1">
          <a:solidFill>
            <a:srgbClr val="000066"/>
          </a:solidFill>
          <a:latin typeface="+mn-lt"/>
        </a:defRPr>
      </a:lvl2pPr>
      <a:lvl3pPr marL="1027113" indent="-223838" algn="l" rtl="0" eaLnBrk="1" fontAlgn="base" hangingPunct="1">
        <a:spcBef>
          <a:spcPct val="25000"/>
        </a:spcBef>
        <a:spcAft>
          <a:spcPct val="0"/>
        </a:spcAft>
        <a:buClr>
          <a:srgbClr val="151C77"/>
        </a:buClr>
        <a:buSzPct val="80000"/>
        <a:buFont typeface="Wingdings" pitchFamily="2" charset="2"/>
        <a:buChar char="n"/>
        <a:defRPr sz="2400" b="1">
          <a:solidFill>
            <a:srgbClr val="000066"/>
          </a:solidFill>
          <a:latin typeface="+mn-lt"/>
        </a:defRPr>
      </a:lvl3pPr>
      <a:lvl4pPr marL="1600200" indent="-228600" algn="l" rtl="0" eaLnBrk="1" fontAlgn="base" hangingPunct="1">
        <a:spcBef>
          <a:spcPct val="25000"/>
        </a:spcBef>
        <a:spcAft>
          <a:spcPct val="0"/>
        </a:spcAft>
        <a:buClr>
          <a:srgbClr val="151C77"/>
        </a:buClr>
        <a:buSzPct val="80000"/>
        <a:buFont typeface="Wingdings" pitchFamily="2" charset="2"/>
        <a:buChar char="n"/>
        <a:defRPr sz="2000" b="1">
          <a:solidFill>
            <a:srgbClr val="000066"/>
          </a:solidFill>
          <a:latin typeface="+mn-lt"/>
        </a:defRPr>
      </a:lvl4pPr>
      <a:lvl5pPr marL="20574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5894" y="705124"/>
            <a:ext cx="8272212"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35894" y="2336003"/>
            <a:ext cx="8272212"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334901"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181373"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0809583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342900" rtl="0" eaLnBrk="1" latinLnBrk="0" hangingPunct="1">
        <a:spcBef>
          <a:spcPct val="0"/>
        </a:spcBef>
        <a:buNone/>
        <a:defRPr sz="21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1031" name="Picture 1037" descr="afsymbol"/>
          <p:cNvPicPr>
            <a:picLocks noChangeAspect="1" noChangeArrowheads="1"/>
          </p:cNvPicPr>
          <p:nvPr/>
        </p:nvPicPr>
        <p:blipFill>
          <a:blip r:embed="rId9" cstate="print"/>
          <a:srcRect/>
          <a:stretch>
            <a:fillRect/>
          </a:stretch>
        </p:blipFill>
        <p:spPr bwMode="auto">
          <a:xfrm>
            <a:off x="392113" y="90488"/>
            <a:ext cx="1346200" cy="1062037"/>
          </a:xfrm>
          <a:prstGeom prst="rect">
            <a:avLst/>
          </a:prstGeom>
          <a:noFill/>
          <a:ln w="9525">
            <a:noFill/>
            <a:miter lim="800000"/>
            <a:headEnd/>
            <a:tailEnd/>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0"/>
            <a:r>
              <a:rPr lang="en-US" dirty="0"/>
              <a:t>2nd Bullet</a:t>
            </a:r>
          </a:p>
        </p:txBody>
      </p:sp>
    </p:spTree>
    <p:extLst>
      <p:ext uri="{BB962C8B-B14F-4D97-AF65-F5344CB8AC3E}">
        <p14:creationId xmlns:p14="http://schemas.microsoft.com/office/powerpoint/2010/main" val="134301412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Lst>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7" name="Text Box 1029"/>
          <p:cNvSpPr txBox="1">
            <a:spLocks noChangeArrowheads="1"/>
          </p:cNvSpPr>
          <p:nvPr userDrawn="1"/>
        </p:nvSpPr>
        <p:spPr bwMode="auto">
          <a:xfrm>
            <a:off x="1295400" y="6491288"/>
            <a:ext cx="6553200" cy="3365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defRPr/>
            </a:pPr>
            <a:r>
              <a:rPr lang="en-US" sz="1600" b="1" i="1" dirty="0">
                <a:solidFill>
                  <a:prstClr val="black"/>
                </a:solidFill>
                <a:latin typeface="Century Schoolbook" pitchFamily="18" charset="0"/>
              </a:rPr>
              <a:t>I n t e g r i t y - S e r v i c e - E x c e l l e n c e</a:t>
            </a:r>
          </a:p>
        </p:txBody>
      </p:sp>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1031" name="Picture 1037" descr="afsymbol"/>
          <p:cNvPicPr>
            <a:picLocks noChangeAspect="1" noChangeArrowheads="1"/>
          </p:cNvPicPr>
          <p:nvPr/>
        </p:nvPicPr>
        <p:blipFill>
          <a:blip r:embed="rId8" cstate="print"/>
          <a:srcRect/>
          <a:stretch>
            <a:fillRect/>
          </a:stretch>
        </p:blipFill>
        <p:spPr bwMode="auto">
          <a:xfrm>
            <a:off x="392113" y="90488"/>
            <a:ext cx="1346200" cy="1062037"/>
          </a:xfrm>
          <a:prstGeom prst="rect">
            <a:avLst/>
          </a:prstGeom>
          <a:noFill/>
          <a:ln w="9525">
            <a:noFill/>
            <a:miter lim="800000"/>
            <a:headEnd/>
            <a:tailEnd/>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spTree>
    <p:extLst>
      <p:ext uri="{BB962C8B-B14F-4D97-AF65-F5344CB8AC3E}">
        <p14:creationId xmlns:p14="http://schemas.microsoft.com/office/powerpoint/2010/main" val="2644543612"/>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Lst>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7" name="Text Box 1029"/>
          <p:cNvSpPr txBox="1">
            <a:spLocks noChangeArrowheads="1"/>
          </p:cNvSpPr>
          <p:nvPr userDrawn="1"/>
        </p:nvSpPr>
        <p:spPr bwMode="auto">
          <a:xfrm>
            <a:off x="1295400" y="6491288"/>
            <a:ext cx="6553200" cy="3365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defRPr/>
            </a:pPr>
            <a:r>
              <a:rPr lang="en-US" sz="1600" b="1" i="1" dirty="0">
                <a:solidFill>
                  <a:prstClr val="black"/>
                </a:solidFill>
                <a:latin typeface="Century Schoolbook" pitchFamily="18" charset="0"/>
              </a:rPr>
              <a:t>I n t e g r i t y - S e r v i c e - E x c e l l e n c e</a:t>
            </a:r>
          </a:p>
        </p:txBody>
      </p:sp>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1031" name="Picture 1037" descr="afsymbol"/>
          <p:cNvPicPr>
            <a:picLocks noChangeAspect="1" noChangeArrowheads="1"/>
          </p:cNvPicPr>
          <p:nvPr/>
        </p:nvPicPr>
        <p:blipFill>
          <a:blip r:embed="rId4" cstate="print"/>
          <a:srcRect/>
          <a:stretch>
            <a:fillRect/>
          </a:stretch>
        </p:blipFill>
        <p:spPr bwMode="auto">
          <a:xfrm>
            <a:off x="392113" y="90488"/>
            <a:ext cx="1346200" cy="1062037"/>
          </a:xfrm>
          <a:prstGeom prst="rect">
            <a:avLst/>
          </a:prstGeom>
          <a:noFill/>
          <a:ln w="9525">
            <a:noFill/>
            <a:miter lim="800000"/>
            <a:headEnd/>
            <a:tailEnd/>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spTree>
    <p:extLst>
      <p:ext uri="{BB962C8B-B14F-4D97-AF65-F5344CB8AC3E}">
        <p14:creationId xmlns:p14="http://schemas.microsoft.com/office/powerpoint/2010/main" val="4043613114"/>
      </p:ext>
    </p:extLst>
  </p:cSld>
  <p:clrMap bg1="lt1" tx1="dk1" bg2="lt2" tx2="dk2" accent1="accent1" accent2="accent2" accent3="accent3" accent4="accent4" accent5="accent5" accent6="accent6" hlink="hlink" folHlink="folHlink"/>
  <p:sldLayoutIdLst>
    <p:sldLayoutId id="2147483760" r:id="rId1"/>
    <p:sldLayoutId id="2147483761" r:id="rId2"/>
  </p:sldLayoutIdLst>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5.jp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4.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4.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54.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7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7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73.xml"/><Relationship Id="rId4" Type="http://schemas.openxmlformats.org/officeDocument/2006/relationships/image" Target="../media/image4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8.xml"/></Relationships>
</file>

<file path=ppt/slides/_rels/slide6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7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6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7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r>
              <a:rPr lang="en-US" b="1" dirty="0"/>
              <a:t>Welcome</a:t>
            </a:r>
            <a:br>
              <a:rPr lang="en-US" b="1" dirty="0"/>
            </a:br>
            <a:r>
              <a:rPr lang="en-US" b="1" dirty="0"/>
              <a:t/>
            </a:r>
            <a:br>
              <a:rPr lang="en-US" b="1" dirty="0"/>
            </a:br>
            <a:r>
              <a:rPr lang="en-US" b="1" dirty="0"/>
              <a:t>Fairchild AFB </a:t>
            </a:r>
            <a:r>
              <a:rPr lang="en-US" b="1" dirty="0" smtClean="0"/>
              <a:t>Restoration </a:t>
            </a:r>
            <a:r>
              <a:rPr lang="en-US" b="1" dirty="0"/>
              <a:t/>
            </a:r>
            <a:br>
              <a:rPr lang="en-US" b="1" dirty="0"/>
            </a:br>
            <a:r>
              <a:rPr lang="en-US" b="1" dirty="0"/>
              <a:t>Advisory </a:t>
            </a:r>
            <a:r>
              <a:rPr lang="en-US" b="1" dirty="0" smtClean="0"/>
              <a:t>Board (RAB) </a:t>
            </a:r>
            <a:r>
              <a:rPr lang="en-US" b="1" dirty="0"/>
              <a:t>Meeting</a:t>
            </a:r>
            <a:br>
              <a:rPr lang="en-US" b="1" dirty="0"/>
            </a:br>
            <a:r>
              <a:rPr lang="en-US" b="1" dirty="0"/>
              <a:t/>
            </a:r>
            <a:br>
              <a:rPr lang="en-US" b="1" dirty="0"/>
            </a:br>
            <a:r>
              <a:rPr lang="en-US" b="1" dirty="0" smtClean="0"/>
              <a:t>24 March 2022</a:t>
            </a:r>
            <a:endParaRPr lang="en-US" sz="3600" dirty="0"/>
          </a:p>
        </p:txBody>
      </p:sp>
    </p:spTree>
    <p:extLst>
      <p:ext uri="{BB962C8B-B14F-4D97-AF65-F5344CB8AC3E}">
        <p14:creationId xmlns:p14="http://schemas.microsoft.com/office/powerpoint/2010/main" val="15326381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3" name="TextBox 2"/>
          <p:cNvSpPr txBox="1"/>
          <p:nvPr/>
        </p:nvSpPr>
        <p:spPr>
          <a:xfrm>
            <a:off x="228600" y="228600"/>
            <a:ext cx="8686800" cy="6370975"/>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Fairchild AFB</a:t>
            </a:r>
            <a:endPar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Restoration Advisory </a:t>
            </a:r>
            <a:r>
              <a:rPr kumimoji="0" lang="en-US" sz="1300" b="1" i="0" u="none" strike="noStrike" kern="1200" cap="none" spc="0" normalizeH="0" baseline="0" noProof="0" dirty="0" smtClean="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Board</a:t>
            </a:r>
            <a:r>
              <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r>
              <a:rPr kumimoji="0" lang="en-US" sz="1300" b="1" i="0" u="none" strike="noStrike" kern="1200" cap="none" spc="0" normalizeH="0" baseline="0" noProof="0" dirty="0" smtClean="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Meeting</a:t>
            </a:r>
            <a:endPar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Tahoma" pitchFamily="34" charset="0"/>
                <a:ea typeface="+mn-ea"/>
                <a:cs typeface="Times New Roman" panose="02020603050405020304" pitchFamily="18" charset="0"/>
              </a:rPr>
              <a:t>4:00 p.m., March 24, 2022</a:t>
            </a:r>
            <a:endPar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Tahoma" pitchFamily="34" charset="0"/>
                <a:ea typeface="+mn-ea"/>
                <a:cs typeface="Times New Roman" panose="02020603050405020304" pitchFamily="18" charset="0"/>
              </a:rPr>
              <a:t>RAB Meeting Agenda</a:t>
            </a:r>
            <a:endPar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188720" algn="l"/>
                <a:tab pos="5486400" algn="r"/>
              </a:tabLst>
              <a:defRPr/>
            </a:pPr>
            <a:r>
              <a:rPr kumimoji="0" lang="en-US" sz="13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sz="13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4:00 – 4:05	Welcome</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Col. Freeman, RAB Installation Co-Chair</a:t>
            </a:r>
          </a:p>
          <a:p>
            <a:pPr marL="0" marR="0" lvl="0" indent="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4:05 – 4:15	RAB Business………………………………………	.. </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Liz Drake, RAB Facilitator</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714500" marR="0" lvl="3"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tab pos="1647825" algn="l"/>
              </a:tabLst>
              <a:defRPr/>
            </a:pP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Ground Rules for Meeting</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714500" marR="0" lvl="3"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tab pos="1647825" algn="l"/>
              </a:tabLst>
              <a:defRPr/>
            </a:pP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Introduce </a:t>
            </a:r>
            <a:r>
              <a:rPr kumimoji="0" lang="en-US" sz="1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New RAB </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Members</a:t>
            </a:r>
          </a:p>
          <a:p>
            <a:pPr marL="1714500" marR="0" lvl="3"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tab pos="1647825" algn="l"/>
              </a:tabLst>
              <a:defRPr/>
            </a:pPr>
            <a:r>
              <a:rPr kumimoji="0" lang="en-US" sz="1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Discuss Meeting Minutes from Previous RAB Meeting 				</a:t>
            </a:r>
            <a:endParaRPr kumimoji="0" lang="en-US" sz="1400" b="0" i="0" u="none" strike="noStrike" kern="1200" cap="none" spc="0" normalizeH="0" baseline="0" noProof="0" dirty="0" smtClean="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smtClean="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4:15 </a:t>
            </a: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4:30	</a:t>
            </a:r>
            <a:r>
              <a:rPr kumimoji="0" lang="en-US" sz="1400" b="1" i="0" u="none" strike="noStrike" kern="1200" cap="none" spc="0" normalizeH="0" baseline="0" noProof="0" dirty="0" smtClean="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What Do RAB Members Do?.........................................................…...</a:t>
            </a:r>
            <a:r>
              <a:rPr kumimoji="0" lang="en-US" sz="1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Mark </a:t>
            </a:r>
            <a:r>
              <a:rPr kumimoji="0" lang="en-US" sz="1400" b="0" i="0" u="none" strike="noStrike" kern="1200" cap="none" spc="0" normalizeH="0" baseline="0" noProof="0" dirty="0" err="1" smtClean="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Loucks</a:t>
            </a:r>
            <a:r>
              <a:rPr kumimoji="0" lang="en-US" sz="1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AFCEC</a:t>
            </a: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0" i="0" u="none" strike="noStrike" kern="1200" cap="none" spc="0" normalizeH="0" baseline="0" noProof="0" dirty="0" smtClean="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p>
          <a:p>
            <a:pPr marL="1188720" marR="0" lvl="0" indent="-1188720" algn="l" defTabSz="914400" rtl="0" eaLnBrk="1" fontAlgn="base" latinLnBrk="0" hangingPunct="1">
              <a:lnSpc>
                <a:spcPct val="100000"/>
              </a:lnSpc>
              <a:spcBef>
                <a:spcPct val="0"/>
              </a:spcBef>
              <a:spcAft>
                <a:spcPct val="0"/>
              </a:spcAft>
              <a:buClrTx/>
              <a:buSzTx/>
              <a:buFontTx/>
              <a:buNone/>
              <a:tabLst>
                <a:tab pos="1188720" algn="l"/>
                <a:tab pos="5886450" algn="r"/>
              </a:tabLst>
              <a:defRPr/>
            </a:pPr>
            <a:r>
              <a:rPr kumimoji="0" lang="en-US" sz="1400" b="1" i="0" u="none" strike="noStrike" kern="1200" cap="none" spc="0" normalizeH="0" baseline="0" noProof="0" dirty="0" smtClean="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4:30 – 4:45</a:t>
            </a: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PFOS/PFOA Investigation and Ongoing PFOS/PFOA Projects …...</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Mark </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Loucks,</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AFCEC</a:t>
            </a:r>
            <a:endParaRPr kumimoji="0" lang="en-US" sz="1400" b="1" i="0" u="none" strike="noStrike" kern="1200" cap="none" spc="0" normalizeH="0" baseline="0" noProof="0" dirty="0" smtClean="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4:45 –5:25	Update on Sites Managed Under the Performance Based Contract (SS039, SD037, LF002, WP003, and Voluntary Cleanup Program) + Public Comment Opportunities</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60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 </a:t>
            </a:r>
            <a:r>
              <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John Peper, Bay West</a:t>
            </a:r>
          </a:p>
          <a:p>
            <a:pPr marL="1188720" marR="0" lvl="0" indent="-1188720" algn="l" defTabSz="914400" rtl="0" eaLnBrk="1" fontAlgn="base" latinLnBrk="0" hangingPunct="1">
              <a:lnSpc>
                <a:spcPct val="100000"/>
              </a:lnSpc>
              <a:spcBef>
                <a:spcPts val="0"/>
              </a:spcBef>
              <a:spcAft>
                <a:spcPts val="60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 </a:t>
            </a:r>
            <a:r>
              <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Kristine Weber, AECOM</a:t>
            </a:r>
            <a:endParaRPr kumimoji="0" lang="en-US" sz="105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5:25 – 5:30	Break</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200150" algn="l"/>
                <a:tab pos="2943225"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5:30 – 5:40	Public Comment Opportunity………………………. 	</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Liz Drake, RAB Facilitator</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5:40 – 6:00	Discuss Date and Agenda Items for Next Meeting </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188720" algn="l"/>
                <a:tab pos="548640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Adjourn</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38071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558141" y="2324027"/>
            <a:ext cx="5103660" cy="2897204"/>
          </a:xfrm>
        </p:spPr>
        <p:txBody>
          <a:bodyPr/>
          <a:lstStyle/>
          <a:p>
            <a:pPr marL="11206" marR="4483" algn="ctr" defTabSz="806867" fontAlgn="auto">
              <a:spcBef>
                <a:spcPts val="88"/>
              </a:spcBef>
              <a:spcAft>
                <a:spcPts val="0"/>
              </a:spcAft>
              <a:defRPr/>
            </a:pPr>
            <a:r>
              <a:rPr lang="en-US" sz="3600" i="1" kern="1200" spc="-4" dirty="0" smtClean="0">
                <a:solidFill>
                  <a:srgbClr val="141B76"/>
                </a:solidFill>
                <a:latin typeface="Arial"/>
                <a:ea typeface="+mn-ea"/>
                <a:cs typeface="Arial"/>
              </a:rPr>
              <a:t>RAB Member</a:t>
            </a:r>
            <a:br>
              <a:rPr lang="en-US" sz="3600" i="1" kern="1200" spc="-4" dirty="0" smtClean="0">
                <a:solidFill>
                  <a:srgbClr val="141B76"/>
                </a:solidFill>
                <a:latin typeface="Arial"/>
                <a:ea typeface="+mn-ea"/>
                <a:cs typeface="Arial"/>
              </a:rPr>
            </a:br>
            <a:r>
              <a:rPr lang="en-US" sz="3600" i="1" kern="1200" spc="-4" dirty="0" smtClean="0">
                <a:solidFill>
                  <a:srgbClr val="141B76"/>
                </a:solidFill>
                <a:latin typeface="Arial"/>
                <a:ea typeface="+mn-ea"/>
                <a:cs typeface="Arial"/>
              </a:rPr>
              <a:t> Orientation</a:t>
            </a:r>
            <a:r>
              <a:rPr lang="en-US" sz="3200" i="1" kern="1200" spc="-4" dirty="0" smtClean="0">
                <a:solidFill>
                  <a:srgbClr val="141B76"/>
                </a:solidFill>
                <a:latin typeface="Arial"/>
                <a:ea typeface="+mn-ea"/>
                <a:cs typeface="Arial"/>
              </a:rPr>
              <a:t/>
            </a:r>
            <a:br>
              <a:rPr lang="en-US" sz="3200" i="1" kern="1200" spc="-4" dirty="0" smtClean="0">
                <a:solidFill>
                  <a:srgbClr val="141B76"/>
                </a:solidFill>
                <a:latin typeface="Arial"/>
                <a:ea typeface="+mn-ea"/>
                <a:cs typeface="Arial"/>
              </a:rPr>
            </a:br>
            <a:r>
              <a:rPr lang="en-US" sz="1600" i="1" kern="1200" spc="-4" dirty="0" smtClean="0">
                <a:solidFill>
                  <a:schemeClr val="accent2">
                    <a:lumMod val="50000"/>
                  </a:schemeClr>
                </a:solidFill>
                <a:latin typeface="Arial"/>
                <a:ea typeface="+mn-ea"/>
                <a:cs typeface="Arial"/>
              </a:rPr>
              <a:t/>
            </a:r>
            <a:br>
              <a:rPr lang="en-US" sz="1600" i="1" kern="1200" spc="-4" dirty="0" smtClean="0">
                <a:solidFill>
                  <a:schemeClr val="accent2">
                    <a:lumMod val="50000"/>
                  </a:schemeClr>
                </a:solidFill>
                <a:latin typeface="Arial"/>
                <a:ea typeface="+mn-ea"/>
                <a:cs typeface="Arial"/>
              </a:rPr>
            </a:br>
            <a:r>
              <a:rPr lang="en-US" sz="1600" i="1" kern="1200" spc="-4" dirty="0" smtClean="0">
                <a:solidFill>
                  <a:schemeClr val="accent2">
                    <a:lumMod val="50000"/>
                  </a:schemeClr>
                </a:solidFill>
                <a:latin typeface="Arial"/>
                <a:ea typeface="+mn-ea"/>
                <a:cs typeface="Arial"/>
              </a:rPr>
              <a:t>Mark </a:t>
            </a:r>
            <a:r>
              <a:rPr lang="en-US" sz="1600" i="1" kern="1200" spc="-4" dirty="0" err="1" smtClean="0">
                <a:solidFill>
                  <a:schemeClr val="accent2">
                    <a:lumMod val="50000"/>
                  </a:schemeClr>
                </a:solidFill>
                <a:latin typeface="Arial"/>
                <a:ea typeface="+mn-ea"/>
                <a:cs typeface="Arial"/>
              </a:rPr>
              <a:t>Loucks</a:t>
            </a:r>
            <a:r>
              <a:rPr lang="en-US" sz="1600" i="1" kern="1200" spc="-4" dirty="0" smtClean="0">
                <a:solidFill>
                  <a:schemeClr val="accent2">
                    <a:lumMod val="50000"/>
                  </a:schemeClr>
                </a:solidFill>
                <a:latin typeface="Arial"/>
                <a:ea typeface="+mn-ea"/>
                <a:cs typeface="Arial"/>
              </a:rPr>
              <a:t>,</a:t>
            </a:r>
            <a:r>
              <a:rPr lang="en-US" sz="1600" i="1" kern="1200" spc="-4" dirty="0">
                <a:solidFill>
                  <a:schemeClr val="accent2">
                    <a:lumMod val="50000"/>
                  </a:schemeClr>
                </a:solidFill>
                <a:latin typeface="Arial"/>
                <a:ea typeface="+mn-ea"/>
                <a:cs typeface="Arial"/>
              </a:rPr>
              <a:t/>
            </a:r>
            <a:br>
              <a:rPr lang="en-US" sz="1600" i="1" kern="1200" spc="-4" dirty="0">
                <a:solidFill>
                  <a:schemeClr val="accent2">
                    <a:lumMod val="50000"/>
                  </a:schemeClr>
                </a:solidFill>
                <a:latin typeface="Arial"/>
                <a:ea typeface="+mn-ea"/>
                <a:cs typeface="Arial"/>
              </a:rPr>
            </a:br>
            <a:r>
              <a:rPr lang="en-US" sz="1600" i="1" kern="1200" spc="-4" dirty="0">
                <a:solidFill>
                  <a:schemeClr val="accent2">
                    <a:lumMod val="50000"/>
                  </a:schemeClr>
                </a:solidFill>
                <a:latin typeface="Arial"/>
                <a:ea typeface="+mn-ea"/>
                <a:cs typeface="Arial"/>
              </a:rPr>
              <a:t>AFCEC Hill ISS Chief</a:t>
            </a:r>
          </a:p>
        </p:txBody>
      </p:sp>
      <p:sp>
        <p:nvSpPr>
          <p:cNvPr id="3" name="object 2"/>
          <p:cNvSpPr/>
          <p:nvPr/>
        </p:nvSpPr>
        <p:spPr>
          <a:xfrm>
            <a:off x="638512" y="165399"/>
            <a:ext cx="1188047" cy="937259"/>
          </a:xfrm>
          <a:prstGeom prst="rect">
            <a:avLst/>
          </a:prstGeom>
          <a:blipFill>
            <a:blip r:embed="rId2" cstate="print"/>
            <a:stretch>
              <a:fillRect/>
            </a:stretch>
          </a:blipFill>
        </p:spPr>
        <p:txBody>
          <a:bodyPr wrap="square" lIns="0" tIns="0" rIns="0" bIns="0" rtlCol="0"/>
          <a:lstStyle/>
          <a:p>
            <a:pPr defTabSz="806867" fontAlgn="auto">
              <a:spcBef>
                <a:spcPts val="0"/>
              </a:spcBef>
              <a:spcAft>
                <a:spcPts val="0"/>
              </a:spcAft>
              <a:defRPr/>
            </a:pPr>
            <a:endParaRPr sz="1588">
              <a:solidFill>
                <a:prstClr val="black"/>
              </a:solidFill>
              <a:latin typeface="Calibri"/>
            </a:endParaRPr>
          </a:p>
        </p:txBody>
      </p:sp>
      <p:sp>
        <p:nvSpPr>
          <p:cNvPr id="5" name="object 4"/>
          <p:cNvSpPr txBox="1">
            <a:spLocks/>
          </p:cNvSpPr>
          <p:nvPr/>
        </p:nvSpPr>
        <p:spPr bwMode="auto">
          <a:xfrm>
            <a:off x="1599179" y="457200"/>
            <a:ext cx="7089516" cy="503758"/>
          </a:xfrm>
          <a:prstGeom prst="rect">
            <a:avLst/>
          </a:prstGeom>
          <a:noFill/>
          <a:ln w="9525">
            <a:noFill/>
            <a:miter lim="800000"/>
            <a:headEnd/>
            <a:tailEnd/>
          </a:ln>
        </p:spPr>
        <p:txBody>
          <a:bodyPr vert="horz" wrap="square" lIns="0" tIns="11206" rIns="0" bIns="0" numCol="1" rtlCol="0" anchor="ctr" anchorCtr="0" compatLnSpc="1">
            <a:prstTxWarp prst="textNoShape">
              <a:avLst/>
            </a:prstTxWarp>
            <a:spAutoFit/>
          </a:bodyPr>
          <a:lstStyle>
            <a:lvl1pPr algn="r" rtl="0" eaLnBrk="1" fontAlgn="base" hangingPunct="1">
              <a:spcBef>
                <a:spcPct val="0"/>
              </a:spcBef>
              <a:spcAft>
                <a:spcPct val="0"/>
              </a:spcAft>
              <a:defRPr sz="4400" b="1" i="0">
                <a:solidFill>
                  <a:srgbClr val="151C77"/>
                </a:solidFill>
                <a:latin typeface="+mj-lt"/>
                <a:ea typeface="+mj-ea"/>
                <a:cs typeface="+mj-cs"/>
              </a:defRPr>
            </a:lvl1pPr>
            <a:lvl2pPr algn="r" rtl="0" eaLnBrk="1" fontAlgn="base" hangingPunct="1">
              <a:spcBef>
                <a:spcPct val="0"/>
              </a:spcBef>
              <a:spcAft>
                <a:spcPct val="0"/>
              </a:spcAft>
              <a:defRPr sz="3600" b="1" i="1">
                <a:solidFill>
                  <a:srgbClr val="151C77"/>
                </a:solidFill>
                <a:latin typeface="Arial" pitchFamily="34" charset="0"/>
              </a:defRPr>
            </a:lvl2pPr>
            <a:lvl3pPr algn="r" rtl="0" eaLnBrk="1" fontAlgn="base" hangingPunct="1">
              <a:spcBef>
                <a:spcPct val="0"/>
              </a:spcBef>
              <a:spcAft>
                <a:spcPct val="0"/>
              </a:spcAft>
              <a:defRPr sz="3600" b="1" i="1">
                <a:solidFill>
                  <a:srgbClr val="151C77"/>
                </a:solidFill>
                <a:latin typeface="Arial" pitchFamily="34" charset="0"/>
              </a:defRPr>
            </a:lvl3pPr>
            <a:lvl4pPr algn="r" rtl="0" eaLnBrk="1" fontAlgn="base" hangingPunct="1">
              <a:spcBef>
                <a:spcPct val="0"/>
              </a:spcBef>
              <a:spcAft>
                <a:spcPct val="0"/>
              </a:spcAft>
              <a:defRPr sz="3600" b="1" i="1">
                <a:solidFill>
                  <a:srgbClr val="151C77"/>
                </a:solidFill>
                <a:latin typeface="Arial" pitchFamily="34" charset="0"/>
              </a:defRPr>
            </a:lvl4pPr>
            <a:lvl5pPr algn="r" rtl="0" eaLnBrk="1" fontAlgn="base" hangingPunct="1">
              <a:spcBef>
                <a:spcPct val="0"/>
              </a:spcBef>
              <a:spcAft>
                <a:spcPct val="0"/>
              </a:spcAft>
              <a:defRPr sz="3600" b="1" i="1">
                <a:solidFill>
                  <a:srgbClr val="151C77"/>
                </a:solidFill>
                <a:latin typeface="Arial" pitchFamily="34" charset="0"/>
              </a:defRPr>
            </a:lvl5pPr>
            <a:lvl6pPr marL="457200" algn="r" rtl="0" eaLnBrk="1" fontAlgn="base" hangingPunct="1">
              <a:spcBef>
                <a:spcPct val="0"/>
              </a:spcBef>
              <a:spcAft>
                <a:spcPct val="0"/>
              </a:spcAft>
              <a:defRPr sz="3600" b="1" i="1">
                <a:solidFill>
                  <a:srgbClr val="151C77"/>
                </a:solidFill>
                <a:latin typeface="Arial" pitchFamily="34" charset="0"/>
              </a:defRPr>
            </a:lvl6pPr>
            <a:lvl7pPr marL="914400" algn="r" rtl="0" eaLnBrk="1" fontAlgn="base" hangingPunct="1">
              <a:spcBef>
                <a:spcPct val="0"/>
              </a:spcBef>
              <a:spcAft>
                <a:spcPct val="0"/>
              </a:spcAft>
              <a:defRPr sz="3600" b="1" i="1">
                <a:solidFill>
                  <a:srgbClr val="151C77"/>
                </a:solidFill>
                <a:latin typeface="Arial" pitchFamily="34" charset="0"/>
              </a:defRPr>
            </a:lvl7pPr>
            <a:lvl8pPr marL="1371600" algn="r" rtl="0" eaLnBrk="1" fontAlgn="base" hangingPunct="1">
              <a:spcBef>
                <a:spcPct val="0"/>
              </a:spcBef>
              <a:spcAft>
                <a:spcPct val="0"/>
              </a:spcAft>
              <a:defRPr sz="3600" b="1" i="1">
                <a:solidFill>
                  <a:srgbClr val="151C77"/>
                </a:solidFill>
                <a:latin typeface="Arial" pitchFamily="34" charset="0"/>
              </a:defRPr>
            </a:lvl8pPr>
            <a:lvl9pPr marL="1828800" algn="r" rtl="0" eaLnBrk="1" fontAlgn="base" hangingPunct="1">
              <a:spcBef>
                <a:spcPct val="0"/>
              </a:spcBef>
              <a:spcAft>
                <a:spcPct val="0"/>
              </a:spcAft>
              <a:defRPr sz="3600" b="1" i="1">
                <a:solidFill>
                  <a:srgbClr val="151C77"/>
                </a:solidFill>
                <a:latin typeface="Arial" pitchFamily="34" charset="0"/>
              </a:defRPr>
            </a:lvl9pPr>
          </a:lstStyle>
          <a:p>
            <a:pPr marL="11206" algn="ctr">
              <a:spcBef>
                <a:spcPts val="88"/>
              </a:spcBef>
            </a:pPr>
            <a:r>
              <a:rPr lang="en-US" sz="3200" i="1" kern="1200" spc="-4" dirty="0" smtClean="0">
                <a:solidFill>
                  <a:srgbClr val="141B76"/>
                </a:solidFill>
                <a:cs typeface="Arial"/>
              </a:rPr>
              <a:t>Air Force Civil Engineer Center</a:t>
            </a:r>
            <a:endParaRPr lang="en-US" sz="3200" kern="0" spc="-4" dirty="0"/>
          </a:p>
        </p:txBody>
      </p:sp>
      <p:sp>
        <p:nvSpPr>
          <p:cNvPr id="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461211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667000" y="152400"/>
            <a:ext cx="4432300" cy="1143000"/>
          </a:xfrm>
        </p:spPr>
        <p:txBody>
          <a:bodyPr/>
          <a:lstStyle/>
          <a:p>
            <a:pPr algn="ctr" eaLnBrk="1" hangingPunct="1"/>
            <a:r>
              <a:rPr lang="en-US" dirty="0" smtClean="0"/>
              <a:t>Overview</a:t>
            </a:r>
          </a:p>
        </p:txBody>
      </p:sp>
      <p:sp>
        <p:nvSpPr>
          <p:cNvPr id="5123" name="Rectangle 3"/>
          <p:cNvSpPr>
            <a:spLocks noGrp="1" noChangeArrowheads="1"/>
          </p:cNvSpPr>
          <p:nvPr>
            <p:ph idx="1"/>
          </p:nvPr>
        </p:nvSpPr>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CERCLA Process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Evolution of RAB</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Roles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Specific duties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Getting involved</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Discussion</a:t>
            </a:r>
          </a:p>
        </p:txBody>
      </p:sp>
      <p:sp>
        <p:nvSpPr>
          <p:cNvPr id="5"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4</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73388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123">
                                            <p:txEl>
                                              <p:pRg st="0" end="0"/>
                                            </p:txEl>
                                          </p:spTgt>
                                        </p:tgtEl>
                                        <p:attrNameLst>
                                          <p:attrName>style.visibility</p:attrName>
                                        </p:attrNameLst>
                                      </p:cBhvr>
                                      <p:to>
                                        <p:strVal val="visible"/>
                                      </p:to>
                                    </p:set>
                                    <p:animEffect transition="in" filter="fade">
                                      <p:cBhvr>
                                        <p:cTn id="14" dur="1000">
                                          <p:stCondLst>
                                            <p:cond delay="0"/>
                                          </p:stCondLst>
                                        </p:cTn>
                                        <p:tgtEl>
                                          <p:spTgt spid="5123">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123">
                                            <p:txEl>
                                              <p:pRg st="1" end="1"/>
                                            </p:txEl>
                                          </p:spTgt>
                                        </p:tgtEl>
                                        <p:attrNameLst>
                                          <p:attrName>style.visibility</p:attrName>
                                        </p:attrNameLst>
                                      </p:cBhvr>
                                      <p:to>
                                        <p:strVal val="visible"/>
                                      </p:to>
                                    </p:set>
                                    <p:animEffect transition="in" filter="fade">
                                      <p:cBhvr>
                                        <p:cTn id="17" dur="1000">
                                          <p:stCondLst>
                                            <p:cond delay="0"/>
                                          </p:stCondLst>
                                        </p:cTn>
                                        <p:tgtEl>
                                          <p:spTgt spid="5123">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123">
                                            <p:txEl>
                                              <p:pRg st="2" end="2"/>
                                            </p:txEl>
                                          </p:spTgt>
                                        </p:tgtEl>
                                        <p:attrNameLst>
                                          <p:attrName>style.visibility</p:attrName>
                                        </p:attrNameLst>
                                      </p:cBhvr>
                                      <p:to>
                                        <p:strVal val="visible"/>
                                      </p:to>
                                    </p:set>
                                    <p:animEffect transition="in" filter="fade">
                                      <p:cBhvr>
                                        <p:cTn id="20" dur="1000">
                                          <p:stCondLst>
                                            <p:cond delay="0"/>
                                          </p:stCondLst>
                                        </p:cTn>
                                        <p:tgtEl>
                                          <p:spTgt spid="512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123">
                                            <p:txEl>
                                              <p:pRg st="3" end="3"/>
                                            </p:txEl>
                                          </p:spTgt>
                                        </p:tgtEl>
                                        <p:attrNameLst>
                                          <p:attrName>style.visibility</p:attrName>
                                        </p:attrNameLst>
                                      </p:cBhvr>
                                      <p:to>
                                        <p:strVal val="visible"/>
                                      </p:to>
                                    </p:set>
                                    <p:animEffect transition="in" filter="fade">
                                      <p:cBhvr>
                                        <p:cTn id="23" dur="1000">
                                          <p:stCondLst>
                                            <p:cond delay="0"/>
                                          </p:stCondLst>
                                        </p:cTn>
                                        <p:tgtEl>
                                          <p:spTgt spid="512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123">
                                            <p:txEl>
                                              <p:pRg st="4" end="4"/>
                                            </p:txEl>
                                          </p:spTgt>
                                        </p:tgtEl>
                                        <p:attrNameLst>
                                          <p:attrName>style.visibility</p:attrName>
                                        </p:attrNameLst>
                                      </p:cBhvr>
                                      <p:to>
                                        <p:strVal val="visible"/>
                                      </p:to>
                                    </p:set>
                                    <p:animEffect transition="in" filter="fade">
                                      <p:cBhvr>
                                        <p:cTn id="26" dur="1000">
                                          <p:stCondLst>
                                            <p:cond delay="0"/>
                                          </p:stCondLst>
                                        </p:cTn>
                                        <p:tgtEl>
                                          <p:spTgt spid="5123">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23">
                                            <p:txEl>
                                              <p:pRg st="5" end="5"/>
                                            </p:txEl>
                                          </p:spTgt>
                                        </p:tgtEl>
                                        <p:attrNameLst>
                                          <p:attrName>style.visibility</p:attrName>
                                        </p:attrNameLst>
                                      </p:cBhvr>
                                      <p:to>
                                        <p:strVal val="visible"/>
                                      </p:to>
                                    </p:set>
                                    <p:animEffect transition="in" filter="fade">
                                      <p:cBhvr>
                                        <p:cTn id="29" dur="1000">
                                          <p:stCondLst>
                                            <p:cond delay="0"/>
                                          </p:stCondLst>
                                        </p:cTn>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lstStyle/>
          <a:p>
            <a:pPr marL="342900" indent="-342900">
              <a:lnSpc>
                <a:spcPct val="90000"/>
              </a:lnSpc>
              <a:spcBef>
                <a:spcPct val="20000"/>
              </a:spcBef>
              <a:buFont typeface="Arial" panose="020B0604020202020204" pitchFamily="34" charset="0"/>
              <a:buChar char="•"/>
            </a:pPr>
            <a:r>
              <a:rPr lang="en-US" sz="2800" dirty="0">
                <a:solidFill>
                  <a:srgbClr val="FF0000"/>
                </a:solidFill>
              </a:rPr>
              <a:t>C</a:t>
            </a:r>
            <a:r>
              <a:rPr lang="en-US" sz="2800" dirty="0">
                <a:solidFill>
                  <a:schemeClr val="accent2">
                    <a:lumMod val="50000"/>
                  </a:schemeClr>
                </a:solidFill>
              </a:rPr>
              <a:t>omprehensive </a:t>
            </a:r>
            <a:r>
              <a:rPr lang="en-US" sz="2800" dirty="0">
                <a:solidFill>
                  <a:srgbClr val="FF0000"/>
                </a:solidFill>
              </a:rPr>
              <a:t>E</a:t>
            </a:r>
            <a:r>
              <a:rPr lang="en-US" sz="2800" dirty="0">
                <a:solidFill>
                  <a:schemeClr val="accent2">
                    <a:lumMod val="50000"/>
                  </a:schemeClr>
                </a:solidFill>
              </a:rPr>
              <a:t>nvironmental </a:t>
            </a:r>
            <a:r>
              <a:rPr lang="en-US" sz="2800" dirty="0">
                <a:solidFill>
                  <a:srgbClr val="FF0000"/>
                </a:solidFill>
              </a:rPr>
              <a:t>R</a:t>
            </a:r>
            <a:r>
              <a:rPr lang="en-US" sz="2800" dirty="0">
                <a:solidFill>
                  <a:schemeClr val="accent2">
                    <a:lumMod val="50000"/>
                  </a:schemeClr>
                </a:solidFill>
              </a:rPr>
              <a:t>esponse, </a:t>
            </a:r>
            <a:r>
              <a:rPr lang="en-US" sz="2800" dirty="0">
                <a:solidFill>
                  <a:srgbClr val="FF0000"/>
                </a:solidFill>
              </a:rPr>
              <a:t>C</a:t>
            </a:r>
            <a:r>
              <a:rPr lang="en-US" sz="2800" dirty="0">
                <a:solidFill>
                  <a:schemeClr val="accent2">
                    <a:lumMod val="50000"/>
                  </a:schemeClr>
                </a:solidFill>
              </a:rPr>
              <a:t>ompensation and </a:t>
            </a:r>
            <a:r>
              <a:rPr lang="en-US" sz="2800" dirty="0">
                <a:solidFill>
                  <a:srgbClr val="FF0000"/>
                </a:solidFill>
              </a:rPr>
              <a:t>L</a:t>
            </a:r>
            <a:r>
              <a:rPr lang="en-US" sz="2800" dirty="0">
                <a:solidFill>
                  <a:schemeClr val="accent2">
                    <a:lumMod val="50000"/>
                  </a:schemeClr>
                </a:solidFill>
              </a:rPr>
              <a:t>iability</a:t>
            </a:r>
            <a:r>
              <a:rPr lang="en-US" sz="2800" dirty="0">
                <a:solidFill>
                  <a:srgbClr val="FF0000"/>
                </a:solidFill>
              </a:rPr>
              <a:t> Act</a:t>
            </a:r>
          </a:p>
          <a:p>
            <a:pPr marL="342900" indent="-342900">
              <a:lnSpc>
                <a:spcPct val="90000"/>
              </a:lnSpc>
              <a:spcBef>
                <a:spcPct val="20000"/>
              </a:spcBef>
              <a:buFont typeface="Arial" panose="020B0604020202020204" pitchFamily="34" charset="0"/>
              <a:buChar char="•"/>
            </a:pPr>
            <a:r>
              <a:rPr lang="en-US" sz="2800" dirty="0">
                <a:solidFill>
                  <a:schemeClr val="accent2">
                    <a:lumMod val="50000"/>
                  </a:schemeClr>
                </a:solidFill>
              </a:rPr>
              <a:t>Also called “Superfund”</a:t>
            </a:r>
          </a:p>
          <a:p>
            <a:pPr marL="342900" indent="-342900">
              <a:lnSpc>
                <a:spcPct val="90000"/>
              </a:lnSpc>
              <a:spcBef>
                <a:spcPct val="20000"/>
              </a:spcBef>
              <a:buFont typeface="Arial" panose="020B0604020202020204" pitchFamily="34" charset="0"/>
              <a:buChar char="•"/>
            </a:pPr>
            <a:r>
              <a:rPr lang="en-US" sz="2800" dirty="0">
                <a:solidFill>
                  <a:schemeClr val="accent2">
                    <a:lumMod val="50000"/>
                  </a:schemeClr>
                </a:solidFill>
              </a:rPr>
              <a:t>Passed in </a:t>
            </a:r>
            <a:r>
              <a:rPr lang="en-US" sz="2800" dirty="0" smtClean="0">
                <a:solidFill>
                  <a:schemeClr val="accent2">
                    <a:lumMod val="50000"/>
                  </a:schemeClr>
                </a:solidFill>
              </a:rPr>
              <a:t>1980. Amended </a:t>
            </a:r>
            <a:r>
              <a:rPr lang="en-US" sz="2800" dirty="0">
                <a:solidFill>
                  <a:schemeClr val="accent2">
                    <a:lumMod val="50000"/>
                  </a:schemeClr>
                </a:solidFill>
              </a:rPr>
              <a:t>in 1986.</a:t>
            </a:r>
          </a:p>
          <a:p>
            <a:pPr marL="342900" indent="-342900">
              <a:lnSpc>
                <a:spcPct val="90000"/>
              </a:lnSpc>
              <a:spcBef>
                <a:spcPct val="20000"/>
              </a:spcBef>
              <a:buFont typeface="Arial" panose="020B0604020202020204" pitchFamily="34" charset="0"/>
              <a:buChar char="•"/>
            </a:pPr>
            <a:r>
              <a:rPr lang="en-US" sz="2800" dirty="0">
                <a:solidFill>
                  <a:schemeClr val="accent2">
                    <a:lumMod val="50000"/>
                  </a:schemeClr>
                </a:solidFill>
              </a:rPr>
              <a:t>Purpose: To find and clean up old waste disposal sites</a:t>
            </a:r>
          </a:p>
          <a:p>
            <a:pPr marL="342900" indent="-342900">
              <a:lnSpc>
                <a:spcPct val="90000"/>
              </a:lnSpc>
              <a:spcBef>
                <a:spcPct val="20000"/>
              </a:spcBef>
              <a:buFont typeface="Arial" panose="020B0604020202020204" pitchFamily="34" charset="0"/>
              <a:buChar char="•"/>
            </a:pPr>
            <a:r>
              <a:rPr lang="en-US" sz="2800" dirty="0">
                <a:solidFill>
                  <a:schemeClr val="accent2">
                    <a:lumMod val="50000"/>
                  </a:schemeClr>
                </a:solidFill>
              </a:rPr>
              <a:t>Outlines the process that investigations and cleanups will follow</a:t>
            </a:r>
          </a:p>
        </p:txBody>
      </p:sp>
      <p:sp>
        <p:nvSpPr>
          <p:cNvPr id="6" name="Rectangle 2"/>
          <p:cNvSpPr>
            <a:spLocks noGrp="1" noChangeArrowheads="1"/>
          </p:cNvSpPr>
          <p:nvPr>
            <p:ph type="title"/>
          </p:nvPr>
        </p:nvSpPr>
        <p:spPr>
          <a:xfrm>
            <a:off x="2667000" y="152400"/>
            <a:ext cx="4432300" cy="1143000"/>
          </a:xfrm>
        </p:spPr>
        <p:txBody>
          <a:bodyPr/>
          <a:lstStyle/>
          <a:p>
            <a:pPr algn="ctr" eaLnBrk="1" hangingPunct="1"/>
            <a:r>
              <a:rPr lang="en-US" dirty="0" smtClean="0"/>
              <a:t>What is CERCLA?</a:t>
            </a:r>
          </a:p>
        </p:txBody>
      </p:sp>
      <p:sp>
        <p:nvSpPr>
          <p:cNvPr id="7"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5</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34443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wipe(left)">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wipe(left)">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wipe(left)">
                                      <p:cBhvr>
                                        <p:cTn id="17" dur="5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wipe(left)">
                                      <p:cBhvr>
                                        <p:cTn id="22" dur="500"/>
                                        <p:tgtEl>
                                          <p:spTgt spid="61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wipe(left)">
                                      <p:cBhvr>
                                        <p:cTn id="27" dur="500"/>
                                        <p:tgtEl>
                                          <p:spTgt spid="6147">
                                            <p:txEl>
                                              <p:pRg st="4" end="4"/>
                                            </p:txEl>
                                          </p:spTgt>
                                        </p:tgtEl>
                                      </p:cBhvr>
                                    </p:animEffect>
                                  </p:childTnLst>
                                </p:cTn>
                              </p:par>
                              <p:par>
                                <p:cTn id="28" presetID="53"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9" descr="CERCLA Process"/>
          <p:cNvPicPr>
            <a:picLocks noChangeAspect="1" noChangeArrowheads="1"/>
          </p:cNvPicPr>
          <p:nvPr/>
        </p:nvPicPr>
        <p:blipFill>
          <a:blip r:embed="rId2" cstate="print"/>
          <a:srcRect/>
          <a:stretch>
            <a:fillRect/>
          </a:stretch>
        </p:blipFill>
        <p:spPr bwMode="auto">
          <a:xfrm>
            <a:off x="1930891" y="1395663"/>
            <a:ext cx="5128672" cy="4958849"/>
          </a:xfrm>
          <a:prstGeom prst="rect">
            <a:avLst/>
          </a:prstGeom>
          <a:noFill/>
          <a:ln w="9525">
            <a:noFill/>
            <a:miter lim="800000"/>
            <a:headEnd/>
            <a:tailEnd/>
          </a:ln>
        </p:spPr>
      </p:pic>
      <p:sp>
        <p:nvSpPr>
          <p:cNvPr id="5" name="Rectangle 2"/>
          <p:cNvSpPr>
            <a:spLocks noGrp="1" noChangeArrowheads="1"/>
          </p:cNvSpPr>
          <p:nvPr>
            <p:ph type="title"/>
          </p:nvPr>
        </p:nvSpPr>
        <p:spPr>
          <a:xfrm>
            <a:off x="2667000" y="152400"/>
            <a:ext cx="4432300" cy="1143000"/>
          </a:xfrm>
        </p:spPr>
        <p:txBody>
          <a:bodyPr/>
          <a:lstStyle/>
          <a:p>
            <a:pPr algn="ctr" eaLnBrk="1" hangingPunct="1"/>
            <a:r>
              <a:rPr lang="en-US" dirty="0" smtClean="0"/>
              <a:t>CERCLA</a:t>
            </a:r>
            <a:r>
              <a:rPr lang="en-US" dirty="0"/>
              <a:t> </a:t>
            </a:r>
            <a:r>
              <a:rPr lang="en-US" dirty="0" smtClean="0"/>
              <a:t>Process</a:t>
            </a:r>
          </a:p>
        </p:txBody>
      </p:sp>
      <p:sp>
        <p:nvSpPr>
          <p:cNvPr id="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6</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25792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6200" y="152400"/>
            <a:ext cx="9525000" cy="988194"/>
          </a:xfrm>
        </p:spPr>
        <p:txBody>
          <a:bodyPr/>
          <a:lstStyle/>
          <a:p>
            <a:pPr algn="ctr" eaLnBrk="1" hangingPunct="1"/>
            <a:r>
              <a:rPr lang="en-US" sz="3200" dirty="0" smtClean="0"/>
              <a:t>According to CERCLA </a:t>
            </a:r>
            <a:br>
              <a:rPr lang="en-US" sz="3200" dirty="0" smtClean="0"/>
            </a:br>
            <a:r>
              <a:rPr lang="en-US" sz="3200" dirty="0" smtClean="0"/>
              <a:t>Must Have Public Involvement</a:t>
            </a:r>
          </a:p>
        </p:txBody>
      </p:sp>
      <p:sp>
        <p:nvSpPr>
          <p:cNvPr id="34819" name="Rectangle 3"/>
          <p:cNvSpPr>
            <a:spLocks noGrp="1" noChangeArrowheads="1"/>
          </p:cNvSpPr>
          <p:nvPr>
            <p:ph idx="1"/>
          </p:nvPr>
        </p:nvSpPr>
        <p:spPr>
          <a:xfrm>
            <a:off x="381000" y="1490722"/>
            <a:ext cx="8458200" cy="4743450"/>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Requires public to be informed</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Requires public involvement in decisions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Requires public comment periods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Administrative Record/Information Repository</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Technical Review Committee – RAB precursor</a:t>
            </a:r>
          </a:p>
        </p:txBody>
      </p:sp>
      <p:sp>
        <p:nvSpPr>
          <p:cNvPr id="4"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7</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27386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fade">
                                      <p:cBhvr>
                                        <p:cTn id="7" dur="2000"/>
                                        <p:tgtEl>
                                          <p:spTgt spid="348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819">
                                            <p:txEl>
                                              <p:pRg st="0" end="0"/>
                                            </p:txEl>
                                          </p:spTgt>
                                        </p:tgtEl>
                                        <p:attrNameLst>
                                          <p:attrName>style.visibility</p:attrName>
                                        </p:attrNameLst>
                                      </p:cBhvr>
                                      <p:to>
                                        <p:strVal val="visible"/>
                                      </p:to>
                                    </p:set>
                                    <p:animEffect transition="in" filter="wipe(left)">
                                      <p:cBhvr>
                                        <p:cTn id="12" dur="500"/>
                                        <p:tgtEl>
                                          <p:spTgt spid="34819">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4819">
                                            <p:txEl>
                                              <p:pRg st="1" end="1"/>
                                            </p:txEl>
                                          </p:spTgt>
                                        </p:tgtEl>
                                        <p:attrNameLst>
                                          <p:attrName>style.visibility</p:attrName>
                                        </p:attrNameLst>
                                      </p:cBhvr>
                                      <p:to>
                                        <p:strVal val="visible"/>
                                      </p:to>
                                    </p:set>
                                    <p:animEffect transition="in" filter="wipe(left)">
                                      <p:cBhvr>
                                        <p:cTn id="15" dur="500"/>
                                        <p:tgtEl>
                                          <p:spTgt spid="34819">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4819">
                                            <p:txEl>
                                              <p:pRg st="2" end="2"/>
                                            </p:txEl>
                                          </p:spTgt>
                                        </p:tgtEl>
                                        <p:attrNameLst>
                                          <p:attrName>style.visibility</p:attrName>
                                        </p:attrNameLst>
                                      </p:cBhvr>
                                      <p:to>
                                        <p:strVal val="visible"/>
                                      </p:to>
                                    </p:set>
                                    <p:animEffect transition="in" filter="wipe(left)">
                                      <p:cBhvr>
                                        <p:cTn id="18" dur="500"/>
                                        <p:tgtEl>
                                          <p:spTgt spid="34819">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4819">
                                            <p:txEl>
                                              <p:pRg st="3" end="3"/>
                                            </p:txEl>
                                          </p:spTgt>
                                        </p:tgtEl>
                                        <p:attrNameLst>
                                          <p:attrName>style.visibility</p:attrName>
                                        </p:attrNameLst>
                                      </p:cBhvr>
                                      <p:to>
                                        <p:strVal val="visible"/>
                                      </p:to>
                                    </p:set>
                                    <p:animEffect transition="in" filter="wipe(left)">
                                      <p:cBhvr>
                                        <p:cTn id="21" dur="500"/>
                                        <p:tgtEl>
                                          <p:spTgt spid="34819">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4819">
                                            <p:txEl>
                                              <p:pRg st="4" end="4"/>
                                            </p:txEl>
                                          </p:spTgt>
                                        </p:tgtEl>
                                        <p:attrNameLst>
                                          <p:attrName>style.visibility</p:attrName>
                                        </p:attrNameLst>
                                      </p:cBhvr>
                                      <p:to>
                                        <p:strVal val="visible"/>
                                      </p:to>
                                    </p:set>
                                    <p:animEffect transition="in" filter="wipe(left)">
                                      <p:cBhvr>
                                        <p:cTn id="24" dur="500"/>
                                        <p:tgtEl>
                                          <p:spTgt spid="34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EPA PP Picture copy"/>
          <p:cNvPicPr>
            <a:picLocks noChangeAspect="1" noChangeArrowheads="1"/>
          </p:cNvPicPr>
          <p:nvPr/>
        </p:nvPicPr>
        <p:blipFill>
          <a:blip r:embed="rId2" cstate="print"/>
          <a:srcRect/>
          <a:stretch>
            <a:fillRect/>
          </a:stretch>
        </p:blipFill>
        <p:spPr bwMode="auto">
          <a:xfrm>
            <a:off x="304800" y="1523655"/>
            <a:ext cx="8534400" cy="4679990"/>
          </a:xfrm>
          <a:prstGeom prst="rect">
            <a:avLst/>
          </a:prstGeom>
          <a:noFill/>
          <a:ln w="9525">
            <a:noFill/>
            <a:miter lim="800000"/>
            <a:headEnd/>
            <a:tailEnd/>
          </a:ln>
        </p:spPr>
      </p:pic>
      <p:sp>
        <p:nvSpPr>
          <p:cNvPr id="12291" name="Rectangle 2"/>
          <p:cNvSpPr>
            <a:spLocks noGrp="1" noChangeArrowheads="1"/>
          </p:cNvSpPr>
          <p:nvPr>
            <p:ph type="title"/>
          </p:nvPr>
        </p:nvSpPr>
        <p:spPr>
          <a:xfrm>
            <a:off x="1291865" y="76200"/>
            <a:ext cx="7620000" cy="1143000"/>
          </a:xfrm>
        </p:spPr>
        <p:txBody>
          <a:bodyPr/>
          <a:lstStyle/>
          <a:p>
            <a:pPr algn="ctr" eaLnBrk="1" hangingPunct="1"/>
            <a:r>
              <a:rPr lang="en-US" sz="3200" dirty="0" smtClean="0"/>
              <a:t>EPA’s Idea of Public Involvement</a:t>
            </a:r>
            <a:br>
              <a:rPr lang="en-US" sz="3200" dirty="0" smtClean="0"/>
            </a:br>
            <a:r>
              <a:rPr lang="en-US" sz="3200" dirty="0" smtClean="0"/>
              <a:t> in Early ’90s</a:t>
            </a:r>
          </a:p>
        </p:txBody>
      </p:sp>
      <p:sp>
        <p:nvSpPr>
          <p:cNvPr id="4"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8</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527841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14400" y="26050"/>
            <a:ext cx="8077200" cy="1143000"/>
          </a:xfrm>
        </p:spPr>
        <p:txBody>
          <a:bodyPr/>
          <a:lstStyle/>
          <a:p>
            <a:pPr algn="ctr" eaLnBrk="1" hangingPunct="1"/>
            <a:r>
              <a:rPr lang="en-US" sz="3200" dirty="0" smtClean="0"/>
              <a:t>Everyone In Agreement Was </a:t>
            </a:r>
            <a:br>
              <a:rPr lang="en-US" sz="3200" dirty="0" smtClean="0"/>
            </a:br>
            <a:r>
              <a:rPr lang="en-US" sz="3200" dirty="0" smtClean="0"/>
              <a:t>Not Really Effective</a:t>
            </a:r>
          </a:p>
        </p:txBody>
      </p:sp>
      <p:sp>
        <p:nvSpPr>
          <p:cNvPr id="9219" name="Rectangle 3"/>
          <p:cNvSpPr>
            <a:spLocks noGrp="1" noChangeArrowheads="1"/>
          </p:cNvSpPr>
          <p:nvPr>
            <p:ph idx="1"/>
          </p:nvPr>
        </p:nvSpPr>
        <p:spPr>
          <a:xfrm>
            <a:off x="381000" y="1447800"/>
            <a:ext cx="8610600" cy="4743450"/>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Keystone Group formed in early 1990s.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Wanted more meaningful involvement with federal agencies in cleanup </a:t>
            </a:r>
            <a:r>
              <a:rPr lang="en-US" sz="2800" dirty="0" smtClean="0">
                <a:solidFill>
                  <a:schemeClr val="accent2">
                    <a:lumMod val="50000"/>
                  </a:schemeClr>
                </a:solidFill>
                <a:ea typeface="+mn-ea"/>
                <a:cs typeface="+mn-cs"/>
              </a:rPr>
              <a:t>decisions.</a:t>
            </a:r>
            <a:endParaRPr lang="en-US" sz="2800" dirty="0">
              <a:solidFill>
                <a:schemeClr val="accent2">
                  <a:lumMod val="50000"/>
                </a:schemeClr>
              </a:solidFill>
              <a:ea typeface="+mn-ea"/>
              <a:cs typeface="+mn-cs"/>
            </a:endParaRP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Suggested formation of citizen advisory </a:t>
            </a:r>
            <a:r>
              <a:rPr lang="en-US" sz="2800" dirty="0" smtClean="0">
                <a:solidFill>
                  <a:schemeClr val="accent2">
                    <a:lumMod val="50000"/>
                  </a:schemeClr>
                </a:solidFill>
                <a:ea typeface="+mn-ea"/>
                <a:cs typeface="+mn-cs"/>
              </a:rPr>
              <a:t>boards.</a:t>
            </a:r>
            <a:endParaRPr lang="en-US" sz="2800" dirty="0">
              <a:solidFill>
                <a:schemeClr val="accent2">
                  <a:lumMod val="50000"/>
                </a:schemeClr>
              </a:solidFill>
              <a:ea typeface="+mn-ea"/>
              <a:cs typeface="+mn-cs"/>
            </a:endParaRP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In 1994, DOD adopted the concept of </a:t>
            </a:r>
            <a:r>
              <a:rPr lang="en-US" sz="2800" dirty="0" smtClean="0">
                <a:solidFill>
                  <a:schemeClr val="accent2">
                    <a:lumMod val="50000"/>
                  </a:schemeClr>
                </a:solidFill>
                <a:ea typeface="+mn-ea"/>
                <a:cs typeface="+mn-cs"/>
              </a:rPr>
              <a:t>RABs.</a:t>
            </a:r>
            <a:endParaRPr lang="en-US" sz="2800" dirty="0">
              <a:solidFill>
                <a:schemeClr val="accent2">
                  <a:lumMod val="50000"/>
                </a:schemeClr>
              </a:solidFill>
              <a:ea typeface="+mn-ea"/>
              <a:cs typeface="+mn-cs"/>
            </a:endParaRPr>
          </a:p>
        </p:txBody>
      </p:sp>
      <p:sp>
        <p:nvSpPr>
          <p:cNvPr id="4"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9</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66892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wipe(left)">
                                      <p:cBhvr>
                                        <p:cTn id="12" dur="500"/>
                                        <p:tgtEl>
                                          <p:spTgt spid="9219">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219">
                                            <p:txEl>
                                              <p:pRg st="1" end="1"/>
                                            </p:txEl>
                                          </p:spTgt>
                                        </p:tgtEl>
                                        <p:attrNameLst>
                                          <p:attrName>style.visibility</p:attrName>
                                        </p:attrNameLst>
                                      </p:cBhvr>
                                      <p:to>
                                        <p:strVal val="visible"/>
                                      </p:to>
                                    </p:set>
                                    <p:animEffect transition="in" filter="wipe(left)">
                                      <p:cBhvr>
                                        <p:cTn id="15" dur="500"/>
                                        <p:tgtEl>
                                          <p:spTgt spid="9219">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219">
                                            <p:txEl>
                                              <p:pRg st="2" end="2"/>
                                            </p:txEl>
                                          </p:spTgt>
                                        </p:tgtEl>
                                        <p:attrNameLst>
                                          <p:attrName>style.visibility</p:attrName>
                                        </p:attrNameLst>
                                      </p:cBhvr>
                                      <p:to>
                                        <p:strVal val="visible"/>
                                      </p:to>
                                    </p:set>
                                    <p:animEffect transition="in" filter="wipe(left)">
                                      <p:cBhvr>
                                        <p:cTn id="18" dur="500"/>
                                        <p:tgtEl>
                                          <p:spTgt spid="9219">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9219">
                                            <p:txEl>
                                              <p:pRg st="3" end="3"/>
                                            </p:txEl>
                                          </p:spTgt>
                                        </p:tgtEl>
                                        <p:attrNameLst>
                                          <p:attrName>style.visibility</p:attrName>
                                        </p:attrNameLst>
                                      </p:cBhvr>
                                      <p:to>
                                        <p:strVal val="visible"/>
                                      </p:to>
                                    </p:set>
                                    <p:animEffect transition="in" filter="wipe(left)">
                                      <p:cBhvr>
                                        <p:cTn id="21"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82148" y="1447800"/>
            <a:ext cx="8293100" cy="4876800"/>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Provide advice to the Air Force in regards cleanup of sites at Fairchild AFB</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Review and comment on Air Force investigations and cleanup actions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Act as an advocate for the community</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Help explain cleanup issues to public </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Relay community concerns to the Air Force</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Represent your constituents</a:t>
            </a:r>
          </a:p>
          <a:p>
            <a:pPr marL="231775" indent="-231775" eaLnBrk="1" hangingPunct="1"/>
            <a:endParaRPr lang="en-US" dirty="0" smtClean="0"/>
          </a:p>
        </p:txBody>
      </p:sp>
      <p:sp>
        <p:nvSpPr>
          <p:cNvPr id="5" name="object 4"/>
          <p:cNvSpPr txBox="1">
            <a:spLocks noGrp="1"/>
          </p:cNvSpPr>
          <p:nvPr>
            <p:ph type="title"/>
          </p:nvPr>
        </p:nvSpPr>
        <p:spPr>
          <a:xfrm>
            <a:off x="1676400" y="381000"/>
            <a:ext cx="6486986" cy="565313"/>
          </a:xfrm>
          <a:prstGeom prst="rect">
            <a:avLst/>
          </a:prstGeom>
        </p:spPr>
        <p:txBody>
          <a:bodyPr vert="horz" wrap="square" lIns="0" tIns="11206" rIns="0" bIns="0" rtlCol="0">
            <a:spAutoFit/>
          </a:bodyPr>
          <a:lstStyle/>
          <a:p>
            <a:pPr marL="11206" algn="ctr">
              <a:spcBef>
                <a:spcPts val="88"/>
              </a:spcBef>
            </a:pPr>
            <a:r>
              <a:rPr lang="en-US" i="1" kern="1200" spc="-4" dirty="0" smtClean="0">
                <a:solidFill>
                  <a:srgbClr val="141B76"/>
                </a:solidFill>
                <a:cs typeface="Arial"/>
              </a:rPr>
              <a:t>RAB Member Job Description</a:t>
            </a:r>
            <a:endParaRPr spc="-4" dirty="0"/>
          </a:p>
        </p:txBody>
      </p:sp>
      <p:sp>
        <p:nvSpPr>
          <p:cNvPr id="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10</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99074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267">
                                            <p:txEl>
                                              <p:pRg st="1" end="1"/>
                                            </p:txEl>
                                          </p:spTgt>
                                        </p:tgtEl>
                                        <p:attrNameLst>
                                          <p:attrName>style.visibility</p:attrName>
                                        </p:attrNameLst>
                                      </p:cBhvr>
                                      <p:to>
                                        <p:strVal val="visible"/>
                                      </p:to>
                                    </p:set>
                                    <p:animEffect transition="in" filter="wipe(left)">
                                      <p:cBhvr>
                                        <p:cTn id="10" dur="500"/>
                                        <p:tgtEl>
                                          <p:spTgt spid="1126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Effect transition="in" filter="wipe(left)">
                                      <p:cBhvr>
                                        <p:cTn id="13" dur="500"/>
                                        <p:tgtEl>
                                          <p:spTgt spid="1126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267">
                                            <p:txEl>
                                              <p:pRg st="3" end="3"/>
                                            </p:txEl>
                                          </p:spTgt>
                                        </p:tgtEl>
                                        <p:attrNameLst>
                                          <p:attrName>style.visibility</p:attrName>
                                        </p:attrNameLst>
                                      </p:cBhvr>
                                      <p:to>
                                        <p:strVal val="visible"/>
                                      </p:to>
                                    </p:set>
                                    <p:animEffect transition="in" filter="wipe(left)">
                                      <p:cBhvr>
                                        <p:cTn id="16" dur="500"/>
                                        <p:tgtEl>
                                          <p:spTgt spid="1126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267">
                                            <p:txEl>
                                              <p:pRg st="4" end="4"/>
                                            </p:txEl>
                                          </p:spTgt>
                                        </p:tgtEl>
                                        <p:attrNameLst>
                                          <p:attrName>style.visibility</p:attrName>
                                        </p:attrNameLst>
                                      </p:cBhvr>
                                      <p:to>
                                        <p:strVal val="visible"/>
                                      </p:to>
                                    </p:set>
                                    <p:animEffect transition="in" filter="wipe(left)">
                                      <p:cBhvr>
                                        <p:cTn id="19" dur="500"/>
                                        <p:tgtEl>
                                          <p:spTgt spid="1126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1267">
                                            <p:txEl>
                                              <p:pRg st="5" end="5"/>
                                            </p:txEl>
                                          </p:spTgt>
                                        </p:tgtEl>
                                        <p:attrNameLst>
                                          <p:attrName>style.visibility</p:attrName>
                                        </p:attrNameLst>
                                      </p:cBhvr>
                                      <p:to>
                                        <p:strVal val="visible"/>
                                      </p:to>
                                    </p:set>
                                    <p:animEffect transition="in" filter="wipe(left)">
                                      <p:cBhvr>
                                        <p:cTn id="22" dur="500"/>
                                        <p:tgtEl>
                                          <p:spTgt spid="11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14676" y="0"/>
            <a:ext cx="8048324" cy="1143000"/>
          </a:xfrm>
        </p:spPr>
        <p:txBody>
          <a:bodyPr/>
          <a:lstStyle/>
          <a:p>
            <a:pPr algn="ctr" eaLnBrk="1" hangingPunct="1"/>
            <a:r>
              <a:rPr lang="en-US" sz="3200" dirty="0" smtClean="0"/>
              <a:t>RAB Member Job Description (Continued)</a:t>
            </a:r>
          </a:p>
        </p:txBody>
      </p:sp>
      <p:sp>
        <p:nvSpPr>
          <p:cNvPr id="20483" name="Rectangle 3"/>
          <p:cNvSpPr>
            <a:spLocks noGrp="1" noChangeArrowheads="1"/>
          </p:cNvSpPr>
          <p:nvPr>
            <p:ph idx="1"/>
          </p:nvPr>
        </p:nvSpPr>
        <p:spPr>
          <a:xfrm>
            <a:off x="381000" y="1447800"/>
            <a:ext cx="8001000" cy="4557362"/>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Attend RAB meetings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Attend training sessions and tours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Attend </a:t>
            </a:r>
            <a:r>
              <a:rPr lang="en-US" sz="2800" dirty="0" smtClean="0">
                <a:solidFill>
                  <a:schemeClr val="accent2">
                    <a:lumMod val="50000"/>
                  </a:schemeClr>
                </a:solidFill>
                <a:ea typeface="+mn-ea"/>
                <a:cs typeface="+mn-cs"/>
              </a:rPr>
              <a:t>information fairs/public </a:t>
            </a:r>
            <a:r>
              <a:rPr lang="en-US" sz="2800" dirty="0">
                <a:solidFill>
                  <a:schemeClr val="accent2">
                    <a:lumMod val="50000"/>
                  </a:schemeClr>
                </a:solidFill>
                <a:ea typeface="+mn-ea"/>
                <a:cs typeface="+mn-cs"/>
              </a:rPr>
              <a:t>meetings </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Read the materials provided to you</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Report back to constituents and/or sponsoring organizations</a:t>
            </a:r>
          </a:p>
          <a:p>
            <a:pPr eaLnBrk="1" hangingPunct="1">
              <a:buFontTx/>
              <a:buNone/>
            </a:pPr>
            <a:endParaRPr lang="en-US" dirty="0" smtClean="0"/>
          </a:p>
        </p:txBody>
      </p:sp>
      <p:sp>
        <p:nvSpPr>
          <p:cNvPr id="4"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11</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677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20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wipe(left)">
                                      <p:cBhvr>
                                        <p:cTn id="12" dur="500"/>
                                        <p:tgtEl>
                                          <p:spTgt spid="2048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0483">
                                            <p:txEl>
                                              <p:pRg st="1" end="1"/>
                                            </p:txEl>
                                          </p:spTgt>
                                        </p:tgtEl>
                                        <p:attrNameLst>
                                          <p:attrName>style.visibility</p:attrName>
                                        </p:attrNameLst>
                                      </p:cBhvr>
                                      <p:to>
                                        <p:strVal val="visible"/>
                                      </p:to>
                                    </p:set>
                                    <p:animEffect transition="in" filter="wipe(left)">
                                      <p:cBhvr>
                                        <p:cTn id="15" dur="500"/>
                                        <p:tgtEl>
                                          <p:spTgt spid="20483">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0483">
                                            <p:txEl>
                                              <p:pRg st="2" end="2"/>
                                            </p:txEl>
                                          </p:spTgt>
                                        </p:tgtEl>
                                        <p:attrNameLst>
                                          <p:attrName>style.visibility</p:attrName>
                                        </p:attrNameLst>
                                      </p:cBhvr>
                                      <p:to>
                                        <p:strVal val="visible"/>
                                      </p:to>
                                    </p:set>
                                    <p:animEffect transition="in" filter="wipe(left)">
                                      <p:cBhvr>
                                        <p:cTn id="18" dur="500"/>
                                        <p:tgtEl>
                                          <p:spTgt spid="20483">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0483">
                                            <p:txEl>
                                              <p:pRg st="3" end="3"/>
                                            </p:txEl>
                                          </p:spTgt>
                                        </p:tgtEl>
                                        <p:attrNameLst>
                                          <p:attrName>style.visibility</p:attrName>
                                        </p:attrNameLst>
                                      </p:cBhvr>
                                      <p:to>
                                        <p:strVal val="visible"/>
                                      </p:to>
                                    </p:set>
                                    <p:animEffect transition="in" filter="wipe(left)">
                                      <p:cBhvr>
                                        <p:cTn id="21" dur="500"/>
                                        <p:tgtEl>
                                          <p:spTgt spid="20483">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483">
                                            <p:txEl>
                                              <p:pRg st="4" end="4"/>
                                            </p:txEl>
                                          </p:spTgt>
                                        </p:tgtEl>
                                        <p:attrNameLst>
                                          <p:attrName>style.visibility</p:attrName>
                                        </p:attrNameLst>
                                      </p:cBhvr>
                                      <p:to>
                                        <p:strVal val="visible"/>
                                      </p:to>
                                    </p:set>
                                    <p:animEffect transition="in" filter="wipe(left)">
                                      <p:cBhvr>
                                        <p:cTn id="24"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382148" y="1447800"/>
            <a:ext cx="8293100" cy="4743450"/>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Regularly speak to your city or county council about your perspective of the cleanup.</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Speak up. Tell us what you think. Your perspective is important to us.</a:t>
            </a:r>
          </a:p>
        </p:txBody>
      </p:sp>
      <p:sp>
        <p:nvSpPr>
          <p:cNvPr id="6" name="object 4"/>
          <p:cNvSpPr txBox="1">
            <a:spLocks noGrp="1"/>
          </p:cNvSpPr>
          <p:nvPr>
            <p:ph type="title"/>
          </p:nvPr>
        </p:nvSpPr>
        <p:spPr>
          <a:xfrm>
            <a:off x="1590214" y="381000"/>
            <a:ext cx="5982821" cy="565313"/>
          </a:xfrm>
          <a:prstGeom prst="rect">
            <a:avLst/>
          </a:prstGeom>
        </p:spPr>
        <p:txBody>
          <a:bodyPr vert="horz" wrap="square" lIns="0" tIns="11206" rIns="0" bIns="0" rtlCol="0">
            <a:spAutoFit/>
          </a:bodyPr>
          <a:lstStyle/>
          <a:p>
            <a:pPr marL="11206" algn="ctr">
              <a:spcBef>
                <a:spcPts val="88"/>
              </a:spcBef>
            </a:pPr>
            <a:r>
              <a:rPr lang="en-US" i="1" kern="1200" spc="-4" dirty="0" smtClean="0">
                <a:solidFill>
                  <a:srgbClr val="141B76"/>
                </a:solidFill>
                <a:cs typeface="Arial"/>
              </a:rPr>
              <a:t>Other Ways to Be Involved</a:t>
            </a:r>
            <a:endParaRPr spc="-4" dirty="0"/>
          </a:p>
        </p:txBody>
      </p:sp>
      <p:sp>
        <p:nvSpPr>
          <p:cNvPr id="7"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12</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962282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ipe(left)">
                                      <p:cBhvr>
                                        <p:cTn id="7" dur="500"/>
                                        <p:tgtEl>
                                          <p:spTgt spid="2355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555">
                                            <p:txEl>
                                              <p:pRg st="1" end="1"/>
                                            </p:txEl>
                                          </p:spTgt>
                                        </p:tgtEl>
                                        <p:attrNameLst>
                                          <p:attrName>style.visibility</p:attrName>
                                        </p:attrNameLst>
                                      </p:cBhvr>
                                      <p:to>
                                        <p:strVal val="visible"/>
                                      </p:to>
                                    </p:set>
                                    <p:animEffect transition="in" filter="wipe(left)">
                                      <p:cBhvr>
                                        <p:cTn id="10" dur="500"/>
                                        <p:tgtEl>
                                          <p:spTgt spid="235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386630" y="1447800"/>
            <a:ext cx="8293100" cy="4743450"/>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Cannot make cleanup decisions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Cannot set policy or enter into binding agreements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Has no budget of its </a:t>
            </a:r>
            <a:r>
              <a:rPr lang="en-US" sz="2800" dirty="0" smtClean="0">
                <a:solidFill>
                  <a:schemeClr val="accent2">
                    <a:lumMod val="50000"/>
                  </a:schemeClr>
                </a:solidFill>
                <a:ea typeface="+mn-ea"/>
                <a:cs typeface="+mn-cs"/>
              </a:rPr>
              <a:t>own</a:t>
            </a:r>
          </a:p>
          <a:p>
            <a:pPr marL="1141413" lvl="2" indent="-342900">
              <a:lnSpc>
                <a:spcPct val="90000"/>
              </a:lnSpc>
              <a:spcBef>
                <a:spcPct val="20000"/>
              </a:spcBef>
              <a:buFont typeface="Arial" panose="020B0604020202020204" pitchFamily="34" charset="0"/>
              <a:buChar char="‒"/>
            </a:pPr>
            <a:r>
              <a:rPr lang="en-US" sz="1800" b="0" dirty="0" smtClean="0">
                <a:solidFill>
                  <a:schemeClr val="accent2">
                    <a:lumMod val="50000"/>
                  </a:schemeClr>
                </a:solidFill>
              </a:rPr>
              <a:t>AF </a:t>
            </a:r>
            <a:r>
              <a:rPr lang="en-US" sz="1800" b="0" dirty="0">
                <a:solidFill>
                  <a:schemeClr val="accent2">
                    <a:lumMod val="50000"/>
                  </a:schemeClr>
                </a:solidFill>
              </a:rPr>
              <a:t>pays to administer RAB</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Cannot compensate members for time or travel</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*AF provides funds for technical assistance</a:t>
            </a:r>
          </a:p>
          <a:p>
            <a:pPr marL="231775" indent="-231775" eaLnBrk="1" hangingPunct="1"/>
            <a:endParaRPr lang="en-US" sz="2400" dirty="0" smtClean="0"/>
          </a:p>
        </p:txBody>
      </p:sp>
      <p:sp>
        <p:nvSpPr>
          <p:cNvPr id="5" name="object 4"/>
          <p:cNvSpPr txBox="1">
            <a:spLocks noGrp="1"/>
          </p:cNvSpPr>
          <p:nvPr>
            <p:ph type="title"/>
          </p:nvPr>
        </p:nvSpPr>
        <p:spPr>
          <a:xfrm>
            <a:off x="1590214" y="381000"/>
            <a:ext cx="5982821" cy="565313"/>
          </a:xfrm>
          <a:prstGeom prst="rect">
            <a:avLst/>
          </a:prstGeom>
        </p:spPr>
        <p:txBody>
          <a:bodyPr vert="horz" wrap="square" lIns="0" tIns="11206" rIns="0" bIns="0" rtlCol="0">
            <a:spAutoFit/>
          </a:bodyPr>
          <a:lstStyle/>
          <a:p>
            <a:pPr marL="11206" algn="ctr">
              <a:spcBef>
                <a:spcPts val="88"/>
              </a:spcBef>
            </a:pPr>
            <a:r>
              <a:rPr lang="en-US" i="1" kern="1200" spc="-4" dirty="0" smtClean="0">
                <a:solidFill>
                  <a:srgbClr val="141B76"/>
                </a:solidFill>
                <a:cs typeface="Arial"/>
              </a:rPr>
              <a:t>What the RAB Can’t Do</a:t>
            </a:r>
            <a:endParaRPr spc="-4" dirty="0"/>
          </a:p>
        </p:txBody>
      </p:sp>
      <p:sp>
        <p:nvSpPr>
          <p:cNvPr id="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13</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099717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left)">
                                      <p:cBhvr>
                                        <p:cTn id="7" dur="500"/>
                                        <p:tgtEl>
                                          <p:spTgt spid="1229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291">
                                            <p:txEl>
                                              <p:pRg st="1" end="1"/>
                                            </p:txEl>
                                          </p:spTgt>
                                        </p:tgtEl>
                                        <p:attrNameLst>
                                          <p:attrName>style.visibility</p:attrName>
                                        </p:attrNameLst>
                                      </p:cBhvr>
                                      <p:to>
                                        <p:strVal val="visible"/>
                                      </p:to>
                                    </p:set>
                                    <p:animEffect transition="in" filter="wipe(left)">
                                      <p:cBhvr>
                                        <p:cTn id="10" dur="500"/>
                                        <p:tgtEl>
                                          <p:spTgt spid="1229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2291">
                                            <p:txEl>
                                              <p:pRg st="2" end="2"/>
                                            </p:txEl>
                                          </p:spTgt>
                                        </p:tgtEl>
                                        <p:attrNameLst>
                                          <p:attrName>style.visibility</p:attrName>
                                        </p:attrNameLst>
                                      </p:cBhvr>
                                      <p:to>
                                        <p:strVal val="visible"/>
                                      </p:to>
                                    </p:set>
                                    <p:animEffect transition="in" filter="wipe(left)">
                                      <p:cBhvr>
                                        <p:cTn id="13" dur="500"/>
                                        <p:tgtEl>
                                          <p:spTgt spid="1229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291">
                                            <p:txEl>
                                              <p:pRg st="3" end="3"/>
                                            </p:txEl>
                                          </p:spTgt>
                                        </p:tgtEl>
                                        <p:attrNameLst>
                                          <p:attrName>style.visibility</p:attrName>
                                        </p:attrNameLst>
                                      </p:cBhvr>
                                      <p:to>
                                        <p:strVal val="visible"/>
                                      </p:to>
                                    </p:set>
                                    <p:animEffect transition="in" filter="wipe(left)">
                                      <p:cBhvr>
                                        <p:cTn id="16" dur="500"/>
                                        <p:tgtEl>
                                          <p:spTgt spid="12291">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2291">
                                            <p:txEl>
                                              <p:pRg st="4" end="4"/>
                                            </p:txEl>
                                          </p:spTgt>
                                        </p:tgtEl>
                                        <p:attrNameLst>
                                          <p:attrName>style.visibility</p:attrName>
                                        </p:attrNameLst>
                                      </p:cBhvr>
                                      <p:to>
                                        <p:strVal val="visible"/>
                                      </p:to>
                                    </p:set>
                                    <p:animEffect transition="in" filter="wipe(left)">
                                      <p:cBhvr>
                                        <p:cTn id="19" dur="500"/>
                                        <p:tgtEl>
                                          <p:spTgt spid="12291">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291">
                                            <p:txEl>
                                              <p:pRg st="5" end="5"/>
                                            </p:txEl>
                                          </p:spTgt>
                                        </p:tgtEl>
                                        <p:attrNameLst>
                                          <p:attrName>style.visibility</p:attrName>
                                        </p:attrNameLst>
                                      </p:cBhvr>
                                      <p:to>
                                        <p:strVal val="visible"/>
                                      </p:to>
                                    </p:set>
                                    <p:animEffect transition="in" filter="wipe(left)">
                                      <p:cBhvr>
                                        <p:cTn id="22" dur="500"/>
                                        <p:tgtEl>
                                          <p:spTgt spid="122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381000" y="1447800"/>
            <a:ext cx="8154988" cy="4921200"/>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The RAB does not work for the Air Force </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The RAB is the Air Force’s partner</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An informed RAB gives better advice</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Your opinion is valued - even if it differs from the Air Force’s</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You have a perspective the AF does not have</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The Air Force needs you to speak up</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*AF provides funds for technical assistance</a:t>
            </a:r>
          </a:p>
          <a:p>
            <a:pPr marL="231775" indent="-231775" eaLnBrk="1" hangingPunct="1"/>
            <a:endParaRPr lang="en-US" sz="2400" dirty="0" smtClean="0"/>
          </a:p>
        </p:txBody>
      </p:sp>
      <p:sp>
        <p:nvSpPr>
          <p:cNvPr id="5" name="object 4"/>
          <p:cNvSpPr txBox="1">
            <a:spLocks noGrp="1"/>
          </p:cNvSpPr>
          <p:nvPr>
            <p:ph type="title"/>
          </p:nvPr>
        </p:nvSpPr>
        <p:spPr>
          <a:xfrm>
            <a:off x="1828800" y="381000"/>
            <a:ext cx="5982821" cy="565313"/>
          </a:xfrm>
          <a:prstGeom prst="rect">
            <a:avLst/>
          </a:prstGeom>
        </p:spPr>
        <p:txBody>
          <a:bodyPr vert="horz" wrap="square" lIns="0" tIns="11206" rIns="0" bIns="0" rtlCol="0">
            <a:spAutoFit/>
          </a:bodyPr>
          <a:lstStyle/>
          <a:p>
            <a:pPr marL="11206" algn="ctr">
              <a:spcBef>
                <a:spcPts val="88"/>
              </a:spcBef>
            </a:pPr>
            <a:r>
              <a:rPr lang="en-US" i="1" kern="1200" spc="-4" dirty="0" smtClean="0">
                <a:solidFill>
                  <a:srgbClr val="141B76"/>
                </a:solidFill>
                <a:cs typeface="Arial"/>
              </a:rPr>
              <a:t>How the AF Views the RAB</a:t>
            </a:r>
            <a:endParaRPr spc="-4" dirty="0"/>
          </a:p>
        </p:txBody>
      </p:sp>
      <p:sp>
        <p:nvSpPr>
          <p:cNvPr id="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14</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557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500"/>
                                        <p:tgtEl>
                                          <p:spTgt spid="2457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579">
                                            <p:txEl>
                                              <p:pRg st="1" end="1"/>
                                            </p:txEl>
                                          </p:spTgt>
                                        </p:tgtEl>
                                        <p:attrNameLst>
                                          <p:attrName>style.visibility</p:attrName>
                                        </p:attrNameLst>
                                      </p:cBhvr>
                                      <p:to>
                                        <p:strVal val="visible"/>
                                      </p:to>
                                    </p:set>
                                    <p:animEffect transition="in" filter="wipe(left)">
                                      <p:cBhvr>
                                        <p:cTn id="10" dur="500"/>
                                        <p:tgtEl>
                                          <p:spTgt spid="2457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animEffect transition="in" filter="wipe(left)">
                                      <p:cBhvr>
                                        <p:cTn id="13" dur="500"/>
                                        <p:tgtEl>
                                          <p:spTgt spid="2457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4579">
                                            <p:txEl>
                                              <p:pRg st="3" end="3"/>
                                            </p:txEl>
                                          </p:spTgt>
                                        </p:tgtEl>
                                        <p:attrNameLst>
                                          <p:attrName>style.visibility</p:attrName>
                                        </p:attrNameLst>
                                      </p:cBhvr>
                                      <p:to>
                                        <p:strVal val="visible"/>
                                      </p:to>
                                    </p:set>
                                    <p:animEffect transition="in" filter="wipe(left)">
                                      <p:cBhvr>
                                        <p:cTn id="16" dur="500"/>
                                        <p:tgtEl>
                                          <p:spTgt spid="24579">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4579">
                                            <p:txEl>
                                              <p:pRg st="4" end="4"/>
                                            </p:txEl>
                                          </p:spTgt>
                                        </p:tgtEl>
                                        <p:attrNameLst>
                                          <p:attrName>style.visibility</p:attrName>
                                        </p:attrNameLst>
                                      </p:cBhvr>
                                      <p:to>
                                        <p:strVal val="visible"/>
                                      </p:to>
                                    </p:set>
                                    <p:animEffect transition="in" filter="wipe(left)">
                                      <p:cBhvr>
                                        <p:cTn id="19" dur="500"/>
                                        <p:tgtEl>
                                          <p:spTgt spid="24579">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579">
                                            <p:txEl>
                                              <p:pRg st="5" end="5"/>
                                            </p:txEl>
                                          </p:spTgt>
                                        </p:tgtEl>
                                        <p:attrNameLst>
                                          <p:attrName>style.visibility</p:attrName>
                                        </p:attrNameLst>
                                      </p:cBhvr>
                                      <p:to>
                                        <p:strVal val="visible"/>
                                      </p:to>
                                    </p:set>
                                    <p:animEffect transition="in" filter="wipe(left)">
                                      <p:cBhvr>
                                        <p:cTn id="22" dur="500"/>
                                        <p:tgtEl>
                                          <p:spTgt spid="24579">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4579">
                                            <p:txEl>
                                              <p:pRg st="6" end="6"/>
                                            </p:txEl>
                                          </p:spTgt>
                                        </p:tgtEl>
                                        <p:attrNameLst>
                                          <p:attrName>style.visibility</p:attrName>
                                        </p:attrNameLst>
                                      </p:cBhvr>
                                      <p:to>
                                        <p:strVal val="visible"/>
                                      </p:to>
                                    </p:set>
                                    <p:animEffect transition="in" filter="wipe(left)">
                                      <p:cBhvr>
                                        <p:cTn id="25" dur="500"/>
                                        <p:tgtEl>
                                          <p:spTgt spid="245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381000" y="1447800"/>
            <a:ext cx="8058350" cy="4551363"/>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All documents related to the cleanup are online</a:t>
            </a:r>
          </a:p>
          <a:p>
            <a:pPr marL="571500" lvl="1" indent="-342900">
              <a:lnSpc>
                <a:spcPct val="90000"/>
              </a:lnSpc>
              <a:buFont typeface="Arial" panose="020B0604020202020204" pitchFamily="34" charset="0"/>
              <a:buChar char="‒"/>
            </a:pPr>
            <a:r>
              <a:rPr lang="en-US" sz="1800" dirty="0">
                <a:solidFill>
                  <a:srgbClr val="C00000"/>
                </a:solidFill>
              </a:rPr>
              <a:t>http://afcec.publicadmin-record.us.af.mil/</a:t>
            </a:r>
          </a:p>
          <a:p>
            <a:pPr marL="571500" lvl="1" indent="-342900">
              <a:lnSpc>
                <a:spcPct val="90000"/>
              </a:lnSpc>
              <a:buFont typeface="Arial" panose="020B0604020202020204" pitchFamily="34" charset="0"/>
              <a:buChar char="‒"/>
            </a:pPr>
            <a:r>
              <a:rPr lang="en-US" sz="1800" dirty="0">
                <a:solidFill>
                  <a:schemeClr val="accent2">
                    <a:lumMod val="50000"/>
                  </a:schemeClr>
                </a:solidFill>
              </a:rPr>
              <a:t>Contains all documents related to cleanup in electronic format</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Talk to our team</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Fairchild AFB </a:t>
            </a:r>
            <a:r>
              <a:rPr lang="en-US" sz="2800" dirty="0" smtClean="0">
                <a:solidFill>
                  <a:schemeClr val="accent2">
                    <a:lumMod val="50000"/>
                  </a:schemeClr>
                </a:solidFill>
                <a:ea typeface="+mn-ea"/>
                <a:cs typeface="+mn-cs"/>
              </a:rPr>
              <a:t>webpage:</a:t>
            </a:r>
            <a:endParaRPr lang="en-US" sz="2800" dirty="0">
              <a:solidFill>
                <a:schemeClr val="accent2">
                  <a:lumMod val="50000"/>
                </a:schemeClr>
              </a:solidFill>
              <a:ea typeface="+mn-ea"/>
              <a:cs typeface="+mn-cs"/>
            </a:endParaRPr>
          </a:p>
          <a:p>
            <a:pPr marL="571500" lvl="1" indent="-342900">
              <a:lnSpc>
                <a:spcPct val="90000"/>
              </a:lnSpc>
              <a:buFont typeface="Arial" panose="020B0604020202020204" pitchFamily="34" charset="0"/>
              <a:buChar char="‒"/>
            </a:pPr>
            <a:r>
              <a:rPr lang="en-US" sz="1800" dirty="0" smtClean="0">
                <a:solidFill>
                  <a:srgbClr val="C00000"/>
                </a:solidFill>
              </a:rPr>
              <a:t>https</a:t>
            </a:r>
            <a:r>
              <a:rPr lang="en-US" sz="1800" dirty="0">
                <a:solidFill>
                  <a:srgbClr val="C00000"/>
                </a:solidFill>
              </a:rPr>
              <a:t>://www.fairchild.af.mil/Information/Restoration</a:t>
            </a:r>
            <a:r>
              <a:rPr lang="en-US" sz="1800" dirty="0" smtClean="0">
                <a:solidFill>
                  <a:srgbClr val="C00000"/>
                </a:solidFill>
              </a:rPr>
              <a:t>/</a:t>
            </a:r>
          </a:p>
          <a:p>
            <a:pPr marL="460375" lvl="1" indent="-231775">
              <a:lnSpc>
                <a:spcPct val="90000"/>
              </a:lnSpc>
            </a:pPr>
            <a:endParaRPr lang="en-US" sz="2000" dirty="0" smtClean="0">
              <a:solidFill>
                <a:srgbClr val="FF0000"/>
              </a:solidFill>
            </a:endParaRPr>
          </a:p>
          <a:p>
            <a:pPr eaLnBrk="1" hangingPunct="1">
              <a:lnSpc>
                <a:spcPct val="90000"/>
              </a:lnSpc>
              <a:buNone/>
            </a:pPr>
            <a:endParaRPr lang="en-US" sz="2800" dirty="0" smtClean="0"/>
          </a:p>
          <a:p>
            <a:pPr eaLnBrk="1" hangingPunct="1">
              <a:lnSpc>
                <a:spcPct val="90000"/>
              </a:lnSpc>
            </a:pPr>
            <a:endParaRPr lang="en-US" sz="2800" dirty="0" smtClean="0"/>
          </a:p>
        </p:txBody>
      </p:sp>
      <p:sp>
        <p:nvSpPr>
          <p:cNvPr id="5" name="object 4"/>
          <p:cNvSpPr txBox="1">
            <a:spLocks noGrp="1"/>
          </p:cNvSpPr>
          <p:nvPr>
            <p:ph type="title"/>
          </p:nvPr>
        </p:nvSpPr>
        <p:spPr>
          <a:xfrm>
            <a:off x="1590214" y="381000"/>
            <a:ext cx="5982821" cy="565313"/>
          </a:xfrm>
          <a:prstGeom prst="rect">
            <a:avLst/>
          </a:prstGeom>
        </p:spPr>
        <p:txBody>
          <a:bodyPr vert="horz" wrap="square" lIns="0" tIns="11206" rIns="0" bIns="0" rtlCol="0">
            <a:spAutoFit/>
          </a:bodyPr>
          <a:lstStyle/>
          <a:p>
            <a:pPr marL="11206" algn="ctr">
              <a:spcBef>
                <a:spcPts val="88"/>
              </a:spcBef>
            </a:pPr>
            <a:r>
              <a:rPr lang="en-US" i="1" kern="1200" spc="-4" dirty="0" smtClean="0">
                <a:solidFill>
                  <a:srgbClr val="141B76"/>
                </a:solidFill>
                <a:cs typeface="Arial"/>
              </a:rPr>
              <a:t>Where to Go for Help</a:t>
            </a:r>
            <a:endParaRPr spc="-4" dirty="0"/>
          </a:p>
        </p:txBody>
      </p:sp>
      <p:sp>
        <p:nvSpPr>
          <p:cNvPr id="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15</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98472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867">
                                            <p:txEl>
                                              <p:pRg st="1" end="1"/>
                                            </p:txEl>
                                          </p:spTgt>
                                        </p:tgtEl>
                                        <p:attrNameLst>
                                          <p:attrName>style.visibility</p:attrName>
                                        </p:attrNameLst>
                                      </p:cBhvr>
                                      <p:to>
                                        <p:strVal val="visible"/>
                                      </p:to>
                                    </p:set>
                                    <p:animEffect transition="in" filter="wipe(left)">
                                      <p:cBhvr>
                                        <p:cTn id="10" dur="500"/>
                                        <p:tgtEl>
                                          <p:spTgt spid="3686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Effect transition="in" filter="wipe(left)">
                                      <p:cBhvr>
                                        <p:cTn id="13" dur="500"/>
                                        <p:tgtEl>
                                          <p:spTgt spid="3686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6867">
                                            <p:txEl>
                                              <p:pRg st="3" end="3"/>
                                            </p:txEl>
                                          </p:spTgt>
                                        </p:tgtEl>
                                        <p:attrNameLst>
                                          <p:attrName>style.visibility</p:attrName>
                                        </p:attrNameLst>
                                      </p:cBhvr>
                                      <p:to>
                                        <p:strVal val="visible"/>
                                      </p:to>
                                    </p:set>
                                    <p:animEffect transition="in" filter="wipe(left)">
                                      <p:cBhvr>
                                        <p:cTn id="16" dur="500"/>
                                        <p:tgtEl>
                                          <p:spTgt spid="3686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867">
                                            <p:txEl>
                                              <p:pRg st="4" end="4"/>
                                            </p:txEl>
                                          </p:spTgt>
                                        </p:tgtEl>
                                        <p:attrNameLst>
                                          <p:attrName>style.visibility</p:attrName>
                                        </p:attrNameLst>
                                      </p:cBhvr>
                                      <p:to>
                                        <p:strVal val="visible"/>
                                      </p:to>
                                    </p:set>
                                    <p:animEffect transition="in" filter="wipe(left)">
                                      <p:cBhvr>
                                        <p:cTn id="19" dur="500"/>
                                        <p:tgtEl>
                                          <p:spTgt spid="3686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6867">
                                            <p:txEl>
                                              <p:pRg st="5" end="5"/>
                                            </p:txEl>
                                          </p:spTgt>
                                        </p:tgtEl>
                                        <p:attrNameLst>
                                          <p:attrName>style.visibility</p:attrName>
                                        </p:attrNameLst>
                                      </p:cBhvr>
                                      <p:to>
                                        <p:strVal val="visible"/>
                                      </p:to>
                                    </p:set>
                                    <p:animEffect transition="in" filter="wipe(left)">
                                      <p:cBhvr>
                                        <p:cTn id="22" dur="500"/>
                                        <p:tgtEl>
                                          <p:spTgt spid="36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381000" y="1447800"/>
            <a:ext cx="8001000" cy="4560888"/>
          </a:xfrm>
        </p:spPr>
        <p:txBody>
          <a:bodyPr/>
          <a:lstStyle/>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The RAB can request an independent expert to assist them in…</a:t>
            </a:r>
          </a:p>
          <a:p>
            <a:pPr marL="1141413" lvl="2" indent="-342900">
              <a:lnSpc>
                <a:spcPct val="90000"/>
              </a:lnSpc>
              <a:buFont typeface="Arial" panose="020B0604020202020204" pitchFamily="34" charset="0"/>
              <a:buChar char="‒"/>
            </a:pPr>
            <a:r>
              <a:rPr lang="en-US" sz="1800" b="0" dirty="0" smtClean="0"/>
              <a:t>Interpreting complex documents</a:t>
            </a:r>
          </a:p>
          <a:p>
            <a:pPr marL="1141413" lvl="2" indent="-342900">
              <a:lnSpc>
                <a:spcPct val="90000"/>
              </a:lnSpc>
              <a:buFont typeface="Arial" panose="020B0604020202020204" pitchFamily="34" charset="0"/>
              <a:buChar char="‒"/>
            </a:pPr>
            <a:r>
              <a:rPr lang="en-US" sz="1800" b="0" dirty="0" smtClean="0"/>
              <a:t>Understanding technical concepts </a:t>
            </a:r>
          </a:p>
          <a:p>
            <a:pPr marL="1141413" lvl="2" indent="-342900">
              <a:lnSpc>
                <a:spcPct val="90000"/>
              </a:lnSpc>
              <a:buFont typeface="Arial" panose="020B0604020202020204" pitchFamily="34" charset="0"/>
              <a:buChar char="‒"/>
            </a:pPr>
            <a:r>
              <a:rPr lang="en-US" sz="1800" b="0" dirty="0" smtClean="0"/>
              <a:t>Checking the Air Force’s work</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Air Force will pay for the TA</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RAB can interview and choose</a:t>
            </a:r>
          </a:p>
          <a:p>
            <a:pPr marL="342900" lvl="1" indent="-342900">
              <a:lnSpc>
                <a:spcPct val="90000"/>
              </a:lnSpc>
              <a:spcBef>
                <a:spcPct val="20000"/>
              </a:spcBef>
              <a:buFont typeface="Arial" panose="020B0604020202020204" pitchFamily="34" charset="0"/>
              <a:buChar char="•"/>
            </a:pPr>
            <a:r>
              <a:rPr lang="en-US" sz="2800" dirty="0">
                <a:solidFill>
                  <a:schemeClr val="accent2">
                    <a:lumMod val="50000"/>
                  </a:schemeClr>
                </a:solidFill>
                <a:ea typeface="+mn-ea"/>
                <a:cs typeface="+mn-cs"/>
              </a:rPr>
              <a:t>RAB has set rules on how a TA is requested and chosen</a:t>
            </a:r>
          </a:p>
        </p:txBody>
      </p:sp>
      <p:sp>
        <p:nvSpPr>
          <p:cNvPr id="5" name="object 4"/>
          <p:cNvSpPr txBox="1">
            <a:spLocks noGrp="1"/>
          </p:cNvSpPr>
          <p:nvPr>
            <p:ph type="title"/>
          </p:nvPr>
        </p:nvSpPr>
        <p:spPr>
          <a:xfrm>
            <a:off x="1590214" y="381000"/>
            <a:ext cx="5982821" cy="565313"/>
          </a:xfrm>
          <a:prstGeom prst="rect">
            <a:avLst/>
          </a:prstGeom>
        </p:spPr>
        <p:txBody>
          <a:bodyPr vert="horz" wrap="square" lIns="0" tIns="11206" rIns="0" bIns="0" rtlCol="0">
            <a:spAutoFit/>
          </a:bodyPr>
          <a:lstStyle/>
          <a:p>
            <a:pPr marL="11206" algn="ctr">
              <a:spcBef>
                <a:spcPts val="88"/>
              </a:spcBef>
            </a:pPr>
            <a:r>
              <a:rPr lang="en-US" i="1" kern="1200" spc="-4" dirty="0" smtClean="0">
                <a:solidFill>
                  <a:srgbClr val="141B76"/>
                </a:solidFill>
                <a:cs typeface="Arial"/>
              </a:rPr>
              <a:t>Technical Assistance</a:t>
            </a:r>
            <a:endParaRPr spc="-4" dirty="0"/>
          </a:p>
        </p:txBody>
      </p:sp>
      <p:sp>
        <p:nvSpPr>
          <p:cNvPr id="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16</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5328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wipe(left)">
                                      <p:cBhvr>
                                        <p:cTn id="7" dur="500"/>
                                        <p:tgtEl>
                                          <p:spTgt spid="3789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891">
                                            <p:txEl>
                                              <p:pRg st="1" end="1"/>
                                            </p:txEl>
                                          </p:spTgt>
                                        </p:tgtEl>
                                        <p:attrNameLst>
                                          <p:attrName>style.visibility</p:attrName>
                                        </p:attrNameLst>
                                      </p:cBhvr>
                                      <p:to>
                                        <p:strVal val="visible"/>
                                      </p:to>
                                    </p:set>
                                    <p:animEffect transition="in" filter="wipe(left)">
                                      <p:cBhvr>
                                        <p:cTn id="10" dur="500"/>
                                        <p:tgtEl>
                                          <p:spTgt spid="3789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animEffect transition="in" filter="wipe(left)">
                                      <p:cBhvr>
                                        <p:cTn id="13" dur="500"/>
                                        <p:tgtEl>
                                          <p:spTgt spid="3789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7891">
                                            <p:txEl>
                                              <p:pRg st="3" end="3"/>
                                            </p:txEl>
                                          </p:spTgt>
                                        </p:tgtEl>
                                        <p:attrNameLst>
                                          <p:attrName>style.visibility</p:attrName>
                                        </p:attrNameLst>
                                      </p:cBhvr>
                                      <p:to>
                                        <p:strVal val="visible"/>
                                      </p:to>
                                    </p:set>
                                    <p:animEffect transition="in" filter="wipe(left)">
                                      <p:cBhvr>
                                        <p:cTn id="16" dur="500"/>
                                        <p:tgtEl>
                                          <p:spTgt spid="37891">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animEffect transition="in" filter="wipe(left)">
                                      <p:cBhvr>
                                        <p:cTn id="19" dur="500"/>
                                        <p:tgtEl>
                                          <p:spTgt spid="37891">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7891">
                                            <p:txEl>
                                              <p:pRg st="5" end="5"/>
                                            </p:txEl>
                                          </p:spTgt>
                                        </p:tgtEl>
                                        <p:attrNameLst>
                                          <p:attrName>style.visibility</p:attrName>
                                        </p:attrNameLst>
                                      </p:cBhvr>
                                      <p:to>
                                        <p:strVal val="visible"/>
                                      </p:to>
                                    </p:set>
                                    <p:animEffect transition="in" filter="wipe(left)">
                                      <p:cBhvr>
                                        <p:cTn id="22" dur="500"/>
                                        <p:tgtEl>
                                          <p:spTgt spid="37891">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7891">
                                            <p:txEl>
                                              <p:pRg st="6" end="6"/>
                                            </p:txEl>
                                          </p:spTgt>
                                        </p:tgtEl>
                                        <p:attrNameLst>
                                          <p:attrName>style.visibility</p:attrName>
                                        </p:attrNameLst>
                                      </p:cBhvr>
                                      <p:to>
                                        <p:strVal val="visible"/>
                                      </p:to>
                                    </p:set>
                                    <p:animEffect transition="in" filter="wipe(left)">
                                      <p:cBhvr>
                                        <p:cTn id="25" dur="500"/>
                                        <p:tgtEl>
                                          <p:spTgt spid="378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1"/>
          <p:cNvSpPr txBox="1">
            <a:spLocks/>
          </p:cNvSpPr>
          <p:nvPr/>
        </p:nvSpPr>
        <p:spPr bwMode="auto">
          <a:xfrm>
            <a:off x="1066800" y="228600"/>
            <a:ext cx="720944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3600" b="1" i="1">
                <a:solidFill>
                  <a:srgbClr val="151C77"/>
                </a:solidFill>
                <a:latin typeface="+mj-lt"/>
                <a:ea typeface="+mj-ea"/>
                <a:cs typeface="+mj-cs"/>
              </a:defRPr>
            </a:lvl1pPr>
            <a:lvl2pPr algn="r" rtl="0" eaLnBrk="1" fontAlgn="base" hangingPunct="1">
              <a:spcBef>
                <a:spcPct val="0"/>
              </a:spcBef>
              <a:spcAft>
                <a:spcPct val="0"/>
              </a:spcAft>
              <a:defRPr sz="3600" b="1" i="1">
                <a:solidFill>
                  <a:srgbClr val="151C77"/>
                </a:solidFill>
                <a:latin typeface="Arial" pitchFamily="34" charset="0"/>
              </a:defRPr>
            </a:lvl2pPr>
            <a:lvl3pPr algn="r" rtl="0" eaLnBrk="1" fontAlgn="base" hangingPunct="1">
              <a:spcBef>
                <a:spcPct val="0"/>
              </a:spcBef>
              <a:spcAft>
                <a:spcPct val="0"/>
              </a:spcAft>
              <a:defRPr sz="3600" b="1" i="1">
                <a:solidFill>
                  <a:srgbClr val="151C77"/>
                </a:solidFill>
                <a:latin typeface="Arial" pitchFamily="34" charset="0"/>
              </a:defRPr>
            </a:lvl3pPr>
            <a:lvl4pPr algn="r" rtl="0" eaLnBrk="1" fontAlgn="base" hangingPunct="1">
              <a:spcBef>
                <a:spcPct val="0"/>
              </a:spcBef>
              <a:spcAft>
                <a:spcPct val="0"/>
              </a:spcAft>
              <a:defRPr sz="3600" b="1" i="1">
                <a:solidFill>
                  <a:srgbClr val="151C77"/>
                </a:solidFill>
                <a:latin typeface="Arial" pitchFamily="34" charset="0"/>
              </a:defRPr>
            </a:lvl4pPr>
            <a:lvl5pPr algn="r" rtl="0" eaLnBrk="1" fontAlgn="base" hangingPunct="1">
              <a:spcBef>
                <a:spcPct val="0"/>
              </a:spcBef>
              <a:spcAft>
                <a:spcPct val="0"/>
              </a:spcAft>
              <a:defRPr sz="3600" b="1" i="1">
                <a:solidFill>
                  <a:srgbClr val="151C77"/>
                </a:solidFill>
                <a:latin typeface="Arial" pitchFamily="34" charset="0"/>
              </a:defRPr>
            </a:lvl5pPr>
            <a:lvl6pPr marL="457200" algn="r" rtl="0" eaLnBrk="1" fontAlgn="base" hangingPunct="1">
              <a:spcBef>
                <a:spcPct val="0"/>
              </a:spcBef>
              <a:spcAft>
                <a:spcPct val="0"/>
              </a:spcAft>
              <a:defRPr sz="3600" b="1" i="1">
                <a:solidFill>
                  <a:srgbClr val="151C77"/>
                </a:solidFill>
                <a:latin typeface="Arial" pitchFamily="34" charset="0"/>
              </a:defRPr>
            </a:lvl6pPr>
            <a:lvl7pPr marL="914400" algn="r" rtl="0" eaLnBrk="1" fontAlgn="base" hangingPunct="1">
              <a:spcBef>
                <a:spcPct val="0"/>
              </a:spcBef>
              <a:spcAft>
                <a:spcPct val="0"/>
              </a:spcAft>
              <a:defRPr sz="3600" b="1" i="1">
                <a:solidFill>
                  <a:srgbClr val="151C77"/>
                </a:solidFill>
                <a:latin typeface="Arial" pitchFamily="34" charset="0"/>
              </a:defRPr>
            </a:lvl7pPr>
            <a:lvl8pPr marL="1371600" algn="r" rtl="0" eaLnBrk="1" fontAlgn="base" hangingPunct="1">
              <a:spcBef>
                <a:spcPct val="0"/>
              </a:spcBef>
              <a:spcAft>
                <a:spcPct val="0"/>
              </a:spcAft>
              <a:defRPr sz="3600" b="1" i="1">
                <a:solidFill>
                  <a:srgbClr val="151C77"/>
                </a:solidFill>
                <a:latin typeface="Arial" pitchFamily="34" charset="0"/>
              </a:defRPr>
            </a:lvl8pPr>
            <a:lvl9pPr marL="1828800" algn="r" rtl="0" eaLnBrk="1" fontAlgn="base" hangingPunct="1">
              <a:spcBef>
                <a:spcPct val="0"/>
              </a:spcBef>
              <a:spcAft>
                <a:spcPct val="0"/>
              </a:spcAft>
              <a:defRPr sz="3600" b="1" i="1">
                <a:solidFill>
                  <a:srgbClr val="151C77"/>
                </a:solidFill>
                <a:latin typeface="Arial" pitchFamily="34" charset="0"/>
              </a:defRPr>
            </a:lvl9pPr>
          </a:lstStyle>
          <a:p>
            <a:pPr algn="ctr"/>
            <a:r>
              <a:rPr lang="en-US" kern="1200" spc="-4" dirty="0" smtClean="0">
                <a:solidFill>
                  <a:srgbClr val="141B76"/>
                </a:solidFill>
                <a:cs typeface="Arial"/>
              </a:rPr>
              <a:t>Discussion</a:t>
            </a:r>
            <a:endParaRPr lang="en-US" kern="0" dirty="0"/>
          </a:p>
        </p:txBody>
      </p:sp>
      <p:sp>
        <p:nvSpPr>
          <p:cNvPr id="5"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17</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326202144"/>
      </p:ext>
    </p:extLst>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84145" y="483422"/>
            <a:ext cx="1188047" cy="937259"/>
          </a:xfrm>
          <a:prstGeom prst="rect">
            <a:avLst/>
          </a:prstGeom>
          <a:blipFill>
            <a:blip r:embed="rId2" cstate="print"/>
            <a:stretch>
              <a:fillRect/>
            </a:stretch>
          </a:blip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874059" y="6096559"/>
            <a:ext cx="7395882"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a:spLocks noGrp="1"/>
          </p:cNvSpPr>
          <p:nvPr>
            <p:ph type="title"/>
          </p:nvPr>
        </p:nvSpPr>
        <p:spPr>
          <a:xfrm>
            <a:off x="2074433" y="622823"/>
            <a:ext cx="6078967" cy="503758"/>
          </a:xfrm>
          <a:prstGeom prst="rect">
            <a:avLst/>
          </a:prstGeom>
        </p:spPr>
        <p:txBody>
          <a:bodyPr vert="horz" wrap="square" lIns="0" tIns="11206" rIns="0" bIns="0" rtlCol="0">
            <a:spAutoFit/>
          </a:bodyPr>
          <a:lstStyle/>
          <a:p>
            <a:pPr marL="11206" marR="4483" algn="ctr" defTabSz="806867" rtl="0">
              <a:spcBef>
                <a:spcPts val="88"/>
              </a:spcBef>
              <a:defRPr/>
            </a:pPr>
            <a:r>
              <a:rPr sz="3200" kern="1200" spc="-4" dirty="0">
                <a:solidFill>
                  <a:srgbClr val="141B76"/>
                </a:solidFill>
                <a:ea typeface="+mn-ea"/>
              </a:rPr>
              <a:t>Air Force Civil Engineer Center</a:t>
            </a:r>
          </a:p>
        </p:txBody>
      </p:sp>
      <p:sp>
        <p:nvSpPr>
          <p:cNvPr id="5" name="object 5"/>
          <p:cNvSpPr/>
          <p:nvPr/>
        </p:nvSpPr>
        <p:spPr>
          <a:xfrm>
            <a:off x="874059" y="1490943"/>
            <a:ext cx="7395882"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1937274" y="1517726"/>
            <a:ext cx="5224743" cy="282363"/>
          </a:xfrm>
          <a:prstGeom prst="rect">
            <a:avLst/>
          </a:prstGeom>
        </p:spPr>
        <p:txBody>
          <a:bodyPr vert="horz" wrap="square" lIns="0" tIns="10646" rIns="0" bIns="0" rtlCol="0">
            <a:spAutoFit/>
          </a:bodyPr>
          <a:lstStyle/>
          <a:p>
            <a:pPr marL="11206" marR="0" lvl="0" indent="0" algn="l" defTabSz="806867" rtl="0" eaLnBrk="1" fontAlgn="auto" latinLnBrk="0" hangingPunct="1">
              <a:lnSpc>
                <a:spcPct val="100000"/>
              </a:lnSpc>
              <a:spcBef>
                <a:spcPts val="84"/>
              </a:spcBef>
              <a:spcAft>
                <a:spcPts val="0"/>
              </a:spcAft>
              <a:buClrTx/>
              <a:buSzTx/>
              <a:buFontTx/>
              <a:buNone/>
              <a:tabLst>
                <a:tab pos="1663601" algn="l"/>
                <a:tab pos="1867000" algn="l"/>
                <a:tab pos="3217940" algn="l"/>
                <a:tab pos="3420778" algn="l"/>
              </a:tabLst>
              <a:defRPr/>
            </a:pP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I n t e g r i</a:t>
            </a:r>
            <a:r>
              <a:rPr kumimoji="0" sz="1765" b="1" i="1" u="none" strike="noStrike" kern="1200" cap="none" spc="49"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t</a:t>
            </a:r>
            <a:r>
              <a:rPr kumimoji="0" sz="1765" b="1" i="1" u="none" strike="noStrike" kern="1200" cap="none" spc="0"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y	-	S e r v i</a:t>
            </a:r>
            <a:r>
              <a:rPr kumimoji="0" sz="1765" b="1" i="1" u="none" strike="noStrike" kern="1200" cap="none" spc="40"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c</a:t>
            </a:r>
            <a:r>
              <a:rPr kumimoji="0" sz="1765" b="1" i="1" u="none" strike="noStrike" kern="1200" cap="none" spc="0"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e	-	E x c e l l e n c</a:t>
            </a:r>
            <a:r>
              <a:rPr kumimoji="0" sz="1765" b="1" i="1" u="none" strike="noStrike" kern="1200" cap="none" spc="-13"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e</a:t>
            </a:r>
            <a:endParaRPr kumimoji="0" sz="1765" b="0" i="0" u="none" strike="noStrike" kern="1200" cap="none" spc="0" normalizeH="0" baseline="0" noProof="0">
              <a:ln>
                <a:noFill/>
              </a:ln>
              <a:solidFill>
                <a:prstClr val="black"/>
              </a:solidFill>
              <a:effectLst/>
              <a:uLnTx/>
              <a:uFillTx/>
              <a:latin typeface="Century Schoolbook"/>
              <a:ea typeface="+mn-ea"/>
              <a:cs typeface="Century Schoolbook"/>
            </a:endParaRPr>
          </a:p>
        </p:txBody>
      </p:sp>
      <p:sp>
        <p:nvSpPr>
          <p:cNvPr id="7" name="object 7"/>
          <p:cNvSpPr/>
          <p:nvPr/>
        </p:nvSpPr>
        <p:spPr>
          <a:xfrm>
            <a:off x="916417" y="2412403"/>
            <a:ext cx="2991971" cy="3245447"/>
          </a:xfrm>
          <a:prstGeom prst="rect">
            <a:avLst/>
          </a:prstGeom>
          <a:blipFill>
            <a:blip r:embed="rId3" cstate="print"/>
            <a:stretch>
              <a:fillRect/>
            </a:stretch>
          </a:blip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3756086" y="2123978"/>
            <a:ext cx="4639796" cy="2841899"/>
          </a:xfrm>
          <a:prstGeom prst="rect">
            <a:avLst/>
          </a:prstGeom>
        </p:spPr>
        <p:txBody>
          <a:bodyPr vert="horz" wrap="square" lIns="0" tIns="11206" rIns="0" bIns="0" rtlCol="0">
            <a:spAutoFit/>
          </a:bodyPr>
          <a:lstStyle/>
          <a:p>
            <a:pPr marL="11206" marR="4483" lvl="0" indent="0" algn="ctr" defTabSz="806867" rtl="0" eaLnBrk="1" fontAlgn="auto" latinLnBrk="0" hangingPunct="1">
              <a:lnSpc>
                <a:spcPct val="100000"/>
              </a:lnSpc>
              <a:spcBef>
                <a:spcPts val="88"/>
              </a:spcBef>
              <a:spcAft>
                <a:spcPts val="0"/>
              </a:spcAft>
              <a:buClrTx/>
              <a:buSzTx/>
              <a:buFontTx/>
              <a:buNone/>
              <a:tabLst/>
              <a:defRPr/>
            </a:pPr>
            <a:endParaRPr lang="en-US" sz="3177" b="1" i="1" spc="-4" dirty="0" smtClean="0">
              <a:solidFill>
                <a:srgbClr val="141B76"/>
              </a:solidFill>
              <a:latin typeface="Arial"/>
              <a:cs typeface="Arial"/>
            </a:endParaRPr>
          </a:p>
          <a:p>
            <a:pPr marL="11206" marR="4483" lvl="0" indent="0" algn="ctr" defTabSz="806867" rtl="0" eaLnBrk="1" fontAlgn="auto" latinLnBrk="0" hangingPunct="1">
              <a:lnSpc>
                <a:spcPct val="100000"/>
              </a:lnSpc>
              <a:spcBef>
                <a:spcPts val="88"/>
              </a:spcBef>
              <a:spcAft>
                <a:spcPts val="0"/>
              </a:spcAft>
              <a:buClrTx/>
              <a:buSzTx/>
              <a:buFontTx/>
              <a:buNone/>
              <a:tabLst/>
              <a:defRPr/>
            </a:pPr>
            <a:r>
              <a:rPr lang="en-US" sz="3200" b="1" i="1" spc="-4" dirty="0" smtClean="0">
                <a:solidFill>
                  <a:srgbClr val="141B76"/>
                </a:solidFill>
                <a:latin typeface="Arial"/>
                <a:cs typeface="Arial"/>
              </a:rPr>
              <a:t>March</a:t>
            </a:r>
            <a:r>
              <a:rPr kumimoji="0" lang="en-US" sz="3200" b="1" i="1" u="none" strike="noStrike" kern="1200" cap="none" spc="-4" normalizeH="0" baseline="0" noProof="0" dirty="0" smtClean="0">
                <a:ln>
                  <a:noFill/>
                </a:ln>
                <a:solidFill>
                  <a:srgbClr val="141B76"/>
                </a:solidFill>
                <a:effectLst/>
                <a:uLnTx/>
                <a:uFillTx/>
                <a:latin typeface="Arial"/>
                <a:cs typeface="Arial"/>
              </a:rPr>
              <a:t> </a:t>
            </a:r>
            <a:r>
              <a:rPr kumimoji="0" sz="3200" b="1" i="1" u="none" strike="noStrike" kern="1200" cap="none" spc="-4" normalizeH="0" baseline="0" noProof="0" dirty="0" smtClean="0">
                <a:ln>
                  <a:noFill/>
                </a:ln>
                <a:solidFill>
                  <a:srgbClr val="141B76"/>
                </a:solidFill>
                <a:effectLst/>
                <a:uLnTx/>
                <a:uFillTx/>
                <a:latin typeface="Arial"/>
                <a:cs typeface="Arial"/>
              </a:rPr>
              <a:t>202</a:t>
            </a:r>
            <a:r>
              <a:rPr lang="en-US" sz="3200" b="1" i="1" spc="-4" dirty="0">
                <a:solidFill>
                  <a:srgbClr val="141B76"/>
                </a:solidFill>
                <a:latin typeface="Arial"/>
                <a:cs typeface="Arial"/>
              </a:rPr>
              <a:t>2</a:t>
            </a:r>
            <a:r>
              <a:rPr kumimoji="0" lang="en-US" sz="3200" b="1" i="1" u="none" strike="noStrike" kern="1200" cap="none" spc="-4" normalizeH="0" baseline="0" noProof="0" dirty="0" smtClean="0">
                <a:ln>
                  <a:noFill/>
                </a:ln>
                <a:solidFill>
                  <a:srgbClr val="141B76"/>
                </a:solidFill>
                <a:effectLst/>
                <a:uLnTx/>
                <a:uFillTx/>
                <a:latin typeface="Arial"/>
                <a:cs typeface="Arial"/>
              </a:rPr>
              <a:t> </a:t>
            </a:r>
            <a:endParaRPr kumimoji="0" lang="en-US" sz="3200" b="1" i="1" u="none" strike="noStrike" kern="1200" cap="none" spc="-4" normalizeH="0" baseline="0" noProof="0" dirty="0">
              <a:ln>
                <a:noFill/>
              </a:ln>
              <a:solidFill>
                <a:srgbClr val="141B76"/>
              </a:solidFill>
              <a:effectLst/>
              <a:uLnTx/>
              <a:uFillTx/>
              <a:latin typeface="Arial"/>
              <a:cs typeface="Arial"/>
            </a:endParaRPr>
          </a:p>
          <a:p>
            <a:pPr marL="11206" marR="4483" lvl="0" indent="0" algn="ctr" defTabSz="806867" rtl="0" eaLnBrk="1" fontAlgn="auto" latinLnBrk="0" hangingPunct="1">
              <a:lnSpc>
                <a:spcPct val="100000"/>
              </a:lnSpc>
              <a:spcBef>
                <a:spcPts val="88"/>
              </a:spcBef>
              <a:spcAft>
                <a:spcPts val="0"/>
              </a:spcAft>
              <a:buClrTx/>
              <a:buSzTx/>
              <a:buFontTx/>
              <a:buNone/>
              <a:tabLst/>
              <a:defRPr/>
            </a:pPr>
            <a:r>
              <a:rPr kumimoji="0" lang="en-US" sz="3200" b="1" i="1" u="none" strike="noStrike" kern="1200" cap="none" spc="-4" normalizeH="0" baseline="0" noProof="0" dirty="0">
                <a:ln>
                  <a:noFill/>
                </a:ln>
                <a:solidFill>
                  <a:srgbClr val="141B76"/>
                </a:solidFill>
                <a:effectLst/>
                <a:uLnTx/>
                <a:uFillTx/>
                <a:latin typeface="Arial"/>
                <a:cs typeface="Arial"/>
              </a:rPr>
              <a:t>Restoration Advisory Board (RAB) </a:t>
            </a:r>
          </a:p>
          <a:p>
            <a:pPr marL="11206" marR="4483" lvl="0" indent="0" algn="ctr" defTabSz="806867" rtl="0" eaLnBrk="1" fontAlgn="auto" latinLnBrk="0" hangingPunct="1">
              <a:lnSpc>
                <a:spcPct val="100000"/>
              </a:lnSpc>
              <a:spcBef>
                <a:spcPts val="88"/>
              </a:spcBef>
              <a:spcAft>
                <a:spcPts val="0"/>
              </a:spcAft>
              <a:buClrTx/>
              <a:buSzTx/>
              <a:buFontTx/>
              <a:buNone/>
              <a:tabLst/>
              <a:defRPr/>
            </a:pPr>
            <a:endParaRPr kumimoji="0" lang="en-US" sz="1600" b="1" i="1" u="none" strike="noStrike" kern="1200" cap="none" spc="-4" normalizeH="0" baseline="0" noProof="0" dirty="0">
              <a:ln>
                <a:noFill/>
              </a:ln>
              <a:solidFill>
                <a:srgbClr val="002060"/>
              </a:solidFill>
              <a:effectLst/>
              <a:uLnTx/>
              <a:uFillTx/>
              <a:latin typeface="Arial"/>
              <a:ea typeface="+mn-ea"/>
              <a:cs typeface="Arial"/>
            </a:endParaRPr>
          </a:p>
          <a:p>
            <a:pPr marL="11206" marR="4483" lvl="0" indent="0" algn="ctr" defTabSz="806867" rtl="0" eaLnBrk="1" fontAlgn="auto" latinLnBrk="0" hangingPunct="1">
              <a:lnSpc>
                <a:spcPct val="100000"/>
              </a:lnSpc>
              <a:spcBef>
                <a:spcPts val="88"/>
              </a:spcBef>
              <a:spcAft>
                <a:spcPts val="0"/>
              </a:spcAft>
              <a:buClrTx/>
              <a:buSzTx/>
              <a:buFontTx/>
              <a:buNone/>
              <a:tabLst/>
              <a:defRPr/>
            </a:pPr>
            <a:r>
              <a:rPr lang="en-US" b="1" i="1" spc="-4" dirty="0" smtClean="0">
                <a:solidFill>
                  <a:srgbClr val="002060"/>
                </a:solidFill>
                <a:latin typeface="Arial"/>
                <a:cs typeface="Arial"/>
              </a:rPr>
              <a:t>Mark </a:t>
            </a:r>
            <a:r>
              <a:rPr lang="en-US" b="1" i="1" spc="-4" dirty="0" err="1" smtClean="0">
                <a:solidFill>
                  <a:srgbClr val="002060"/>
                </a:solidFill>
                <a:latin typeface="Arial"/>
                <a:cs typeface="Arial"/>
              </a:rPr>
              <a:t>Loucks</a:t>
            </a:r>
            <a:r>
              <a:rPr kumimoji="0" lang="en-US" b="1" i="1" u="none" strike="noStrike" kern="1200" cap="none" spc="-4" normalizeH="0" baseline="0" noProof="0" dirty="0" smtClean="0">
                <a:ln>
                  <a:noFill/>
                </a:ln>
                <a:solidFill>
                  <a:srgbClr val="002060"/>
                </a:solidFill>
                <a:effectLst/>
                <a:uLnTx/>
                <a:uFillTx/>
                <a:latin typeface="Arial"/>
                <a:cs typeface="Arial"/>
              </a:rPr>
              <a:t>, </a:t>
            </a:r>
            <a:endParaRPr kumimoji="0" lang="en-US" b="1" i="1" u="none" strike="noStrike" kern="1200" cap="none" spc="-4" normalizeH="0" baseline="0" noProof="0" dirty="0">
              <a:ln>
                <a:noFill/>
              </a:ln>
              <a:solidFill>
                <a:srgbClr val="002060"/>
              </a:solidFill>
              <a:effectLst/>
              <a:uLnTx/>
              <a:uFillTx/>
              <a:latin typeface="Arial"/>
              <a:cs typeface="Arial"/>
            </a:endParaRPr>
          </a:p>
          <a:p>
            <a:pPr marL="11206" marR="4483" algn="ctr" defTabSz="806867" fontAlgn="auto">
              <a:spcBef>
                <a:spcPts val="88"/>
              </a:spcBef>
              <a:spcAft>
                <a:spcPts val="0"/>
              </a:spcAft>
              <a:defRPr/>
            </a:pPr>
            <a:r>
              <a:rPr lang="en-US" b="1" i="1" spc="-4" dirty="0">
                <a:solidFill>
                  <a:srgbClr val="002060"/>
                </a:solidFill>
                <a:latin typeface="Arial"/>
                <a:cs typeface="Arial"/>
              </a:rPr>
              <a:t>AFCEC Hill ISS Chief</a:t>
            </a:r>
          </a:p>
        </p:txBody>
      </p:sp>
      <p:sp>
        <p:nvSpPr>
          <p:cNvPr id="10" name="Date Placeholder 9"/>
          <p:cNvSpPr>
            <a:spLocks noGrp="1"/>
          </p:cNvSpPr>
          <p:nvPr>
            <p:ph type="dt" sz="half" idx="6"/>
          </p:nvPr>
        </p:nvSpPr>
        <p:spPr>
          <a:solidFill>
            <a:schemeClr val="bg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tint val="75000"/>
                  </a:prstClr>
                </a:solidFill>
                <a:effectLst/>
                <a:uLnTx/>
                <a:uFillTx/>
                <a:latin typeface="Calibri"/>
                <a:ea typeface="+mn-ea"/>
                <a:cs typeface="+mn-cs"/>
              </a:rPr>
              <a:t>March 24</a:t>
            </a:r>
            <a:r>
              <a:rPr lang="en-US" dirty="0" smtClean="0">
                <a:solidFill>
                  <a:prstClr val="black">
                    <a:tint val="75000"/>
                  </a:prstClr>
                </a:solidFill>
                <a:latin typeface="Calibri"/>
                <a:cs typeface="+mn-cs"/>
              </a:rPr>
              <a:t>, 2022</a:t>
            </a:r>
            <a:endParaRPr kumimoji="0" lang="en-US" sz="1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18</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905976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a:spLocks noGrp="1"/>
          </p:cNvSpPr>
          <p:nvPr>
            <p:ph type="title"/>
          </p:nvPr>
        </p:nvSpPr>
        <p:spPr>
          <a:xfrm>
            <a:off x="1583674" y="272260"/>
            <a:ext cx="5982821" cy="565313"/>
          </a:xfrm>
          <a:prstGeom prst="rect">
            <a:avLst/>
          </a:prstGeom>
        </p:spPr>
        <p:txBody>
          <a:bodyPr vert="horz" wrap="square" lIns="0" tIns="11206" rIns="0" bIns="0" rtlCol="0">
            <a:spAutoFit/>
          </a:bodyPr>
          <a:lstStyle/>
          <a:p>
            <a:pPr marL="11206">
              <a:spcBef>
                <a:spcPts val="88"/>
              </a:spcBef>
            </a:pPr>
            <a:r>
              <a:rPr lang="en-US" i="1" kern="1200" spc="-4" dirty="0" smtClean="0">
                <a:solidFill>
                  <a:srgbClr val="141B76"/>
                </a:solidFill>
                <a:cs typeface="Arial"/>
              </a:rPr>
              <a:t>Agenda</a:t>
            </a:r>
            <a:endParaRPr spc="-4" dirty="0"/>
          </a:p>
        </p:txBody>
      </p:sp>
      <p:sp>
        <p:nvSpPr>
          <p:cNvPr id="9" name="Text Placeholder 6"/>
          <p:cNvSpPr txBox="1">
            <a:spLocks/>
          </p:cNvSpPr>
          <p:nvPr/>
        </p:nvSpPr>
        <p:spPr bwMode="auto">
          <a:xfrm>
            <a:off x="311870" y="762000"/>
            <a:ext cx="8763000" cy="335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85750" indent="-285750">
              <a:buFont typeface="Arial" panose="020B0604020202020204" pitchFamily="34" charset="0"/>
              <a:buChar char="•"/>
            </a:pPr>
            <a:endParaRPr lang="en-US" kern="0" dirty="0" smtClean="0">
              <a:solidFill>
                <a:schemeClr val="accent2">
                  <a:lumMod val="75000"/>
                </a:schemeClr>
              </a:solidFill>
            </a:endParaRPr>
          </a:p>
          <a:p>
            <a:pPr>
              <a:lnSpc>
                <a:spcPct val="90000"/>
              </a:lnSpc>
              <a:buFont typeface="Arial" panose="020B0604020202020204" pitchFamily="34" charset="0"/>
              <a:buChar char="•"/>
            </a:pPr>
            <a:r>
              <a:rPr lang="en-US" dirty="0" smtClean="0">
                <a:solidFill>
                  <a:schemeClr val="accent2">
                    <a:lumMod val="75000"/>
                  </a:schemeClr>
                </a:solidFill>
              </a:rPr>
              <a:t>Background </a:t>
            </a:r>
            <a:endParaRPr lang="en-US" dirty="0">
              <a:solidFill>
                <a:schemeClr val="accent2">
                  <a:lumMod val="75000"/>
                </a:schemeClr>
              </a:solidFill>
            </a:endParaRPr>
          </a:p>
          <a:p>
            <a:pPr>
              <a:lnSpc>
                <a:spcPct val="90000"/>
              </a:lnSpc>
              <a:buFont typeface="Arial" panose="020B0604020202020204" pitchFamily="34" charset="0"/>
              <a:buChar char="•"/>
            </a:pPr>
            <a:r>
              <a:rPr lang="en-US" dirty="0" smtClean="0">
                <a:solidFill>
                  <a:schemeClr val="accent2">
                    <a:lumMod val="75000"/>
                  </a:schemeClr>
                </a:solidFill>
              </a:rPr>
              <a:t>What have we done so far (mitigation efforts)</a:t>
            </a:r>
            <a:endParaRPr lang="en-US" dirty="0">
              <a:solidFill>
                <a:schemeClr val="accent2">
                  <a:lumMod val="75000"/>
                </a:schemeClr>
              </a:solidFill>
            </a:endParaRPr>
          </a:p>
          <a:p>
            <a:pPr>
              <a:lnSpc>
                <a:spcPct val="90000"/>
              </a:lnSpc>
              <a:buFont typeface="Arial" panose="020B0604020202020204" pitchFamily="34" charset="0"/>
              <a:buChar char="•"/>
            </a:pPr>
            <a:r>
              <a:rPr lang="en-US" dirty="0" smtClean="0">
                <a:solidFill>
                  <a:schemeClr val="accent2">
                    <a:lumMod val="75000"/>
                  </a:schemeClr>
                </a:solidFill>
              </a:rPr>
              <a:t>Challenges we are dealing with</a:t>
            </a:r>
          </a:p>
          <a:p>
            <a:pPr>
              <a:lnSpc>
                <a:spcPct val="90000"/>
              </a:lnSpc>
              <a:buFont typeface="Arial" panose="020B0604020202020204" pitchFamily="34" charset="0"/>
              <a:buChar char="•"/>
            </a:pPr>
            <a:r>
              <a:rPr lang="en-US" dirty="0" smtClean="0">
                <a:solidFill>
                  <a:schemeClr val="accent2">
                    <a:lumMod val="75000"/>
                  </a:schemeClr>
                </a:solidFill>
              </a:rPr>
              <a:t>EE/CA action for City of Airway Heights</a:t>
            </a:r>
          </a:p>
          <a:p>
            <a:pPr>
              <a:lnSpc>
                <a:spcPct val="90000"/>
              </a:lnSpc>
              <a:buFont typeface="Arial" panose="020B0604020202020204" pitchFamily="34" charset="0"/>
              <a:buChar char="•"/>
            </a:pPr>
            <a:r>
              <a:rPr lang="en-US" dirty="0" smtClean="0">
                <a:solidFill>
                  <a:schemeClr val="accent2">
                    <a:lumMod val="75000"/>
                  </a:schemeClr>
                </a:solidFill>
              </a:rPr>
              <a:t>New early actions under consideration </a:t>
            </a:r>
          </a:p>
          <a:p>
            <a:pPr>
              <a:lnSpc>
                <a:spcPct val="90000"/>
              </a:lnSpc>
              <a:buFont typeface="Arial" panose="020B0604020202020204" pitchFamily="34" charset="0"/>
              <a:buChar char="•"/>
            </a:pPr>
            <a:r>
              <a:rPr lang="en-US" dirty="0" smtClean="0">
                <a:solidFill>
                  <a:schemeClr val="accent2">
                    <a:lumMod val="75000"/>
                  </a:schemeClr>
                </a:solidFill>
              </a:rPr>
              <a:t>Remedial Investigation update</a:t>
            </a:r>
          </a:p>
          <a:p>
            <a:pPr>
              <a:lnSpc>
                <a:spcPct val="90000"/>
              </a:lnSpc>
              <a:buFont typeface="Arial" panose="020B0604020202020204" pitchFamily="34" charset="0"/>
              <a:buChar char="•"/>
            </a:pPr>
            <a:endParaRPr lang="en-US" dirty="0">
              <a:solidFill>
                <a:schemeClr val="accent2">
                  <a:lumMod val="75000"/>
                </a:schemeClr>
              </a:solidFill>
            </a:endParaRPr>
          </a:p>
          <a:p>
            <a:pPr marL="285750" indent="-285750">
              <a:buFont typeface="Arial" panose="020B0604020202020204" pitchFamily="34" charset="0"/>
              <a:buChar char="•"/>
            </a:pPr>
            <a:endParaRPr lang="en-US" kern="0" dirty="0" smtClean="0">
              <a:solidFill>
                <a:srgbClr val="002060"/>
              </a:solidFill>
            </a:endParaRPr>
          </a:p>
          <a:p>
            <a:pPr marL="285750" indent="-285750">
              <a:buFont typeface="Arial" panose="020B0604020202020204" pitchFamily="34" charset="0"/>
              <a:buChar char="•"/>
            </a:pPr>
            <a:endParaRPr lang="en-US" kern="0" dirty="0">
              <a:solidFill>
                <a:srgbClr val="002060"/>
              </a:solidFill>
            </a:endParaRPr>
          </a:p>
        </p:txBody>
      </p:sp>
      <p:sp>
        <p:nvSpPr>
          <p:cNvPr id="1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19</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677029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a:solidFill>
                  <a:srgbClr val="141B76"/>
                </a:solidFill>
                <a:cs typeface="Arial"/>
              </a:rPr>
              <a:t>Groundwater Flow</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7458" y="1143000"/>
            <a:ext cx="8675254" cy="5613400"/>
          </a:xfr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20</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6345428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a:solidFill>
                  <a:srgbClr val="141B76"/>
                </a:solidFill>
                <a:cs typeface="Arial"/>
              </a:rPr>
              <a:t>Sampling Area</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481" y="1143000"/>
            <a:ext cx="8677208" cy="5486400"/>
          </a:xfrm>
          <a:prstGeom prst="rect">
            <a:avLst/>
          </a:prstGeom>
        </p:spPr>
      </p:pic>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21</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8096483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a:solidFill>
                  <a:srgbClr val="141B76"/>
                </a:solidFill>
                <a:cs typeface="Arial"/>
              </a:rPr>
              <a:t>Response Actions</a:t>
            </a:r>
          </a:p>
        </p:txBody>
      </p:sp>
      <p:sp>
        <p:nvSpPr>
          <p:cNvPr id="3" name="Content Placeholder 2"/>
          <p:cNvSpPr>
            <a:spLocks noGrp="1"/>
          </p:cNvSpPr>
          <p:nvPr>
            <p:ph idx="1"/>
          </p:nvPr>
        </p:nvSpPr>
        <p:spPr>
          <a:xfrm>
            <a:off x="304581" y="1295400"/>
            <a:ext cx="8770289" cy="5641975"/>
          </a:xfrm>
        </p:spPr>
        <p:txBody>
          <a:bodyPr/>
          <a:lstStyle/>
          <a:p>
            <a:pPr>
              <a:lnSpc>
                <a:spcPct val="90000"/>
              </a:lnSpc>
            </a:pPr>
            <a:r>
              <a:rPr lang="en-US" dirty="0">
                <a:solidFill>
                  <a:schemeClr val="accent2">
                    <a:lumMod val="75000"/>
                  </a:schemeClr>
                </a:solidFill>
              </a:rPr>
              <a:t>Actions for residential drinking water wells</a:t>
            </a:r>
          </a:p>
          <a:p>
            <a:pPr lvl="1">
              <a:lnSpc>
                <a:spcPct val="90000"/>
              </a:lnSpc>
            </a:pPr>
            <a:r>
              <a:rPr lang="en-US" sz="2000" b="0" dirty="0">
                <a:solidFill>
                  <a:schemeClr val="accent2">
                    <a:lumMod val="75000"/>
                  </a:schemeClr>
                </a:solidFill>
                <a:ea typeface="+mn-ea"/>
                <a:cs typeface="+mn-cs"/>
              </a:rPr>
              <a:t>TCRA approved March 2018 installation on-going</a:t>
            </a:r>
          </a:p>
          <a:p>
            <a:pPr lvl="1">
              <a:lnSpc>
                <a:spcPct val="90000"/>
              </a:lnSpc>
            </a:pPr>
            <a:r>
              <a:rPr lang="en-US" sz="2000" b="0" dirty="0">
                <a:solidFill>
                  <a:schemeClr val="accent2">
                    <a:lumMod val="75000"/>
                  </a:schemeClr>
                </a:solidFill>
                <a:ea typeface="+mn-ea"/>
                <a:cs typeface="+mn-cs"/>
              </a:rPr>
              <a:t>13 homes currently on bottled water</a:t>
            </a:r>
          </a:p>
          <a:p>
            <a:pPr lvl="1">
              <a:lnSpc>
                <a:spcPct val="90000"/>
              </a:lnSpc>
            </a:pPr>
            <a:r>
              <a:rPr lang="en-US" sz="2000" b="0" dirty="0">
                <a:solidFill>
                  <a:schemeClr val="accent2">
                    <a:lumMod val="75000"/>
                  </a:schemeClr>
                </a:solidFill>
              </a:rPr>
              <a:t>Individual whole </a:t>
            </a:r>
            <a:r>
              <a:rPr lang="en-US" sz="2000" b="0" dirty="0" smtClean="0">
                <a:solidFill>
                  <a:schemeClr val="accent2">
                    <a:lumMod val="75000"/>
                  </a:schemeClr>
                </a:solidFill>
              </a:rPr>
              <a:t>house Granular Activated Carbon (GAC) filtration </a:t>
            </a:r>
            <a:r>
              <a:rPr lang="en-US" sz="2000" b="0" dirty="0">
                <a:solidFill>
                  <a:schemeClr val="accent2">
                    <a:lumMod val="75000"/>
                  </a:schemeClr>
                </a:solidFill>
              </a:rPr>
              <a:t>systems </a:t>
            </a:r>
          </a:p>
          <a:p>
            <a:pPr lvl="2">
              <a:lnSpc>
                <a:spcPct val="90000"/>
              </a:lnSpc>
            </a:pPr>
            <a:r>
              <a:rPr lang="en-US" sz="1800" dirty="0">
                <a:solidFill>
                  <a:schemeClr val="accent2">
                    <a:lumMod val="75000"/>
                  </a:schemeClr>
                </a:solidFill>
              </a:rPr>
              <a:t>83 filtration systems installed</a:t>
            </a:r>
          </a:p>
          <a:p>
            <a:pPr lvl="2">
              <a:lnSpc>
                <a:spcPct val="90000"/>
              </a:lnSpc>
            </a:pPr>
            <a:r>
              <a:rPr lang="en-US" sz="1800" dirty="0">
                <a:solidFill>
                  <a:schemeClr val="accent2">
                    <a:lumMod val="75000"/>
                  </a:schemeClr>
                </a:solidFill>
              </a:rPr>
              <a:t>7 wells with systems pending </a:t>
            </a:r>
          </a:p>
          <a:p>
            <a:pPr lvl="2">
              <a:lnSpc>
                <a:spcPct val="90000"/>
              </a:lnSpc>
            </a:pPr>
            <a:r>
              <a:rPr lang="en-US" sz="1800" dirty="0">
                <a:solidFill>
                  <a:schemeClr val="accent6">
                    <a:lumMod val="75000"/>
                  </a:schemeClr>
                </a:solidFill>
              </a:rPr>
              <a:t>3 wells (6 homes</a:t>
            </a:r>
            <a:r>
              <a:rPr lang="en-US" sz="1800" dirty="0">
                <a:solidFill>
                  <a:schemeClr val="accent2">
                    <a:lumMod val="75000"/>
                  </a:schemeClr>
                </a:solidFill>
              </a:rPr>
              <a:t>) connected to CAWH water system</a:t>
            </a:r>
          </a:p>
          <a:p>
            <a:pPr lvl="2">
              <a:lnSpc>
                <a:spcPct val="90000"/>
              </a:lnSpc>
            </a:pPr>
            <a:r>
              <a:rPr lang="en-US" sz="1800" dirty="0">
                <a:solidFill>
                  <a:schemeClr val="accent6">
                    <a:lumMod val="75000"/>
                  </a:schemeClr>
                </a:solidFill>
              </a:rPr>
              <a:t>2 wells on hold</a:t>
            </a:r>
          </a:p>
          <a:p>
            <a:pPr lvl="3">
              <a:lnSpc>
                <a:spcPct val="90000"/>
              </a:lnSpc>
            </a:pPr>
            <a:r>
              <a:rPr lang="en-US" sz="1600" dirty="0">
                <a:solidFill>
                  <a:schemeClr val="accent6">
                    <a:lumMod val="75000"/>
                  </a:schemeClr>
                </a:solidFill>
              </a:rPr>
              <a:t>2</a:t>
            </a:r>
            <a:r>
              <a:rPr lang="en-US" sz="1600" dirty="0" smtClean="0">
                <a:solidFill>
                  <a:schemeClr val="accent6">
                    <a:lumMod val="75000"/>
                  </a:schemeClr>
                </a:solidFill>
              </a:rPr>
              <a:t> homeowners </a:t>
            </a:r>
            <a:r>
              <a:rPr lang="en-US" sz="1600" dirty="0">
                <a:solidFill>
                  <a:schemeClr val="accent6">
                    <a:lumMod val="75000"/>
                  </a:schemeClr>
                </a:solidFill>
              </a:rPr>
              <a:t>have refused system</a:t>
            </a:r>
          </a:p>
          <a:p>
            <a:pPr lvl="2">
              <a:lnSpc>
                <a:spcPct val="90000"/>
              </a:lnSpc>
            </a:pPr>
            <a:r>
              <a:rPr lang="en-US" sz="1800" dirty="0" smtClean="0">
                <a:solidFill>
                  <a:schemeClr val="accent6">
                    <a:lumMod val="75000"/>
                  </a:schemeClr>
                </a:solidFill>
              </a:rPr>
              <a:t>6 </a:t>
            </a:r>
            <a:r>
              <a:rPr lang="en-US" sz="1800" dirty="0">
                <a:solidFill>
                  <a:schemeClr val="accent6">
                    <a:lumMod val="75000"/>
                  </a:schemeClr>
                </a:solidFill>
              </a:rPr>
              <a:t>wells not currently used (properties with more than one well)</a:t>
            </a:r>
          </a:p>
          <a:p>
            <a:pPr lvl="3">
              <a:lnSpc>
                <a:spcPct val="90000"/>
              </a:lnSpc>
            </a:pPr>
            <a:r>
              <a:rPr lang="en-US" sz="1600" dirty="0">
                <a:solidFill>
                  <a:schemeClr val="accent6">
                    <a:lumMod val="75000"/>
                  </a:schemeClr>
                </a:solidFill>
              </a:rPr>
              <a:t>Wells </a:t>
            </a:r>
            <a:r>
              <a:rPr lang="en-US" sz="1600" dirty="0" smtClean="0">
                <a:solidFill>
                  <a:schemeClr val="accent6">
                    <a:lumMod val="75000"/>
                  </a:schemeClr>
                </a:solidFill>
              </a:rPr>
              <a:t>could not </a:t>
            </a:r>
            <a:r>
              <a:rPr lang="en-US" sz="1600" dirty="0">
                <a:solidFill>
                  <a:schemeClr val="accent6">
                    <a:lumMod val="75000"/>
                  </a:schemeClr>
                </a:solidFill>
              </a:rPr>
              <a:t>be used as drinking water supply </a:t>
            </a:r>
          </a:p>
          <a:p>
            <a:pPr lvl="3">
              <a:lnSpc>
                <a:spcPct val="90000"/>
              </a:lnSpc>
            </a:pPr>
            <a:r>
              <a:rPr lang="en-US" sz="1600" dirty="0">
                <a:solidFill>
                  <a:schemeClr val="accent6">
                    <a:lumMod val="75000"/>
                  </a:schemeClr>
                </a:solidFill>
              </a:rPr>
              <a:t>Currently not needed to meet home owner requirements</a:t>
            </a:r>
          </a:p>
          <a:p>
            <a:pPr>
              <a:lnSpc>
                <a:spcPct val="90000"/>
              </a:lnSpc>
            </a:pPr>
            <a:endParaRPr lang="en-US" dirty="0"/>
          </a:p>
          <a:p>
            <a:pPr marL="457200" lvl="1" indent="0">
              <a:lnSpc>
                <a:spcPct val="90000"/>
              </a:lnSpc>
              <a:buNone/>
            </a:pPr>
            <a:endParaRPr lang="en-US" dirty="0"/>
          </a:p>
          <a:p>
            <a:endParaRPr lang="en-US" dirty="0"/>
          </a:p>
        </p:txBody>
      </p:sp>
      <p:sp>
        <p:nvSpPr>
          <p:cNvPr id="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22</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7710502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Grp="1" noChangeArrowheads="1"/>
          </p:cNvSpPr>
          <p:nvPr>
            <p:ph type="body" idx="1"/>
          </p:nvPr>
        </p:nvSpPr>
        <p:spPr>
          <a:xfrm>
            <a:off x="152400" y="1414095"/>
            <a:ext cx="3358662" cy="4698023"/>
          </a:xfrm>
          <a:noFill/>
          <a:ln w="19050">
            <a:solidFill>
              <a:schemeClr val="tx1"/>
            </a:solidFill>
          </a:ln>
        </p:spPr>
        <p:txBody>
          <a:bodyPr/>
          <a:lstStyle/>
          <a:p>
            <a:pPr marL="0" indent="0">
              <a:buNone/>
            </a:pPr>
            <a:r>
              <a:rPr lang="en-US" sz="1600" dirty="0">
                <a:solidFill>
                  <a:schemeClr val="accent2">
                    <a:lumMod val="75000"/>
                  </a:schemeClr>
                </a:solidFill>
              </a:rPr>
              <a:t>City of Airway Heights (CAWH)</a:t>
            </a:r>
          </a:p>
          <a:p>
            <a:pPr>
              <a:buFont typeface="Arial" panose="020B0604020202020204" pitchFamily="34" charset="0"/>
              <a:buChar char="‒"/>
            </a:pPr>
            <a:r>
              <a:rPr lang="en-US" sz="1200" b="0" dirty="0">
                <a:solidFill>
                  <a:schemeClr val="accent2">
                    <a:lumMod val="75000"/>
                  </a:schemeClr>
                </a:solidFill>
                <a:sym typeface="Wingdings" pitchFamily="2" charset="2"/>
              </a:rPr>
              <a:t>Approximately 6,000 users </a:t>
            </a:r>
          </a:p>
          <a:p>
            <a:pPr>
              <a:lnSpc>
                <a:spcPct val="90000"/>
              </a:lnSpc>
              <a:spcBef>
                <a:spcPts val="200"/>
              </a:spcBef>
            </a:pPr>
            <a:endParaRPr lang="en-US" sz="1400" dirty="0">
              <a:solidFill>
                <a:schemeClr val="accent2">
                  <a:lumMod val="75000"/>
                </a:schemeClr>
              </a:solidFill>
            </a:endParaRPr>
          </a:p>
          <a:p>
            <a:pPr marL="0" indent="0">
              <a:lnSpc>
                <a:spcPct val="90000"/>
              </a:lnSpc>
              <a:buNone/>
            </a:pPr>
            <a:r>
              <a:rPr lang="en-US" sz="1600" dirty="0">
                <a:solidFill>
                  <a:schemeClr val="accent2">
                    <a:lumMod val="75000"/>
                  </a:schemeClr>
                </a:solidFill>
              </a:rPr>
              <a:t>Main CAWH Well #9 GAC system installed </a:t>
            </a:r>
            <a:r>
              <a:rPr lang="en-US" sz="1600" dirty="0" smtClean="0">
                <a:solidFill>
                  <a:schemeClr val="accent2">
                    <a:lumMod val="75000"/>
                  </a:schemeClr>
                </a:solidFill>
              </a:rPr>
              <a:t>(temporary </a:t>
            </a:r>
            <a:r>
              <a:rPr lang="en-US" sz="1600" dirty="0">
                <a:solidFill>
                  <a:schemeClr val="accent2">
                    <a:lumMod val="75000"/>
                  </a:schemeClr>
                </a:solidFill>
              </a:rPr>
              <a:t>solution)</a:t>
            </a:r>
          </a:p>
          <a:p>
            <a:pPr>
              <a:lnSpc>
                <a:spcPct val="90000"/>
              </a:lnSpc>
              <a:buFont typeface="Arial" panose="020B0604020202020204" pitchFamily="34" charset="0"/>
              <a:buChar char="‒"/>
            </a:pPr>
            <a:r>
              <a:rPr lang="en-US" sz="1200" b="0" dirty="0">
                <a:solidFill>
                  <a:schemeClr val="accent2">
                    <a:lumMod val="75000"/>
                  </a:schemeClr>
                </a:solidFill>
              </a:rPr>
              <a:t>Commissioned </a:t>
            </a:r>
            <a:r>
              <a:rPr lang="en-US" sz="1200" b="0" dirty="0" smtClean="0">
                <a:solidFill>
                  <a:schemeClr val="accent2">
                    <a:lumMod val="75000"/>
                  </a:schemeClr>
                </a:solidFill>
              </a:rPr>
              <a:t>on 24 September 2018</a:t>
            </a:r>
            <a:endParaRPr lang="en-US" sz="1200" b="0" dirty="0">
              <a:solidFill>
                <a:schemeClr val="accent2">
                  <a:lumMod val="75000"/>
                </a:schemeClr>
              </a:solidFill>
            </a:endParaRPr>
          </a:p>
          <a:p>
            <a:pPr>
              <a:lnSpc>
                <a:spcPct val="90000"/>
              </a:lnSpc>
              <a:buFont typeface="Arial" panose="020B0604020202020204" pitchFamily="34" charset="0"/>
              <a:buChar char="‒"/>
            </a:pPr>
            <a:r>
              <a:rPr lang="en-US" sz="1200" b="0" dirty="0" smtClean="0">
                <a:solidFill>
                  <a:schemeClr val="accent2">
                    <a:lumMod val="75000"/>
                  </a:schemeClr>
                </a:solidFill>
              </a:rPr>
              <a:t>Cost </a:t>
            </a:r>
            <a:r>
              <a:rPr lang="en-US" sz="1200" b="0" dirty="0">
                <a:solidFill>
                  <a:schemeClr val="accent2">
                    <a:lumMod val="75000"/>
                  </a:schemeClr>
                </a:solidFill>
              </a:rPr>
              <a:t>$1.5M to install, $180K per yr. to operate (5 month duration)</a:t>
            </a:r>
          </a:p>
          <a:p>
            <a:pPr>
              <a:lnSpc>
                <a:spcPct val="90000"/>
              </a:lnSpc>
              <a:buFont typeface="Arial" panose="020B0604020202020204" pitchFamily="34" charset="0"/>
              <a:buChar char="‒"/>
            </a:pPr>
            <a:r>
              <a:rPr lang="en-US" sz="1200" b="0" dirty="0">
                <a:solidFill>
                  <a:schemeClr val="accent2">
                    <a:lumMod val="75000"/>
                  </a:schemeClr>
                </a:solidFill>
              </a:rPr>
              <a:t>Back-up municipal well remains shut down </a:t>
            </a:r>
            <a:endParaRPr lang="en-US" sz="1200" b="0" dirty="0" smtClean="0">
              <a:solidFill>
                <a:schemeClr val="accent2">
                  <a:lumMod val="75000"/>
                </a:schemeClr>
              </a:solidFill>
            </a:endParaRPr>
          </a:p>
          <a:p>
            <a:pPr>
              <a:lnSpc>
                <a:spcPct val="90000"/>
              </a:lnSpc>
              <a:spcBef>
                <a:spcPts val="200"/>
              </a:spcBef>
              <a:buFont typeface="Arial" panose="020B0604020202020204" pitchFamily="34" charset="0"/>
              <a:buChar char="•"/>
            </a:pPr>
            <a:endParaRPr lang="en-US" sz="1400" b="0" dirty="0">
              <a:solidFill>
                <a:schemeClr val="accent2">
                  <a:lumMod val="75000"/>
                </a:schemeClr>
              </a:solidFill>
            </a:endParaRPr>
          </a:p>
          <a:p>
            <a:pPr marL="0" indent="0">
              <a:lnSpc>
                <a:spcPct val="90000"/>
              </a:lnSpc>
              <a:buNone/>
            </a:pPr>
            <a:r>
              <a:rPr lang="en-US" sz="1600" dirty="0">
                <a:solidFill>
                  <a:schemeClr val="accent2">
                    <a:lumMod val="75000"/>
                  </a:schemeClr>
                </a:solidFill>
              </a:rPr>
              <a:t>Acquired drinking water from City of Spokane</a:t>
            </a:r>
          </a:p>
          <a:p>
            <a:pPr>
              <a:lnSpc>
                <a:spcPct val="90000"/>
              </a:lnSpc>
              <a:buFont typeface="Arial" panose="020B0604020202020204" pitchFamily="34" charset="0"/>
              <a:buChar char="‒"/>
            </a:pPr>
            <a:r>
              <a:rPr lang="en-US" sz="1200" b="0" dirty="0" smtClean="0">
                <a:solidFill>
                  <a:schemeClr val="accent2">
                    <a:lumMod val="75000"/>
                  </a:schemeClr>
                </a:solidFill>
              </a:rPr>
              <a:t>Environmental Services Agreement (ESA) </a:t>
            </a:r>
            <a:r>
              <a:rPr lang="en-US" sz="1200" b="0" dirty="0">
                <a:solidFill>
                  <a:schemeClr val="accent2">
                    <a:lumMod val="75000"/>
                  </a:schemeClr>
                </a:solidFill>
              </a:rPr>
              <a:t>is about $</a:t>
            </a:r>
            <a:r>
              <a:rPr lang="en-US" sz="1200" b="0" dirty="0" smtClean="0">
                <a:solidFill>
                  <a:schemeClr val="accent2">
                    <a:lumMod val="75000"/>
                  </a:schemeClr>
                </a:solidFill>
              </a:rPr>
              <a:t>816k </a:t>
            </a:r>
            <a:r>
              <a:rPr lang="en-US" sz="1200" b="0" dirty="0">
                <a:solidFill>
                  <a:schemeClr val="accent2">
                    <a:lumMod val="75000"/>
                  </a:schemeClr>
                </a:solidFill>
              </a:rPr>
              <a:t>each year based on water usage</a:t>
            </a:r>
          </a:p>
          <a:p>
            <a:pPr marL="0" indent="0">
              <a:lnSpc>
                <a:spcPct val="90000"/>
              </a:lnSpc>
              <a:spcBef>
                <a:spcPts val="200"/>
              </a:spcBef>
              <a:buNone/>
            </a:pPr>
            <a:endParaRPr lang="en-US" sz="1600" dirty="0">
              <a:solidFill>
                <a:schemeClr val="accent2">
                  <a:lumMod val="75000"/>
                </a:schemeClr>
              </a:solidFill>
            </a:endParaRPr>
          </a:p>
          <a:p>
            <a:pPr marL="0" indent="0">
              <a:lnSpc>
                <a:spcPct val="90000"/>
              </a:lnSpc>
              <a:buNone/>
            </a:pPr>
            <a:r>
              <a:rPr lang="en-US" sz="1600" dirty="0">
                <a:solidFill>
                  <a:schemeClr val="accent2">
                    <a:lumMod val="75000"/>
                  </a:schemeClr>
                </a:solidFill>
              </a:rPr>
              <a:t>TCRA amendment signed Oct 19</a:t>
            </a:r>
          </a:p>
          <a:p>
            <a:pPr>
              <a:lnSpc>
                <a:spcPct val="90000"/>
              </a:lnSpc>
              <a:buFont typeface="Arial" panose="020B0604020202020204" pitchFamily="34" charset="0"/>
              <a:buChar char="‒"/>
            </a:pPr>
            <a:r>
              <a:rPr lang="en-US" sz="1200" b="0" dirty="0" smtClean="0">
                <a:solidFill>
                  <a:schemeClr val="accent2">
                    <a:lumMod val="75000"/>
                  </a:schemeClr>
                </a:solidFill>
              </a:rPr>
              <a:t>7 </a:t>
            </a:r>
            <a:r>
              <a:rPr lang="en-US" sz="1200" b="0" dirty="0">
                <a:solidFill>
                  <a:schemeClr val="accent2">
                    <a:lumMod val="75000"/>
                  </a:schemeClr>
                </a:solidFill>
              </a:rPr>
              <a:t>homes connected to CAWH drinking water system</a:t>
            </a:r>
          </a:p>
          <a:p>
            <a:pPr lvl="1">
              <a:lnSpc>
                <a:spcPct val="90000"/>
              </a:lnSpc>
            </a:pPr>
            <a:endParaRPr lang="en-US" dirty="0"/>
          </a:p>
          <a:p>
            <a:pPr marL="0" indent="0">
              <a:lnSpc>
                <a:spcPct val="90000"/>
              </a:lnSpc>
              <a:buNone/>
            </a:pPr>
            <a:endParaRPr lang="en-US" sz="1400" b="0" dirty="0"/>
          </a:p>
          <a:p>
            <a:pPr marL="457200" lvl="1" indent="0">
              <a:lnSpc>
                <a:spcPct val="90000"/>
              </a:lnSpc>
              <a:buNone/>
            </a:pPr>
            <a:endParaRPr lang="en-US" dirty="0"/>
          </a:p>
        </p:txBody>
      </p:sp>
      <p:sp>
        <p:nvSpPr>
          <p:cNvPr id="8196" name="Rectangle 7"/>
          <p:cNvSpPr>
            <a:spLocks noGrp="1" noChangeArrowheads="1"/>
          </p:cNvSpPr>
          <p:nvPr>
            <p:ph type="title"/>
          </p:nvPr>
        </p:nvSpPr>
        <p:spPr>
          <a:xfrm>
            <a:off x="1085853" y="76200"/>
            <a:ext cx="6983111" cy="914400"/>
          </a:xfrm>
        </p:spPr>
        <p:txBody>
          <a:bodyPr/>
          <a:lstStyle/>
          <a:p>
            <a:pPr eaLnBrk="1" hangingPunct="1"/>
            <a:r>
              <a:rPr lang="en-US" i="1" kern="1200" spc="-4" dirty="0">
                <a:solidFill>
                  <a:srgbClr val="141B76"/>
                </a:solidFill>
                <a:cs typeface="Arial"/>
              </a:rPr>
              <a:t>City of Airway Heights </a:t>
            </a:r>
          </a:p>
        </p:txBody>
      </p:sp>
      <p:pic>
        <p:nvPicPr>
          <p:cNvPr id="3" name="Picture 2"/>
          <p:cNvPicPr>
            <a:picLocks noChangeAspect="1"/>
          </p:cNvPicPr>
          <p:nvPr/>
        </p:nvPicPr>
        <p:blipFill>
          <a:blip r:embed="rId3"/>
          <a:stretch>
            <a:fillRect/>
          </a:stretch>
        </p:blipFill>
        <p:spPr>
          <a:xfrm>
            <a:off x="3631223" y="1952541"/>
            <a:ext cx="5433646" cy="3621133"/>
          </a:xfrm>
          <a:prstGeom prst="rect">
            <a:avLst/>
          </a:prstGeom>
          <a:ln w="19050">
            <a:solidFill>
              <a:schemeClr val="tx1"/>
            </a:solidFill>
          </a:ln>
        </p:spPr>
      </p:pic>
      <p:sp>
        <p:nvSpPr>
          <p:cNvPr id="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23</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0774289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E15E636-2C9E-42CB-B482-436AA81BF9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fontAlgn="auto">
              <a:spcBef>
                <a:spcPts val="0"/>
              </a:spcBef>
              <a:spcAft>
                <a:spcPts val="0"/>
              </a:spcAft>
            </a:pPr>
            <a:endParaRPr lang="en-US" sz="1350">
              <a:solidFill>
                <a:prstClr val="white"/>
              </a:solidFill>
              <a:latin typeface="Gill Sans MT" panose="020B0502020104020203"/>
            </a:endParaRPr>
          </a:p>
        </p:txBody>
      </p:sp>
      <p:pic>
        <p:nvPicPr>
          <p:cNvPr id="5" name="Picture 4">
            <a:extLst>
              <a:ext uri="{FF2B5EF4-FFF2-40B4-BE49-F238E27FC236}">
                <a16:creationId xmlns:a16="http://schemas.microsoft.com/office/drawing/2014/main" id="{409F860F-A86C-4429-826F-CC6B8305B593}"/>
              </a:ext>
            </a:extLst>
          </p:cNvPr>
          <p:cNvPicPr>
            <a:picLocks noChangeAspect="1"/>
          </p:cNvPicPr>
          <p:nvPr/>
        </p:nvPicPr>
        <p:blipFill rotWithShape="1">
          <a:blip r:embed="rId2"/>
          <a:srcRect t="24176" r="9091" b="7643"/>
          <a:stretch/>
        </p:blipFill>
        <p:spPr>
          <a:xfrm>
            <a:off x="15" y="857257"/>
            <a:ext cx="9143985" cy="5143493"/>
          </a:xfrm>
          <a:prstGeom prst="rect">
            <a:avLst/>
          </a:prstGeom>
        </p:spPr>
      </p:pic>
      <p:grpSp>
        <p:nvGrpSpPr>
          <p:cNvPr id="20" name="Group 19">
            <a:extLst>
              <a:ext uri="{FF2B5EF4-FFF2-40B4-BE49-F238E27FC236}">
                <a16:creationId xmlns:a16="http://schemas.microsoft.com/office/drawing/2014/main" id="{01D4AEDF-0CF9-4271-ABB7-3D3489BB42D0}"/>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8551" y="1200150"/>
            <a:ext cx="2777490" cy="4451349"/>
            <a:chOff x="438068" y="457200"/>
            <a:chExt cx="3703320" cy="5935132"/>
          </a:xfrm>
        </p:grpSpPr>
        <p:sp>
          <p:nvSpPr>
            <p:cNvPr id="21" name="Rectangle 20">
              <a:extLst>
                <a:ext uri="{FF2B5EF4-FFF2-40B4-BE49-F238E27FC236}">
                  <a16:creationId xmlns:a16="http://schemas.microsoft.com/office/drawing/2014/main" id="{55CA534D-375A-405E-B686-06B63E6630B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AA2342F7-EF54-4210-9029-E977C9D576C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A04F845-8B6B-466F-A740-53B2A2E224EC}"/>
              </a:ext>
            </a:extLst>
          </p:cNvPr>
          <p:cNvSpPr>
            <a:spLocks noGrp="1"/>
          </p:cNvSpPr>
          <p:nvPr>
            <p:ph type="title"/>
          </p:nvPr>
        </p:nvSpPr>
        <p:spPr>
          <a:xfrm>
            <a:off x="438151" y="1612467"/>
            <a:ext cx="2559050" cy="1029133"/>
          </a:xfrm>
        </p:spPr>
        <p:txBody>
          <a:bodyPr anchor="ctr">
            <a:normAutofit/>
          </a:bodyPr>
          <a:lstStyle/>
          <a:p>
            <a:r>
              <a:rPr lang="en-US" sz="1950"/>
              <a:t>City of airway heights well 9 treatment system</a:t>
            </a:r>
          </a:p>
        </p:txBody>
      </p:sp>
      <p:sp>
        <p:nvSpPr>
          <p:cNvPr id="13" name="Content Placeholder 12">
            <a:extLst>
              <a:ext uri="{FF2B5EF4-FFF2-40B4-BE49-F238E27FC236}">
                <a16:creationId xmlns:a16="http://schemas.microsoft.com/office/drawing/2014/main" id="{F3F54878-9256-4D0E-9CAC-CBCB02C9E913}"/>
              </a:ext>
            </a:extLst>
          </p:cNvPr>
          <p:cNvSpPr>
            <a:spLocks noGrp="1"/>
          </p:cNvSpPr>
          <p:nvPr>
            <p:ph idx="1"/>
          </p:nvPr>
        </p:nvSpPr>
        <p:spPr>
          <a:xfrm>
            <a:off x="435895" y="2686050"/>
            <a:ext cx="2561306" cy="2673350"/>
          </a:xfrm>
        </p:spPr>
        <p:txBody>
          <a:bodyPr>
            <a:normAutofit/>
          </a:bodyPr>
          <a:lstStyle/>
          <a:p>
            <a:r>
              <a:rPr lang="en-US" dirty="0">
                <a:solidFill>
                  <a:schemeClr val="bg1"/>
                </a:solidFill>
              </a:rPr>
              <a:t>Installed in 2018</a:t>
            </a:r>
          </a:p>
          <a:p>
            <a:r>
              <a:rPr lang="en-US" dirty="0">
                <a:solidFill>
                  <a:schemeClr val="bg1"/>
                </a:solidFill>
              </a:rPr>
              <a:t>Capable of treating up to 1200 gallons per minute (GPM) of drinking water</a:t>
            </a:r>
          </a:p>
          <a:p>
            <a:r>
              <a:rPr lang="en-US" dirty="0">
                <a:solidFill>
                  <a:schemeClr val="bg1"/>
                </a:solidFill>
              </a:rPr>
              <a:t>System is online for summer high demand season – May to October</a:t>
            </a:r>
          </a:p>
          <a:p>
            <a:r>
              <a:rPr lang="en-US" dirty="0">
                <a:solidFill>
                  <a:schemeClr val="bg1"/>
                </a:solidFill>
              </a:rPr>
              <a:t>Sampling is conducted monthly </a:t>
            </a:r>
          </a:p>
          <a:p>
            <a:r>
              <a:rPr lang="en-US" dirty="0">
                <a:solidFill>
                  <a:schemeClr val="bg1"/>
                </a:solidFill>
              </a:rPr>
              <a:t>Winterized and offline during winter months</a:t>
            </a:r>
          </a:p>
        </p:txBody>
      </p:sp>
      <p:sp>
        <p:nvSpPr>
          <p:cNvPr id="9" name="Slide Number Placeholder 10"/>
          <p:cNvSpPr txBox="1">
            <a:spLocks/>
          </p:cNvSpPr>
          <p:nvPr/>
        </p:nvSpPr>
        <p:spPr>
          <a:xfrm>
            <a:off x="8679730" y="6584300"/>
            <a:ext cx="464270" cy="70640"/>
          </a:xfrm>
          <a:prstGeom prst="rect">
            <a:avLst/>
          </a:prstGeom>
        </p:spPr>
        <p:txBody>
          <a:bodyPr/>
          <a:ls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fontAlgn="auto">
                <a:lnSpc>
                  <a:spcPts val="1452"/>
                </a:lnSpc>
                <a:spcBef>
                  <a:spcPts val="0"/>
                </a:spcBef>
                <a:spcAft>
                  <a:spcPts val="0"/>
                </a:spcAft>
                <a:defRPr/>
              </a:pPr>
              <a:t>24</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1315273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5CB481D-E6B5-4DA2-9178-6DE77AB5C94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fontAlgn="auto">
              <a:spcBef>
                <a:spcPts val="0"/>
              </a:spcBef>
              <a:spcAft>
                <a:spcPts val="0"/>
              </a:spcAft>
            </a:pPr>
            <a:endParaRPr lang="en-US" sz="1350">
              <a:solidFill>
                <a:prstClr val="white"/>
              </a:solidFill>
              <a:latin typeface="Gill Sans MT" panose="020B0502020104020203"/>
            </a:endParaRPr>
          </a:p>
        </p:txBody>
      </p:sp>
      <p:sp>
        <p:nvSpPr>
          <p:cNvPr id="2" name="Title 1">
            <a:extLst>
              <a:ext uri="{FF2B5EF4-FFF2-40B4-BE49-F238E27FC236}">
                <a16:creationId xmlns:a16="http://schemas.microsoft.com/office/drawing/2014/main" id="{8A04F845-8B6B-466F-A740-53B2A2E224EC}"/>
              </a:ext>
            </a:extLst>
          </p:cNvPr>
          <p:cNvSpPr>
            <a:spLocks noGrp="1"/>
          </p:cNvSpPr>
          <p:nvPr>
            <p:ph type="title"/>
          </p:nvPr>
        </p:nvSpPr>
        <p:spPr>
          <a:xfrm>
            <a:off x="3287044" y="1383867"/>
            <a:ext cx="5418806" cy="760350"/>
          </a:xfrm>
        </p:spPr>
        <p:txBody>
          <a:bodyPr>
            <a:normAutofit/>
          </a:bodyPr>
          <a:lstStyle/>
          <a:p>
            <a:r>
              <a:rPr lang="en-US" dirty="0">
                <a:solidFill>
                  <a:schemeClr val="accent1"/>
                </a:solidFill>
              </a:rPr>
              <a:t>Residential treatment systems</a:t>
            </a:r>
          </a:p>
        </p:txBody>
      </p:sp>
      <p:grpSp>
        <p:nvGrpSpPr>
          <p:cNvPr id="20" name="Group 19">
            <a:extLst>
              <a:ext uri="{FF2B5EF4-FFF2-40B4-BE49-F238E27FC236}">
                <a16:creationId xmlns:a16="http://schemas.microsoft.com/office/drawing/2014/main" id="{6277250E-AC94-4AE1-B264-401790964E9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4901" y="1197482"/>
            <a:ext cx="8474200" cy="73916"/>
            <a:chOff x="446534" y="453643"/>
            <a:chExt cx="11298933" cy="98554"/>
          </a:xfrm>
        </p:grpSpPr>
        <p:sp>
          <p:nvSpPr>
            <p:cNvPr id="21" name="Rectangle 20">
              <a:extLst>
                <a:ext uri="{FF2B5EF4-FFF2-40B4-BE49-F238E27FC236}">
                  <a16:creationId xmlns:a16="http://schemas.microsoft.com/office/drawing/2014/main" id="{7EEC8A17-C370-4333-8546-E2AEDB9CE07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969D8784-71D8-4FB0-887B-FB5192AFFE1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08FF2EEA-3DC8-41E5-8A32-96F598118D0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Picture 3" descr="A picture containing indoor&#10;&#10;Description automatically generated">
            <a:extLst>
              <a:ext uri="{FF2B5EF4-FFF2-40B4-BE49-F238E27FC236}">
                <a16:creationId xmlns:a16="http://schemas.microsoft.com/office/drawing/2014/main" id="{304F4453-9CB4-4BB3-8BAB-50F5D29644E2}"/>
              </a:ext>
            </a:extLst>
          </p:cNvPr>
          <p:cNvPicPr>
            <a:picLocks noChangeAspect="1"/>
          </p:cNvPicPr>
          <p:nvPr/>
        </p:nvPicPr>
        <p:blipFill rotWithShape="1">
          <a:blip r:embed="rId2"/>
          <a:srcRect r="14970" b="-2"/>
          <a:stretch/>
        </p:blipFill>
        <p:spPr>
          <a:xfrm>
            <a:off x="336549" y="1307307"/>
            <a:ext cx="2762251" cy="4331494"/>
          </a:xfrm>
          <a:prstGeom prst="rect">
            <a:avLst/>
          </a:prstGeom>
        </p:spPr>
      </p:pic>
      <p:sp>
        <p:nvSpPr>
          <p:cNvPr id="13" name="Content Placeholder 12">
            <a:extLst>
              <a:ext uri="{FF2B5EF4-FFF2-40B4-BE49-F238E27FC236}">
                <a16:creationId xmlns:a16="http://schemas.microsoft.com/office/drawing/2014/main" id="{F3F54878-9256-4D0E-9CAC-CBCB02C9E913}"/>
              </a:ext>
            </a:extLst>
          </p:cNvPr>
          <p:cNvSpPr>
            <a:spLocks noGrp="1"/>
          </p:cNvSpPr>
          <p:nvPr>
            <p:ph idx="1"/>
          </p:nvPr>
        </p:nvSpPr>
        <p:spPr>
          <a:xfrm>
            <a:off x="3287044" y="2279650"/>
            <a:ext cx="5418806" cy="2971700"/>
          </a:xfrm>
        </p:spPr>
        <p:txBody>
          <a:bodyPr>
            <a:normAutofit lnSpcReduction="10000"/>
          </a:bodyPr>
          <a:lstStyle/>
          <a:p>
            <a:r>
              <a:rPr lang="en-US" dirty="0"/>
              <a:t>More than 80 treatment systems installed at private residences from 2017 to present </a:t>
            </a:r>
          </a:p>
          <a:p>
            <a:r>
              <a:rPr lang="en-US" dirty="0"/>
              <a:t>Typical capacity for these systems is 10 GPM, though there are some higher flow systems</a:t>
            </a:r>
          </a:p>
          <a:p>
            <a:r>
              <a:rPr lang="en-US" dirty="0"/>
              <a:t>System designed with 3 tanks for redundancy and increased safety</a:t>
            </a:r>
          </a:p>
          <a:p>
            <a:r>
              <a:rPr lang="en-US" dirty="0"/>
              <a:t>Sampling and routine maintenance is conducted quarterly </a:t>
            </a:r>
          </a:p>
          <a:p>
            <a:r>
              <a:rPr lang="en-US" dirty="0"/>
              <a:t>A 24-hr hotline is available for emergency repairs and response</a:t>
            </a:r>
          </a:p>
          <a:p>
            <a:r>
              <a:rPr lang="en-US" dirty="0"/>
              <a:t>System also includes:</a:t>
            </a:r>
          </a:p>
          <a:p>
            <a:pPr lvl="1"/>
            <a:r>
              <a:rPr lang="en-US" dirty="0"/>
              <a:t>Particulate filters to remove any sediment/sands from the well</a:t>
            </a:r>
          </a:p>
          <a:p>
            <a:pPr lvl="1"/>
            <a:r>
              <a:rPr lang="en-US" dirty="0"/>
              <a:t>UV disinfection system for additional removal of bacteria and microorganisms </a:t>
            </a:r>
          </a:p>
        </p:txBody>
      </p:sp>
      <p:sp>
        <p:nvSpPr>
          <p:cNvPr id="10" name="Slide Number Placeholder 10"/>
          <p:cNvSpPr txBox="1">
            <a:spLocks/>
          </p:cNvSpPr>
          <p:nvPr/>
        </p:nvSpPr>
        <p:spPr>
          <a:xfrm>
            <a:off x="8679730" y="6584300"/>
            <a:ext cx="464270" cy="70640"/>
          </a:xfrm>
          <a:prstGeom prst="rect">
            <a:avLst/>
          </a:prstGeom>
        </p:spPr>
        <p:txBody>
          <a:bodyPr/>
          <a:ls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fontAlgn="auto">
                <a:lnSpc>
                  <a:spcPts val="1452"/>
                </a:lnSpc>
                <a:spcBef>
                  <a:spcPts val="0"/>
                </a:spcBef>
                <a:spcAft>
                  <a:spcPts val="0"/>
                </a:spcAft>
                <a:defRPr/>
              </a:pPr>
              <a:t>25</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1807868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4F845-8B6B-466F-A740-53B2A2E224EC}"/>
              </a:ext>
            </a:extLst>
          </p:cNvPr>
          <p:cNvSpPr>
            <a:spLocks noGrp="1"/>
          </p:cNvSpPr>
          <p:nvPr>
            <p:ph type="title"/>
          </p:nvPr>
        </p:nvSpPr>
        <p:spPr>
          <a:xfrm>
            <a:off x="435894" y="1383867"/>
            <a:ext cx="8272212" cy="760350"/>
          </a:xfrm>
        </p:spPr>
        <p:txBody>
          <a:bodyPr>
            <a:normAutofit/>
          </a:bodyPr>
          <a:lstStyle/>
          <a:p>
            <a:r>
              <a:rPr lang="en-US"/>
              <a:t>Treatment system design</a:t>
            </a:r>
          </a:p>
        </p:txBody>
      </p:sp>
      <p:sp>
        <p:nvSpPr>
          <p:cNvPr id="13" name="Content Placeholder 12">
            <a:extLst>
              <a:ext uri="{FF2B5EF4-FFF2-40B4-BE49-F238E27FC236}">
                <a16:creationId xmlns:a16="http://schemas.microsoft.com/office/drawing/2014/main" id="{F3F54878-9256-4D0E-9CAC-CBCB02C9E913}"/>
              </a:ext>
            </a:extLst>
          </p:cNvPr>
          <p:cNvSpPr>
            <a:spLocks noGrp="1"/>
          </p:cNvSpPr>
          <p:nvPr>
            <p:ph idx="1"/>
          </p:nvPr>
        </p:nvSpPr>
        <p:spPr>
          <a:xfrm>
            <a:off x="435895" y="2492622"/>
            <a:ext cx="5418806" cy="3255663"/>
          </a:xfrm>
        </p:spPr>
        <p:txBody>
          <a:bodyPr>
            <a:normAutofit lnSpcReduction="10000"/>
          </a:bodyPr>
          <a:lstStyle/>
          <a:p>
            <a:r>
              <a:rPr lang="en-US" dirty="0"/>
              <a:t>The water treatment systems are designed with multiple granular activated carbon (GAC) tanks in series (typically 2 or 3 tanks)</a:t>
            </a:r>
          </a:p>
          <a:p>
            <a:r>
              <a:rPr lang="en-US" dirty="0"/>
              <a:t>GAC removes contaminants, including PFAS compounds, from drinking water through adsorption </a:t>
            </a:r>
          </a:p>
          <a:p>
            <a:r>
              <a:rPr lang="en-US" dirty="0"/>
              <a:t>At some point, the GAC in the first tank will become “spent” - all available surface area for adsorption will be depleted </a:t>
            </a:r>
          </a:p>
          <a:p>
            <a:r>
              <a:rPr lang="en-US" dirty="0"/>
              <a:t>Routine sampling is conducted to identify when a GAC tank is no longer working, then the spent GAC can be removed and replaced with new GAC</a:t>
            </a:r>
          </a:p>
          <a:p>
            <a:r>
              <a:rPr lang="en-US" dirty="0"/>
              <a:t>Additional tanks provide safety and assurance that all PFAS compounds are removed prior to consumption </a:t>
            </a:r>
          </a:p>
          <a:p>
            <a:r>
              <a:rPr lang="en-US" dirty="0"/>
              <a:t>Removed GAC can be landfilled or regenerated with high temperatures.</a:t>
            </a:r>
          </a:p>
          <a:p>
            <a:endParaRPr lang="en-US" dirty="0"/>
          </a:p>
        </p:txBody>
      </p:sp>
      <p:pic>
        <p:nvPicPr>
          <p:cNvPr id="5" name="Picture 4" descr="A picture containing ground, outdoor&#10;&#10;Description automatically generated">
            <a:extLst>
              <a:ext uri="{FF2B5EF4-FFF2-40B4-BE49-F238E27FC236}">
                <a16:creationId xmlns:a16="http://schemas.microsoft.com/office/drawing/2014/main" id="{4378B206-2516-4C8A-9ED1-B775410481FD}"/>
              </a:ext>
            </a:extLst>
          </p:cNvPr>
          <p:cNvPicPr>
            <a:picLocks noChangeAspect="1"/>
          </p:cNvPicPr>
          <p:nvPr/>
        </p:nvPicPr>
        <p:blipFill rotWithShape="1">
          <a:blip r:embed="rId3"/>
          <a:srcRect t="8068" r="3" b="211"/>
          <a:stretch/>
        </p:blipFill>
        <p:spPr>
          <a:xfrm>
            <a:off x="6038850" y="2260600"/>
            <a:ext cx="2762251" cy="3378200"/>
          </a:xfrm>
          <a:prstGeom prst="rect">
            <a:avLst/>
          </a:prstGeom>
        </p:spPr>
      </p:pic>
      <p:sp>
        <p:nvSpPr>
          <p:cNvPr id="6" name="Slide Number Placeholder 10"/>
          <p:cNvSpPr txBox="1">
            <a:spLocks/>
          </p:cNvSpPr>
          <p:nvPr/>
        </p:nvSpPr>
        <p:spPr>
          <a:xfrm>
            <a:off x="8679730" y="6584300"/>
            <a:ext cx="464270" cy="70640"/>
          </a:xfrm>
          <a:prstGeom prst="rect">
            <a:avLst/>
          </a:prstGeom>
        </p:spPr>
        <p:txBody>
          <a:bodyPr/>
          <a:ls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fontAlgn="auto">
                <a:lnSpc>
                  <a:spcPts val="1452"/>
                </a:lnSpc>
                <a:spcBef>
                  <a:spcPts val="0"/>
                </a:spcBef>
                <a:spcAft>
                  <a:spcPts val="0"/>
                </a:spcAft>
                <a:defRPr/>
              </a:pPr>
              <a:t>26</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1801341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dirty="0">
                <a:solidFill>
                  <a:srgbClr val="141B76"/>
                </a:solidFill>
                <a:cs typeface="Arial"/>
              </a:rPr>
              <a:t>Challenges with O&amp;M </a:t>
            </a:r>
            <a:br>
              <a:rPr lang="en-US" sz="3200" i="1" kern="1200" spc="-4" dirty="0">
                <a:solidFill>
                  <a:srgbClr val="141B76"/>
                </a:solidFill>
                <a:cs typeface="Arial"/>
              </a:rPr>
            </a:br>
            <a:r>
              <a:rPr lang="en-US" sz="3200" i="1" kern="1200" spc="-4" dirty="0">
                <a:solidFill>
                  <a:srgbClr val="141B76"/>
                </a:solidFill>
                <a:cs typeface="Arial"/>
              </a:rPr>
              <a:t>Residential Treatment Systems</a:t>
            </a:r>
          </a:p>
        </p:txBody>
      </p:sp>
      <p:sp>
        <p:nvSpPr>
          <p:cNvPr id="3" name="Content Placeholder 2"/>
          <p:cNvSpPr>
            <a:spLocks noGrp="1"/>
          </p:cNvSpPr>
          <p:nvPr>
            <p:ph sz="half" idx="1"/>
          </p:nvPr>
        </p:nvSpPr>
        <p:spPr>
          <a:xfrm>
            <a:off x="311869" y="1216025"/>
            <a:ext cx="4191000" cy="3587750"/>
          </a:xfrm>
        </p:spPr>
        <p:txBody>
          <a:bodyPr/>
          <a:lstStyle/>
          <a:p>
            <a:r>
              <a:rPr lang="en-US" dirty="0">
                <a:solidFill>
                  <a:schemeClr val="accent2">
                    <a:lumMod val="75000"/>
                  </a:schemeClr>
                </a:solidFill>
              </a:rPr>
              <a:t>Odor </a:t>
            </a:r>
            <a:r>
              <a:rPr lang="en-US" dirty="0" smtClean="0">
                <a:solidFill>
                  <a:schemeClr val="accent2">
                    <a:lumMod val="75000"/>
                  </a:schemeClr>
                </a:solidFill>
              </a:rPr>
              <a:t>issues identified at 1 new home</a:t>
            </a:r>
          </a:p>
          <a:p>
            <a:pPr lvl="1"/>
            <a:r>
              <a:rPr lang="en-US" sz="1600" b="0" dirty="0" smtClean="0">
                <a:solidFill>
                  <a:schemeClr val="accent2">
                    <a:lumMod val="75000"/>
                  </a:schemeClr>
                </a:solidFill>
                <a:ea typeface="+mn-ea"/>
                <a:cs typeface="+mn-cs"/>
              </a:rPr>
              <a:t>Previously identified at 7 homes</a:t>
            </a:r>
          </a:p>
          <a:p>
            <a:pPr lvl="1"/>
            <a:r>
              <a:rPr lang="en-US" sz="1600" b="0" dirty="0" smtClean="0">
                <a:solidFill>
                  <a:schemeClr val="accent2">
                    <a:lumMod val="75000"/>
                  </a:schemeClr>
                </a:solidFill>
                <a:ea typeface="+mn-ea"/>
                <a:cs typeface="+mn-cs"/>
              </a:rPr>
              <a:t>Performed chlorine disinfection </a:t>
            </a:r>
            <a:r>
              <a:rPr lang="en-US" sz="1600" b="0" dirty="0">
                <a:solidFill>
                  <a:schemeClr val="accent2">
                    <a:lumMod val="75000"/>
                  </a:schemeClr>
                </a:solidFill>
                <a:ea typeface="+mn-ea"/>
                <a:cs typeface="+mn-cs"/>
              </a:rPr>
              <a:t>of </a:t>
            </a:r>
            <a:r>
              <a:rPr lang="en-US" sz="1600" b="0" dirty="0" smtClean="0">
                <a:solidFill>
                  <a:schemeClr val="accent2">
                    <a:lumMod val="75000"/>
                  </a:schemeClr>
                </a:solidFill>
                <a:ea typeface="+mn-ea"/>
                <a:cs typeface="+mn-cs"/>
              </a:rPr>
              <a:t>water distribution pipes</a:t>
            </a:r>
          </a:p>
          <a:p>
            <a:pPr lvl="1"/>
            <a:r>
              <a:rPr lang="en-US" sz="1600" b="0" dirty="0" smtClean="0">
                <a:solidFill>
                  <a:schemeClr val="accent2">
                    <a:lumMod val="75000"/>
                  </a:schemeClr>
                </a:solidFill>
                <a:ea typeface="+mn-ea"/>
                <a:cs typeface="+mn-cs"/>
              </a:rPr>
              <a:t>Replaced all 3 GAC canisters for each location</a:t>
            </a:r>
            <a:endParaRPr lang="en-US" sz="1600" b="0" dirty="0">
              <a:solidFill>
                <a:schemeClr val="accent2">
                  <a:lumMod val="75000"/>
                </a:schemeClr>
              </a:solidFill>
              <a:ea typeface="+mn-ea"/>
              <a:cs typeface="+mn-cs"/>
            </a:endParaRPr>
          </a:p>
          <a:p>
            <a:pPr lvl="1"/>
            <a:r>
              <a:rPr lang="en-US" sz="1600" b="0" dirty="0">
                <a:solidFill>
                  <a:schemeClr val="accent2">
                    <a:lumMod val="75000"/>
                  </a:schemeClr>
                </a:solidFill>
                <a:ea typeface="+mn-ea"/>
                <a:cs typeface="+mn-cs"/>
              </a:rPr>
              <a:t>Performed a </a:t>
            </a:r>
            <a:r>
              <a:rPr lang="en-US" sz="1600" b="0" dirty="0" smtClean="0">
                <a:solidFill>
                  <a:schemeClr val="accent2">
                    <a:lumMod val="75000"/>
                  </a:schemeClr>
                </a:solidFill>
                <a:ea typeface="+mn-ea"/>
                <a:cs typeface="+mn-cs"/>
              </a:rPr>
              <a:t>24 </a:t>
            </a:r>
            <a:r>
              <a:rPr lang="en-US" sz="1600" b="0" dirty="0">
                <a:solidFill>
                  <a:schemeClr val="accent2">
                    <a:lumMod val="75000"/>
                  </a:schemeClr>
                </a:solidFill>
                <a:ea typeface="+mn-ea"/>
                <a:cs typeface="+mn-cs"/>
              </a:rPr>
              <a:t>hour flush</a:t>
            </a:r>
          </a:p>
          <a:p>
            <a:pPr lvl="1"/>
            <a:r>
              <a:rPr lang="en-US" sz="1600" b="0" dirty="0">
                <a:solidFill>
                  <a:schemeClr val="accent2">
                    <a:lumMod val="75000"/>
                  </a:schemeClr>
                </a:solidFill>
                <a:ea typeface="+mn-ea"/>
                <a:cs typeface="+mn-cs"/>
              </a:rPr>
              <a:t>At this time, all 7 previous homes with odor issues have been </a:t>
            </a:r>
            <a:r>
              <a:rPr lang="en-US" sz="1600" b="0" dirty="0" smtClean="0">
                <a:solidFill>
                  <a:schemeClr val="accent2">
                    <a:lumMod val="75000"/>
                  </a:schemeClr>
                </a:solidFill>
                <a:ea typeface="+mn-ea"/>
                <a:cs typeface="+mn-cs"/>
              </a:rPr>
              <a:t>mitigated</a:t>
            </a:r>
            <a:r>
              <a:rPr lang="en-US" sz="1600" b="0" dirty="0">
                <a:solidFill>
                  <a:schemeClr val="accent2">
                    <a:lumMod val="75000"/>
                  </a:schemeClr>
                </a:solidFill>
                <a:ea typeface="+mn-ea"/>
                <a:cs typeface="+mn-cs"/>
              </a:rPr>
              <a:t> </a:t>
            </a:r>
            <a:r>
              <a:rPr lang="en-US" sz="1600" b="0" dirty="0" smtClean="0">
                <a:solidFill>
                  <a:schemeClr val="accent2">
                    <a:lumMod val="75000"/>
                  </a:schemeClr>
                </a:solidFill>
                <a:ea typeface="+mn-ea"/>
                <a:cs typeface="+mn-cs"/>
              </a:rPr>
              <a:t>(due to sulfur/bacteria in well/pipes, emitting hydrogen sulfide gas)</a:t>
            </a:r>
          </a:p>
          <a:p>
            <a:pPr lvl="1"/>
            <a:r>
              <a:rPr lang="en-US" sz="1600" b="0" dirty="0" smtClean="0">
                <a:solidFill>
                  <a:schemeClr val="accent2">
                    <a:lumMod val="75000"/>
                  </a:schemeClr>
                </a:solidFill>
                <a:ea typeface="+mn-ea"/>
                <a:cs typeface="+mn-cs"/>
              </a:rPr>
              <a:t>Odor sampling in progress at newly identified home</a:t>
            </a:r>
          </a:p>
        </p:txBody>
      </p:sp>
      <p:sp>
        <p:nvSpPr>
          <p:cNvPr id="14" name="Content Placeholder 13"/>
          <p:cNvSpPr>
            <a:spLocks noGrp="1"/>
          </p:cNvSpPr>
          <p:nvPr>
            <p:ph sz="half" idx="2"/>
          </p:nvPr>
        </p:nvSpPr>
        <p:spPr/>
        <p:txBody>
          <a:bodyPr/>
          <a:lstStyle/>
          <a:p>
            <a:r>
              <a:rPr lang="en-US" dirty="0" smtClean="0">
                <a:solidFill>
                  <a:schemeClr val="accent2">
                    <a:lumMod val="75000"/>
                  </a:schemeClr>
                </a:solidFill>
              </a:rPr>
              <a:t>Low </a:t>
            </a:r>
            <a:r>
              <a:rPr lang="en-US" dirty="0">
                <a:solidFill>
                  <a:schemeClr val="accent2">
                    <a:lumMod val="75000"/>
                  </a:schemeClr>
                </a:solidFill>
              </a:rPr>
              <a:t>pressure issues</a:t>
            </a:r>
          </a:p>
          <a:p>
            <a:pPr lvl="1"/>
            <a:r>
              <a:rPr lang="en-US" sz="1600" b="0" dirty="0">
                <a:solidFill>
                  <a:schemeClr val="accent2">
                    <a:lumMod val="75000"/>
                  </a:schemeClr>
                </a:solidFill>
              </a:rPr>
              <a:t>Previously identified at 3 homes</a:t>
            </a:r>
          </a:p>
          <a:p>
            <a:pPr lvl="1"/>
            <a:r>
              <a:rPr lang="en-US" sz="1600" b="0" dirty="0">
                <a:solidFill>
                  <a:schemeClr val="accent2">
                    <a:lumMod val="75000"/>
                  </a:schemeClr>
                </a:solidFill>
              </a:rPr>
              <a:t>The AF replaced all piping in crawl spaces and under 2 homes</a:t>
            </a:r>
          </a:p>
          <a:p>
            <a:pPr lvl="1"/>
            <a:r>
              <a:rPr lang="en-US" sz="1600" b="0" dirty="0">
                <a:solidFill>
                  <a:schemeClr val="accent2">
                    <a:lumMod val="75000"/>
                  </a:schemeClr>
                </a:solidFill>
              </a:rPr>
              <a:t>1 home’s low pressure issues were mitigated upon addressing odor issues</a:t>
            </a:r>
          </a:p>
          <a:p>
            <a:pPr lvl="1"/>
            <a:r>
              <a:rPr lang="en-US" sz="1600" b="0" dirty="0">
                <a:solidFill>
                  <a:schemeClr val="accent2">
                    <a:lumMod val="75000"/>
                  </a:schemeClr>
                </a:solidFill>
              </a:rPr>
              <a:t>At this time, all low pressure issues have been mitigated</a:t>
            </a:r>
          </a:p>
          <a:p>
            <a:endParaRPr lang="en-US" dirty="0"/>
          </a:p>
        </p:txBody>
      </p:sp>
      <p:sp>
        <p:nvSpPr>
          <p:cNvPr id="7"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27</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3962400"/>
            <a:ext cx="3180682" cy="2385512"/>
          </a:xfrm>
          <a:prstGeom prst="rect">
            <a:avLst/>
          </a:prstGeom>
        </p:spPr>
      </p:pic>
    </p:spTree>
    <p:extLst>
      <p:ext uri="{BB962C8B-B14F-4D97-AF65-F5344CB8AC3E}">
        <p14:creationId xmlns:p14="http://schemas.microsoft.com/office/powerpoint/2010/main" val="355029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dirty="0">
                <a:solidFill>
                  <a:srgbClr val="141B76"/>
                </a:solidFill>
                <a:cs typeface="Arial"/>
              </a:rPr>
              <a:t>Summary of </a:t>
            </a:r>
            <a:r>
              <a:rPr lang="en-US" sz="3200" i="1" kern="1200" spc="-4" dirty="0" smtClean="0">
                <a:solidFill>
                  <a:srgbClr val="141B76"/>
                </a:solidFill>
                <a:cs typeface="Arial"/>
              </a:rPr>
              <a:t>Early Action Projects</a:t>
            </a:r>
            <a:endParaRPr lang="en-US" sz="3200" i="1" kern="1200" spc="-4" dirty="0">
              <a:solidFill>
                <a:srgbClr val="141B76"/>
              </a:solidFill>
              <a:cs typeface="Arial"/>
            </a:endParaRPr>
          </a:p>
        </p:txBody>
      </p:sp>
      <p:sp>
        <p:nvSpPr>
          <p:cNvPr id="3" name="Content Placeholder 2"/>
          <p:cNvSpPr>
            <a:spLocks noGrp="1"/>
          </p:cNvSpPr>
          <p:nvPr>
            <p:ph idx="1"/>
          </p:nvPr>
        </p:nvSpPr>
        <p:spPr>
          <a:xfrm>
            <a:off x="304800" y="1143000"/>
            <a:ext cx="8922470" cy="5108575"/>
          </a:xfrm>
        </p:spPr>
        <p:txBody>
          <a:bodyPr/>
          <a:lstStyle/>
          <a:p>
            <a:pPr marL="342900" lvl="1" indent="-342900">
              <a:buFont typeface="Arial" panose="020B0604020202020204" pitchFamily="34" charset="0"/>
              <a:buChar char="•"/>
            </a:pPr>
            <a:r>
              <a:rPr lang="en-US" sz="2800" dirty="0">
                <a:solidFill>
                  <a:schemeClr val="accent2">
                    <a:lumMod val="75000"/>
                  </a:schemeClr>
                </a:solidFill>
                <a:ea typeface="+mn-ea"/>
                <a:cs typeface="+mn-cs"/>
              </a:rPr>
              <a:t>Engineering Evaluation/Cost Analysis (EE/CA) </a:t>
            </a:r>
          </a:p>
          <a:p>
            <a:pPr lvl="1">
              <a:buFont typeface="Arial" panose="020B0604020202020204" pitchFamily="34" charset="0"/>
              <a:buChar char="‒"/>
            </a:pPr>
            <a:r>
              <a:rPr lang="en-US" sz="1800" b="0" dirty="0">
                <a:solidFill>
                  <a:schemeClr val="accent2">
                    <a:lumMod val="75000"/>
                  </a:schemeClr>
                </a:solidFill>
              </a:rPr>
              <a:t>Final report provided to regulators </a:t>
            </a:r>
            <a:r>
              <a:rPr lang="en-US" sz="1800" b="0" dirty="0" smtClean="0">
                <a:solidFill>
                  <a:schemeClr val="accent2">
                    <a:lumMod val="75000"/>
                  </a:schemeClr>
                </a:solidFill>
              </a:rPr>
              <a:t>in September 2021</a:t>
            </a:r>
          </a:p>
          <a:p>
            <a:pPr lvl="1">
              <a:buFont typeface="Arial" panose="020B0604020202020204" pitchFamily="34" charset="0"/>
              <a:buChar char="‒"/>
            </a:pPr>
            <a:r>
              <a:rPr lang="en-US" sz="1800" b="0" dirty="0" smtClean="0">
                <a:solidFill>
                  <a:schemeClr val="accent2">
                    <a:lumMod val="75000"/>
                  </a:schemeClr>
                </a:solidFill>
              </a:rPr>
              <a:t>Evaluate </a:t>
            </a:r>
            <a:r>
              <a:rPr lang="en-US" sz="1800" b="0" dirty="0">
                <a:solidFill>
                  <a:schemeClr val="accent2">
                    <a:lumMod val="75000"/>
                  </a:schemeClr>
                </a:solidFill>
              </a:rPr>
              <a:t>interim cleanup alternatives for mitigating impacts from </a:t>
            </a:r>
            <a:r>
              <a:rPr lang="en-US" sz="1800" b="0" dirty="0" smtClean="0">
                <a:solidFill>
                  <a:schemeClr val="accent2">
                    <a:lumMod val="75000"/>
                  </a:schemeClr>
                </a:solidFill>
              </a:rPr>
              <a:t>PFOS/PFOA </a:t>
            </a:r>
            <a:r>
              <a:rPr lang="en-US" sz="1800" b="0" dirty="0">
                <a:solidFill>
                  <a:schemeClr val="accent2">
                    <a:lumMod val="75000"/>
                  </a:schemeClr>
                </a:solidFill>
              </a:rPr>
              <a:t>for the City of Airway </a:t>
            </a:r>
            <a:r>
              <a:rPr lang="en-US" sz="1800" b="0" dirty="0" smtClean="0">
                <a:solidFill>
                  <a:schemeClr val="accent2">
                    <a:lumMod val="75000"/>
                  </a:schemeClr>
                </a:solidFill>
              </a:rPr>
              <a:t>Heights</a:t>
            </a:r>
          </a:p>
          <a:p>
            <a:pPr lvl="1">
              <a:buFont typeface="Arial" panose="020B0604020202020204" pitchFamily="34" charset="0"/>
              <a:buChar char="‒"/>
            </a:pPr>
            <a:r>
              <a:rPr lang="en-US" sz="1800" b="0" dirty="0" smtClean="0">
                <a:solidFill>
                  <a:schemeClr val="accent2">
                    <a:lumMod val="75000"/>
                  </a:schemeClr>
                </a:solidFill>
              </a:rPr>
              <a:t>Open House held on 23 September 2021</a:t>
            </a:r>
          </a:p>
          <a:p>
            <a:pPr lvl="1">
              <a:buFont typeface="Arial" panose="020B0604020202020204" pitchFamily="34" charset="0"/>
              <a:buChar char="‒"/>
            </a:pPr>
            <a:r>
              <a:rPr lang="en-US" sz="1800" b="0" dirty="0" smtClean="0">
                <a:solidFill>
                  <a:schemeClr val="accent2">
                    <a:lumMod val="75000"/>
                  </a:schemeClr>
                </a:solidFill>
              </a:rPr>
              <a:t>Currently drafting the Non-Time Critical Removal Action (NTCRA) (on Hold)</a:t>
            </a:r>
          </a:p>
          <a:p>
            <a:pPr lvl="2">
              <a:buFont typeface="Arial" panose="020B0604020202020204" pitchFamily="34" charset="0"/>
              <a:buChar char="•"/>
            </a:pPr>
            <a:r>
              <a:rPr lang="en-US" sz="1600" b="0" dirty="0" smtClean="0">
                <a:solidFill>
                  <a:schemeClr val="accent2">
                    <a:lumMod val="75000"/>
                  </a:schemeClr>
                </a:solidFill>
              </a:rPr>
              <a:t>Due to new information supplied by CAWH, the AF is awaiting further documentation prior to selection of a remediation option</a:t>
            </a:r>
          </a:p>
          <a:p>
            <a:pPr marL="342900" lvl="1" indent="-342900">
              <a:buFont typeface="Arial" panose="020B0604020202020204" pitchFamily="34" charset="0"/>
              <a:buChar char="•"/>
            </a:pPr>
            <a:r>
              <a:rPr lang="en-US" sz="2800" dirty="0">
                <a:solidFill>
                  <a:schemeClr val="accent2">
                    <a:lumMod val="75000"/>
                  </a:schemeClr>
                </a:solidFill>
                <a:ea typeface="+mn-ea"/>
                <a:cs typeface="+mn-cs"/>
              </a:rPr>
              <a:t>EE/CA Period of Performance (POP) extended 12 months  </a:t>
            </a:r>
          </a:p>
          <a:p>
            <a:pPr lvl="1">
              <a:buFont typeface="Wingdings" panose="05000000000000000000" pitchFamily="2" charset="2"/>
              <a:buChar char="§"/>
            </a:pPr>
            <a:endParaRPr lang="en-US" sz="1400" dirty="0">
              <a:solidFill>
                <a:schemeClr val="accent2">
                  <a:lumMod val="75000"/>
                </a:schemeClr>
              </a:solidFill>
            </a:endParaRPr>
          </a:p>
        </p:txBody>
      </p:sp>
      <p:sp>
        <p:nvSpPr>
          <p:cNvPr id="5"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28</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9492514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dirty="0" smtClean="0">
                <a:solidFill>
                  <a:srgbClr val="141B76"/>
                </a:solidFill>
                <a:cs typeface="Arial"/>
              </a:rPr>
              <a:t>Other Early Actions </a:t>
            </a:r>
            <a:br>
              <a:rPr lang="en-US" sz="3200" i="1" kern="1200" spc="-4" dirty="0" smtClean="0">
                <a:solidFill>
                  <a:srgbClr val="141B76"/>
                </a:solidFill>
                <a:cs typeface="Arial"/>
              </a:rPr>
            </a:br>
            <a:r>
              <a:rPr lang="en-US" sz="3200" i="1" kern="1200" spc="-4" dirty="0" smtClean="0">
                <a:solidFill>
                  <a:srgbClr val="141B76"/>
                </a:solidFill>
                <a:cs typeface="Arial"/>
              </a:rPr>
              <a:t>Under Consideration </a:t>
            </a:r>
            <a:endParaRPr lang="en-US" sz="3200" i="1" kern="1200" spc="-4" dirty="0">
              <a:solidFill>
                <a:srgbClr val="141B76"/>
              </a:solidFill>
              <a:cs typeface="Arial"/>
            </a:endParaRPr>
          </a:p>
        </p:txBody>
      </p:sp>
      <p:sp>
        <p:nvSpPr>
          <p:cNvPr id="3" name="Content Placeholder 2"/>
          <p:cNvSpPr>
            <a:spLocks noGrp="1"/>
          </p:cNvSpPr>
          <p:nvPr>
            <p:ph idx="1"/>
          </p:nvPr>
        </p:nvSpPr>
        <p:spPr>
          <a:xfrm>
            <a:off x="304800" y="1143000"/>
            <a:ext cx="8686800" cy="5210175"/>
          </a:xfrm>
        </p:spPr>
        <p:txBody>
          <a:bodyPr/>
          <a:lstStyle/>
          <a:p>
            <a:pPr marL="342900" lvl="1" indent="-342900">
              <a:buChar char="•"/>
            </a:pPr>
            <a:r>
              <a:rPr lang="en-US" sz="2800" dirty="0">
                <a:solidFill>
                  <a:schemeClr val="accent2">
                    <a:lumMod val="75000"/>
                  </a:schemeClr>
                </a:solidFill>
                <a:ea typeface="+mn-ea"/>
                <a:cs typeface="+mn-cs"/>
              </a:rPr>
              <a:t>Critical Process Analysis (CPA) </a:t>
            </a:r>
          </a:p>
          <a:p>
            <a:pPr lvl="1"/>
            <a:r>
              <a:rPr lang="en-US" sz="1800" b="0" dirty="0" smtClean="0">
                <a:solidFill>
                  <a:schemeClr val="accent2">
                    <a:lumMod val="75000"/>
                  </a:schemeClr>
                </a:solidFill>
              </a:rPr>
              <a:t>AF </a:t>
            </a:r>
            <a:r>
              <a:rPr lang="en-US" sz="1800" b="0" dirty="0">
                <a:solidFill>
                  <a:schemeClr val="accent2">
                    <a:lumMod val="75000"/>
                  </a:schemeClr>
                </a:solidFill>
              </a:rPr>
              <a:t>believes that it is wise to put removal system(s) at Base boundary ASAP</a:t>
            </a:r>
          </a:p>
          <a:p>
            <a:pPr lvl="1"/>
            <a:r>
              <a:rPr lang="en-US" sz="1800" b="0" dirty="0">
                <a:solidFill>
                  <a:schemeClr val="accent2">
                    <a:lumMod val="75000"/>
                  </a:schemeClr>
                </a:solidFill>
              </a:rPr>
              <a:t>Need to conduct Pre-Design Investigation (PDI) to support decision </a:t>
            </a:r>
          </a:p>
          <a:p>
            <a:pPr lvl="2">
              <a:buFont typeface="Arial" panose="020B0604020202020204" pitchFamily="34" charset="0"/>
              <a:buChar char="‒"/>
            </a:pPr>
            <a:r>
              <a:rPr lang="en-US" sz="1600" dirty="0">
                <a:solidFill>
                  <a:schemeClr val="accent2">
                    <a:lumMod val="75000"/>
                  </a:schemeClr>
                </a:solidFill>
              </a:rPr>
              <a:t>Data collection will </a:t>
            </a:r>
            <a:r>
              <a:rPr lang="en-US" sz="1600" dirty="0" smtClean="0">
                <a:solidFill>
                  <a:schemeClr val="accent2">
                    <a:lumMod val="75000"/>
                  </a:schemeClr>
                </a:solidFill>
              </a:rPr>
              <a:t>include:</a:t>
            </a:r>
          </a:p>
          <a:p>
            <a:pPr marL="1714500" lvl="3" indent="-342900">
              <a:buAutoNum type="arabicParenR"/>
            </a:pPr>
            <a:r>
              <a:rPr lang="en-US" sz="1400" dirty="0" err="1" smtClean="0">
                <a:solidFill>
                  <a:schemeClr val="accent2">
                    <a:lumMod val="75000"/>
                  </a:schemeClr>
                </a:solidFill>
              </a:rPr>
              <a:t>hydrogeologic</a:t>
            </a:r>
            <a:r>
              <a:rPr lang="en-US" sz="1400" dirty="0" smtClean="0">
                <a:solidFill>
                  <a:schemeClr val="accent2">
                    <a:lumMod val="75000"/>
                  </a:schemeClr>
                </a:solidFill>
              </a:rPr>
              <a:t> data</a:t>
            </a:r>
          </a:p>
          <a:p>
            <a:pPr marL="1714500" lvl="3" indent="-342900">
              <a:buAutoNum type="arabicParenR"/>
            </a:pPr>
            <a:r>
              <a:rPr lang="en-US" sz="1400" dirty="0" smtClean="0">
                <a:solidFill>
                  <a:schemeClr val="accent2">
                    <a:lumMod val="75000"/>
                  </a:schemeClr>
                </a:solidFill>
              </a:rPr>
              <a:t>bench-scale </a:t>
            </a:r>
            <a:r>
              <a:rPr lang="en-US" sz="1400" dirty="0">
                <a:solidFill>
                  <a:schemeClr val="accent2">
                    <a:lumMod val="75000"/>
                  </a:schemeClr>
                </a:solidFill>
              </a:rPr>
              <a:t>treatability studies </a:t>
            </a:r>
          </a:p>
          <a:p>
            <a:pPr lvl="2">
              <a:buFont typeface="Arial" panose="020B0604020202020204" pitchFamily="34" charset="0"/>
              <a:buChar char="‒"/>
            </a:pPr>
            <a:r>
              <a:rPr lang="en-US" sz="1600" dirty="0">
                <a:solidFill>
                  <a:schemeClr val="accent2">
                    <a:lumMod val="75000"/>
                  </a:schemeClr>
                </a:solidFill>
              </a:rPr>
              <a:t>The EE/CA and Action Memorandum process will be used to select the </a:t>
            </a:r>
            <a:r>
              <a:rPr lang="en-US" sz="1600" dirty="0" smtClean="0">
                <a:solidFill>
                  <a:schemeClr val="accent2">
                    <a:lumMod val="75000"/>
                  </a:schemeClr>
                </a:solidFill>
              </a:rPr>
              <a:t>remedy</a:t>
            </a:r>
          </a:p>
          <a:p>
            <a:pPr lvl="2">
              <a:buFont typeface="Arial" panose="020B0604020202020204" pitchFamily="34" charset="0"/>
              <a:buChar char="‒"/>
            </a:pPr>
            <a:r>
              <a:rPr lang="en-US" sz="1600" dirty="0" smtClean="0">
                <a:solidFill>
                  <a:schemeClr val="accent2">
                    <a:lumMod val="75000"/>
                  </a:schemeClr>
                </a:solidFill>
              </a:rPr>
              <a:t>EE/CA actions include Public Comment Period and Public Meeting</a:t>
            </a:r>
            <a:endParaRPr lang="en-US" sz="1600" dirty="0">
              <a:solidFill>
                <a:schemeClr val="accent2">
                  <a:lumMod val="75000"/>
                </a:schemeClr>
              </a:solidFill>
            </a:endParaRPr>
          </a:p>
          <a:p>
            <a:pPr lvl="1">
              <a:buFont typeface="Arial" panose="020B0604020202020204" pitchFamily="34" charset="0"/>
              <a:buChar char="‒"/>
            </a:pPr>
            <a:r>
              <a:rPr lang="en-US" sz="1800" b="0" dirty="0" smtClean="0">
                <a:solidFill>
                  <a:schemeClr val="accent2">
                    <a:lumMod val="75000"/>
                  </a:schemeClr>
                </a:solidFill>
              </a:rPr>
              <a:t>After final remedy selections process includes </a:t>
            </a:r>
          </a:p>
          <a:p>
            <a:pPr lvl="2">
              <a:buFont typeface="Arial" panose="020B0604020202020204" pitchFamily="34" charset="0"/>
              <a:buChar char="‒"/>
            </a:pPr>
            <a:r>
              <a:rPr lang="en-US" sz="1600" b="0" dirty="0" smtClean="0">
                <a:solidFill>
                  <a:schemeClr val="accent2">
                    <a:lumMod val="75000"/>
                  </a:schemeClr>
                </a:solidFill>
              </a:rPr>
              <a:t>Design</a:t>
            </a:r>
            <a:r>
              <a:rPr lang="en-US" sz="1600" b="0" dirty="0">
                <a:solidFill>
                  <a:schemeClr val="accent2">
                    <a:lumMod val="75000"/>
                  </a:schemeClr>
                </a:solidFill>
              </a:rPr>
              <a:t>, construction, operation, maintenance, and </a:t>
            </a:r>
            <a:r>
              <a:rPr lang="en-US" sz="1600" b="0" dirty="0" smtClean="0">
                <a:solidFill>
                  <a:schemeClr val="accent2">
                    <a:lumMod val="75000"/>
                  </a:schemeClr>
                </a:solidFill>
              </a:rPr>
              <a:t>monitoring</a:t>
            </a:r>
            <a:endParaRPr lang="en-US" sz="1600" b="0" dirty="0">
              <a:solidFill>
                <a:schemeClr val="accent2">
                  <a:lumMod val="75000"/>
                </a:schemeClr>
              </a:solidFill>
            </a:endParaRPr>
          </a:p>
          <a:p>
            <a:endParaRPr lang="en-US" dirty="0">
              <a:solidFill>
                <a:schemeClr val="accent2">
                  <a:lumMod val="75000"/>
                </a:schemeClr>
              </a:solidFill>
            </a:endParaRPr>
          </a:p>
          <a:p>
            <a:endParaRPr lang="en-US" dirty="0"/>
          </a:p>
          <a:p>
            <a:endParaRPr lang="en-US" dirty="0"/>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29</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8554112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91" y="152400"/>
            <a:ext cx="7272817" cy="1403588"/>
          </a:xfrm>
        </p:spPr>
        <p:txBody>
          <a:bodyPr/>
          <a:lstStyle/>
          <a:p>
            <a:r>
              <a:rPr lang="en-US" sz="3200" i="1" kern="1200" spc="-4" dirty="0">
                <a:solidFill>
                  <a:srgbClr val="141B76"/>
                </a:solidFill>
                <a:cs typeface="Arial"/>
              </a:rPr>
              <a:t>Remedial Investigation (RI) </a:t>
            </a:r>
            <a:r>
              <a:rPr lang="en-US" sz="3200" i="1" kern="1200" spc="-4" dirty="0" smtClean="0">
                <a:solidFill>
                  <a:srgbClr val="141B76"/>
                </a:solidFill>
                <a:cs typeface="Arial"/>
              </a:rPr>
              <a:t/>
            </a:r>
            <a:br>
              <a:rPr lang="en-US" sz="3200" i="1" kern="1200" spc="-4" dirty="0" smtClean="0">
                <a:solidFill>
                  <a:srgbClr val="141B76"/>
                </a:solidFill>
                <a:cs typeface="Arial"/>
              </a:rPr>
            </a:br>
            <a:r>
              <a:rPr lang="en-US" sz="3200" i="1" kern="1200" spc="-4" dirty="0" smtClean="0">
                <a:solidFill>
                  <a:srgbClr val="141B76"/>
                </a:solidFill>
                <a:cs typeface="Arial"/>
              </a:rPr>
              <a:t>Phase </a:t>
            </a:r>
            <a:r>
              <a:rPr lang="en-US" sz="3200" i="1" kern="1200" spc="-4" dirty="0">
                <a:solidFill>
                  <a:srgbClr val="141B76"/>
                </a:solidFill>
                <a:cs typeface="Arial"/>
              </a:rPr>
              <a:t>I</a:t>
            </a:r>
            <a:r>
              <a:rPr lang="en-US" dirty="0">
                <a:solidFill>
                  <a:schemeClr val="accent2">
                    <a:lumMod val="75000"/>
                  </a:schemeClr>
                </a:solidFill>
              </a:rPr>
              <a:t/>
            </a:r>
            <a:br>
              <a:rPr lang="en-US" dirty="0">
                <a:solidFill>
                  <a:schemeClr val="accent2">
                    <a:lumMod val="75000"/>
                  </a:schemeClr>
                </a:solidFill>
              </a:rPr>
            </a:br>
            <a:endParaRPr lang="en-US" dirty="0"/>
          </a:p>
        </p:txBody>
      </p:sp>
      <p:sp>
        <p:nvSpPr>
          <p:cNvPr id="5" name="Content Placeholder 4"/>
          <p:cNvSpPr>
            <a:spLocks noGrp="1"/>
          </p:cNvSpPr>
          <p:nvPr>
            <p:ph idx="1"/>
          </p:nvPr>
        </p:nvSpPr>
        <p:spPr>
          <a:xfrm>
            <a:off x="304799" y="1219200"/>
            <a:ext cx="8534400" cy="3889375"/>
          </a:xfrm>
        </p:spPr>
        <p:txBody>
          <a:bodyPr/>
          <a:lstStyle/>
          <a:p>
            <a:pPr marL="342900" lvl="1" indent="-342900">
              <a:buChar char="•"/>
            </a:pPr>
            <a:r>
              <a:rPr lang="en-US" sz="2800" dirty="0">
                <a:solidFill>
                  <a:schemeClr val="accent2">
                    <a:lumMod val="75000"/>
                  </a:schemeClr>
                </a:solidFill>
                <a:ea typeface="+mn-ea"/>
                <a:cs typeface="+mn-cs"/>
              </a:rPr>
              <a:t>Goal: Determine nature and extent of soil and groundwater contamination</a:t>
            </a:r>
          </a:p>
          <a:p>
            <a:pPr lvl="1"/>
            <a:r>
              <a:rPr lang="en-US" sz="1800" b="0" dirty="0" smtClean="0">
                <a:solidFill>
                  <a:schemeClr val="accent2">
                    <a:lumMod val="75000"/>
                  </a:schemeClr>
                </a:solidFill>
              </a:rPr>
              <a:t>Starts with Work Plan/Quality Assurance Project Plan (QAPP)</a:t>
            </a:r>
          </a:p>
          <a:p>
            <a:pPr lvl="1"/>
            <a:r>
              <a:rPr lang="en-US" sz="1800" b="0" dirty="0" smtClean="0">
                <a:solidFill>
                  <a:schemeClr val="accent2">
                    <a:lumMod val="75000"/>
                  </a:schemeClr>
                </a:solidFill>
              </a:rPr>
              <a:t>Typically takes </a:t>
            </a:r>
            <a:r>
              <a:rPr lang="en-US" sz="1800" b="0" dirty="0">
                <a:solidFill>
                  <a:schemeClr val="accent2">
                    <a:lumMod val="75000"/>
                  </a:schemeClr>
                </a:solidFill>
              </a:rPr>
              <a:t>multiple phases to </a:t>
            </a:r>
            <a:r>
              <a:rPr lang="en-US" sz="1800" b="0" dirty="0" smtClean="0">
                <a:solidFill>
                  <a:schemeClr val="accent2">
                    <a:lumMod val="75000"/>
                  </a:schemeClr>
                </a:solidFill>
              </a:rPr>
              <a:t>complete delineation</a:t>
            </a:r>
          </a:p>
          <a:p>
            <a:pPr lvl="1"/>
            <a:r>
              <a:rPr lang="en-US" sz="1800" b="0" dirty="0" smtClean="0">
                <a:solidFill>
                  <a:schemeClr val="accent2">
                    <a:lumMod val="75000"/>
                  </a:schemeClr>
                </a:solidFill>
              </a:rPr>
              <a:t>Phase I to sample existing wells and install up to 56 new wells</a:t>
            </a:r>
          </a:p>
          <a:p>
            <a:pPr lvl="2"/>
            <a:r>
              <a:rPr lang="en-US" sz="1600" dirty="0" smtClean="0">
                <a:solidFill>
                  <a:schemeClr val="accent2">
                    <a:lumMod val="75000"/>
                  </a:schemeClr>
                </a:solidFill>
              </a:rPr>
              <a:t>Many of these are off base (28)</a:t>
            </a:r>
          </a:p>
          <a:p>
            <a:pPr lvl="2"/>
            <a:r>
              <a:rPr lang="en-US" sz="1600" dirty="0" smtClean="0">
                <a:solidFill>
                  <a:schemeClr val="accent2">
                    <a:lumMod val="75000"/>
                  </a:schemeClr>
                </a:solidFill>
              </a:rPr>
              <a:t>Working on obtaining permission and rights to install off base wells</a:t>
            </a:r>
          </a:p>
          <a:p>
            <a:pPr marL="342900" lvl="1" indent="-342900">
              <a:buChar char="•"/>
            </a:pPr>
            <a:r>
              <a:rPr lang="en-US" sz="2800" dirty="0">
                <a:solidFill>
                  <a:schemeClr val="accent2">
                    <a:lumMod val="75000"/>
                  </a:schemeClr>
                </a:solidFill>
                <a:ea typeface="+mn-ea"/>
                <a:cs typeface="+mn-cs"/>
              </a:rPr>
              <a:t>Baseline Risk Assessment (BRA) part of the RI step</a:t>
            </a:r>
          </a:p>
          <a:p>
            <a:pPr lvl="1"/>
            <a:r>
              <a:rPr lang="en-US" sz="1800" b="0" dirty="0" smtClean="0">
                <a:solidFill>
                  <a:schemeClr val="accent2">
                    <a:lumMod val="75000"/>
                  </a:schemeClr>
                </a:solidFill>
              </a:rPr>
              <a:t>Determine is there are unacceptable risk to human health or the environment </a:t>
            </a:r>
          </a:p>
          <a:p>
            <a:endParaRPr lang="en-US" sz="2400" dirty="0"/>
          </a:p>
        </p:txBody>
      </p:sp>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30</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0070302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smtClean="0">
                <a:solidFill>
                  <a:srgbClr val="141B76"/>
                </a:solidFill>
                <a:cs typeface="Arial"/>
              </a:rPr>
              <a:t>RI </a:t>
            </a:r>
            <a:r>
              <a:rPr lang="en-US" i="1" kern="1200" spc="-4" dirty="0">
                <a:solidFill>
                  <a:srgbClr val="141B76"/>
                </a:solidFill>
                <a:cs typeface="Arial"/>
              </a:rPr>
              <a:t>Schedules</a:t>
            </a:r>
          </a:p>
        </p:txBody>
      </p:sp>
      <p:sp>
        <p:nvSpPr>
          <p:cNvPr id="3" name="Content Placeholder 2"/>
          <p:cNvSpPr>
            <a:spLocks noGrp="1"/>
          </p:cNvSpPr>
          <p:nvPr>
            <p:ph idx="1"/>
          </p:nvPr>
        </p:nvSpPr>
        <p:spPr>
          <a:xfrm>
            <a:off x="312817" y="1219200"/>
            <a:ext cx="8534400" cy="5210175"/>
          </a:xfrm>
        </p:spPr>
        <p:txBody>
          <a:bodyPr/>
          <a:lstStyle/>
          <a:p>
            <a:r>
              <a:rPr lang="en-US" dirty="0" smtClean="0">
                <a:solidFill>
                  <a:schemeClr val="accent2">
                    <a:lumMod val="75000"/>
                  </a:schemeClr>
                </a:solidFill>
              </a:rPr>
              <a:t>RI field work to begin Spring 2022</a:t>
            </a:r>
          </a:p>
          <a:p>
            <a:pPr lvl="1"/>
            <a:r>
              <a:rPr lang="en-US" sz="1800" b="0" dirty="0" smtClean="0">
                <a:solidFill>
                  <a:schemeClr val="accent2">
                    <a:lumMod val="75000"/>
                  </a:schemeClr>
                </a:solidFill>
              </a:rPr>
              <a:t>Soil borings completed 2/3/22</a:t>
            </a:r>
            <a:endParaRPr lang="en-US" sz="1800" b="0" dirty="0">
              <a:solidFill>
                <a:schemeClr val="accent2">
                  <a:lumMod val="75000"/>
                </a:schemeClr>
              </a:solidFill>
            </a:endParaRPr>
          </a:p>
          <a:p>
            <a:r>
              <a:rPr lang="en-US" dirty="0" smtClean="0">
                <a:solidFill>
                  <a:schemeClr val="accent2">
                    <a:lumMod val="75000"/>
                  </a:schemeClr>
                </a:solidFill>
              </a:rPr>
              <a:t>56 monitoring wells to be installed </a:t>
            </a:r>
          </a:p>
          <a:p>
            <a:pPr lvl="1"/>
            <a:r>
              <a:rPr lang="en-US" sz="1800" b="0" dirty="0" smtClean="0">
                <a:solidFill>
                  <a:schemeClr val="accent2">
                    <a:lumMod val="75000"/>
                  </a:schemeClr>
                </a:solidFill>
              </a:rPr>
              <a:t>28 on base, 28 off base</a:t>
            </a:r>
          </a:p>
          <a:p>
            <a:pPr lvl="1"/>
            <a:r>
              <a:rPr lang="en-US" sz="1800" b="0" dirty="0">
                <a:solidFill>
                  <a:schemeClr val="accent2">
                    <a:lumMod val="75000"/>
                  </a:schemeClr>
                </a:solidFill>
              </a:rPr>
              <a:t>Slug testing of each new monitoring well once installed</a:t>
            </a:r>
          </a:p>
          <a:p>
            <a:r>
              <a:rPr lang="en-US" dirty="0" smtClean="0">
                <a:solidFill>
                  <a:schemeClr val="accent2">
                    <a:lumMod val="75000"/>
                  </a:schemeClr>
                </a:solidFill>
              </a:rPr>
              <a:t>Phase I Remedial Investigation Report</a:t>
            </a:r>
          </a:p>
          <a:p>
            <a:pPr lvl="1"/>
            <a:r>
              <a:rPr lang="en-US" sz="1800" b="0" dirty="0">
                <a:solidFill>
                  <a:schemeClr val="accent2">
                    <a:lumMod val="75000"/>
                  </a:schemeClr>
                </a:solidFill>
                <a:ea typeface="+mn-ea"/>
                <a:cs typeface="+mn-cs"/>
              </a:rPr>
              <a:t>Regulatory review and comments due on 7/27/23</a:t>
            </a:r>
          </a:p>
          <a:p>
            <a:pPr lvl="1"/>
            <a:r>
              <a:rPr lang="en-US" sz="1800" b="0" dirty="0">
                <a:solidFill>
                  <a:schemeClr val="accent2">
                    <a:lumMod val="75000"/>
                  </a:schemeClr>
                </a:solidFill>
                <a:ea typeface="+mn-ea"/>
                <a:cs typeface="+mn-cs"/>
              </a:rPr>
              <a:t>Final Phase I RI Report due on 10/7/23</a:t>
            </a:r>
          </a:p>
          <a:p>
            <a:pPr marL="342900" lvl="1" indent="-342900">
              <a:buChar char="•"/>
            </a:pPr>
            <a:r>
              <a:rPr lang="en-US" sz="2800" dirty="0">
                <a:solidFill>
                  <a:schemeClr val="accent2">
                    <a:lumMod val="75000"/>
                  </a:schemeClr>
                </a:solidFill>
                <a:ea typeface="+mn-ea"/>
                <a:cs typeface="+mn-cs"/>
              </a:rPr>
              <a:t>Plan for additional RI Phases: October 2023 – April </a:t>
            </a:r>
            <a:r>
              <a:rPr lang="en-US" sz="2800" dirty="0" smtClean="0">
                <a:solidFill>
                  <a:schemeClr val="accent2">
                    <a:lumMod val="75000"/>
                  </a:schemeClr>
                </a:solidFill>
                <a:ea typeface="+mn-ea"/>
                <a:cs typeface="+mn-cs"/>
              </a:rPr>
              <a:t>2024</a:t>
            </a:r>
            <a:endParaRPr lang="en-US" dirty="0"/>
          </a:p>
          <a:p>
            <a:endParaRPr lang="en-US" dirty="0"/>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31</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743334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smtClean="0">
                <a:solidFill>
                  <a:srgbClr val="141B76"/>
                </a:solidFill>
                <a:cs typeface="Arial"/>
              </a:rPr>
              <a:t>Phase I Remedial Investigation: AFFF Investigation Areas</a:t>
            </a:r>
            <a:endParaRPr lang="en-US" sz="3200" i="1" kern="1200" spc="-4" dirty="0">
              <a:solidFill>
                <a:srgbClr val="141B76"/>
              </a:solidFill>
              <a:cs typeface="Arial"/>
            </a:endParaRPr>
          </a:p>
        </p:txBody>
      </p:sp>
      <p:sp>
        <p:nvSpPr>
          <p:cNvPr id="10"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32</a:t>
            </a:fld>
            <a:endParaRPr lang="en-US" sz="1235" spc="-4" dirty="0">
              <a:solidFill>
                <a:prstClr val="black"/>
              </a:solidFill>
              <a:latin typeface="Arial"/>
              <a:cs typeface="Arial"/>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162949"/>
            <a:ext cx="4402570" cy="5669651"/>
          </a:xfrm>
          <a:prstGeom prst="rect">
            <a:avLst/>
          </a:prstGeom>
        </p:spPr>
      </p:pic>
      <p:sp>
        <p:nvSpPr>
          <p:cNvPr id="15" name="TextBox 14"/>
          <p:cNvSpPr txBox="1"/>
          <p:nvPr/>
        </p:nvSpPr>
        <p:spPr>
          <a:xfrm>
            <a:off x="5029200" y="1295401"/>
            <a:ext cx="3886200" cy="8871659"/>
          </a:xfrm>
          <a:prstGeom prst="rect">
            <a:avLst/>
          </a:prstGeom>
          <a:noFill/>
        </p:spPr>
        <p:txBody>
          <a:bodyPr wrap="square" rtlCol="0">
            <a:spAutoFit/>
          </a:bodyPr>
          <a:lstStyle/>
          <a:p>
            <a:pPr algn="ctr"/>
            <a:r>
              <a:rPr lang="en-US" sz="2800" b="1" dirty="0" smtClean="0">
                <a:solidFill>
                  <a:schemeClr val="accent2">
                    <a:lumMod val="75000"/>
                  </a:schemeClr>
                </a:solidFill>
                <a:latin typeface="+mn-lt"/>
              </a:rPr>
              <a:t>Aqueous Film -Forming </a:t>
            </a:r>
            <a:r>
              <a:rPr lang="en-US" sz="2800" b="1" dirty="0">
                <a:solidFill>
                  <a:schemeClr val="accent2">
                    <a:lumMod val="75000"/>
                  </a:schemeClr>
                </a:solidFill>
                <a:latin typeface="+mn-lt"/>
              </a:rPr>
              <a:t>F</a:t>
            </a:r>
            <a:r>
              <a:rPr lang="en-US" sz="2800" b="1" dirty="0" smtClean="0">
                <a:solidFill>
                  <a:schemeClr val="accent2">
                    <a:lumMod val="75000"/>
                  </a:schemeClr>
                </a:solidFill>
                <a:latin typeface="+mn-lt"/>
              </a:rPr>
              <a:t>oam (AFFF) Release Areas 1-5:</a:t>
            </a:r>
          </a:p>
          <a:p>
            <a:endParaRPr lang="en-US" sz="1050" b="1" dirty="0" smtClean="0">
              <a:solidFill>
                <a:schemeClr val="accent2">
                  <a:lumMod val="75000"/>
                </a:schemeClr>
              </a:solidFill>
              <a:latin typeface="+mn-lt"/>
            </a:endParaRPr>
          </a:p>
          <a:p>
            <a:pPr marL="457200" indent="-457200">
              <a:buFont typeface="Arial" panose="020B0604020202020204" pitchFamily="34" charset="0"/>
              <a:buChar char="•"/>
            </a:pPr>
            <a:r>
              <a:rPr lang="en-US" sz="2000" b="1" dirty="0" smtClean="0">
                <a:solidFill>
                  <a:schemeClr val="accent2">
                    <a:lumMod val="75000"/>
                  </a:schemeClr>
                </a:solidFill>
                <a:latin typeface="+mn-lt"/>
              </a:rPr>
              <a:t>AFFF Release Area 1: </a:t>
            </a:r>
          </a:p>
          <a:p>
            <a:pPr marL="914400" lvl="1" indent="-457200">
              <a:buFontTx/>
              <a:buChar char="‒"/>
            </a:pPr>
            <a:r>
              <a:rPr lang="en-US" sz="1600" dirty="0" smtClean="0">
                <a:solidFill>
                  <a:schemeClr val="accent2">
                    <a:lumMod val="75000"/>
                  </a:schemeClr>
                </a:solidFill>
              </a:rPr>
              <a:t>FT004 (FT01)</a:t>
            </a:r>
          </a:p>
          <a:p>
            <a:pPr marL="457200" indent="-457200">
              <a:buFont typeface="Arial" panose="020B0604020202020204" pitchFamily="34" charset="0"/>
              <a:buChar char="•"/>
            </a:pPr>
            <a:r>
              <a:rPr lang="en-US" sz="2000" b="1" dirty="0" smtClean="0">
                <a:solidFill>
                  <a:schemeClr val="accent2">
                    <a:lumMod val="75000"/>
                  </a:schemeClr>
                </a:solidFill>
                <a:latin typeface="+mn-lt"/>
              </a:rPr>
              <a:t>AFFF Release Area 2:</a:t>
            </a:r>
          </a:p>
          <a:p>
            <a:pPr marL="914400" lvl="1" indent="-457200">
              <a:buFontTx/>
              <a:buChar char="‒"/>
            </a:pPr>
            <a:r>
              <a:rPr lang="en-US" sz="1600" dirty="0" smtClean="0">
                <a:solidFill>
                  <a:schemeClr val="accent2">
                    <a:lumMod val="75000"/>
                  </a:schemeClr>
                </a:solidFill>
              </a:rPr>
              <a:t>Calibration Area</a:t>
            </a:r>
          </a:p>
          <a:p>
            <a:pPr marL="457200" indent="-457200">
              <a:buFont typeface="Arial" panose="020B0604020202020204" pitchFamily="34" charset="0"/>
              <a:buChar char="•"/>
            </a:pPr>
            <a:r>
              <a:rPr lang="en-US" sz="2000" b="1" dirty="0" smtClean="0">
                <a:solidFill>
                  <a:schemeClr val="accent2">
                    <a:lumMod val="75000"/>
                  </a:schemeClr>
                </a:solidFill>
                <a:latin typeface="+mn-lt"/>
              </a:rPr>
              <a:t>AFFF Release Area 3:</a:t>
            </a:r>
          </a:p>
          <a:p>
            <a:pPr marL="914400" lvl="1" indent="-457200">
              <a:buFontTx/>
              <a:buChar char="‒"/>
            </a:pPr>
            <a:r>
              <a:rPr lang="en-US" sz="1600" dirty="0" smtClean="0">
                <a:solidFill>
                  <a:schemeClr val="accent2">
                    <a:lumMod val="75000"/>
                  </a:schemeClr>
                </a:solidFill>
              </a:rPr>
              <a:t>Aircraft </a:t>
            </a:r>
            <a:r>
              <a:rPr lang="en-US" sz="1600" dirty="0">
                <a:solidFill>
                  <a:schemeClr val="accent2">
                    <a:lumMod val="75000"/>
                  </a:schemeClr>
                </a:solidFill>
              </a:rPr>
              <a:t>Crash Location </a:t>
            </a:r>
            <a:r>
              <a:rPr lang="en-US" sz="1600" dirty="0" smtClean="0">
                <a:solidFill>
                  <a:schemeClr val="accent2">
                    <a:lumMod val="75000"/>
                  </a:schemeClr>
                </a:solidFill>
              </a:rPr>
              <a:t>SS008 (PS-4/PS-9)</a:t>
            </a:r>
            <a:endParaRPr lang="en-US" sz="1600" dirty="0" smtClean="0">
              <a:solidFill>
                <a:schemeClr val="accent2">
                  <a:lumMod val="75000"/>
                </a:schemeClr>
              </a:solidFill>
              <a:latin typeface="+mn-lt"/>
            </a:endParaRPr>
          </a:p>
          <a:p>
            <a:pPr marL="457200" indent="-457200">
              <a:buFont typeface="Arial" panose="020B0604020202020204" pitchFamily="34" charset="0"/>
              <a:buChar char="•"/>
            </a:pPr>
            <a:r>
              <a:rPr lang="en-US" sz="2000" b="1" dirty="0" smtClean="0">
                <a:solidFill>
                  <a:schemeClr val="accent2">
                    <a:lumMod val="75000"/>
                  </a:schemeClr>
                </a:solidFill>
                <a:latin typeface="+mn-lt"/>
              </a:rPr>
              <a:t>AFFF Release Area 4:</a:t>
            </a:r>
          </a:p>
          <a:p>
            <a:pPr marL="914400" lvl="1" indent="-457200">
              <a:buFontTx/>
              <a:buChar char="‒"/>
            </a:pPr>
            <a:r>
              <a:rPr lang="en-US" sz="1600" dirty="0" smtClean="0">
                <a:solidFill>
                  <a:schemeClr val="accent2">
                    <a:lumMod val="75000"/>
                  </a:schemeClr>
                </a:solidFill>
              </a:rPr>
              <a:t>B-52 Crash (1994)</a:t>
            </a:r>
            <a:endParaRPr lang="en-US" sz="1600" dirty="0">
              <a:solidFill>
                <a:schemeClr val="accent2">
                  <a:lumMod val="75000"/>
                </a:schemeClr>
              </a:solidFill>
            </a:endParaRPr>
          </a:p>
          <a:p>
            <a:pPr marL="457200" indent="-457200">
              <a:buFont typeface="Arial" panose="020B0604020202020204" pitchFamily="34" charset="0"/>
              <a:buChar char="•"/>
            </a:pPr>
            <a:r>
              <a:rPr lang="en-US" sz="2000" b="1" dirty="0" smtClean="0">
                <a:solidFill>
                  <a:schemeClr val="accent2">
                    <a:lumMod val="75000"/>
                  </a:schemeClr>
                </a:solidFill>
                <a:latin typeface="+mn-lt"/>
              </a:rPr>
              <a:t>AFFF Release Area 5:</a:t>
            </a:r>
          </a:p>
          <a:p>
            <a:pPr marL="914400" lvl="1" indent="-457200">
              <a:buFontTx/>
              <a:buChar char="‒"/>
            </a:pPr>
            <a:r>
              <a:rPr lang="en-US" sz="1600" dirty="0" smtClean="0">
                <a:solidFill>
                  <a:schemeClr val="accent2">
                    <a:lumMod val="75000"/>
                  </a:schemeClr>
                </a:solidFill>
              </a:rPr>
              <a:t>Fire Station 1 (Building 1)</a:t>
            </a:r>
            <a:endParaRPr lang="en-US" sz="1600"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6" name="TextBox 15"/>
          <p:cNvSpPr txBox="1"/>
          <p:nvPr/>
        </p:nvSpPr>
        <p:spPr>
          <a:xfrm>
            <a:off x="3733800" y="3637280"/>
            <a:ext cx="304800" cy="381000"/>
          </a:xfrm>
          <a:prstGeom prst="rect">
            <a:avLst/>
          </a:prstGeom>
          <a:noFill/>
        </p:spPr>
        <p:txBody>
          <a:bodyPr wrap="square" rtlCol="0">
            <a:spAutoFit/>
          </a:bodyPr>
          <a:lstStyle/>
          <a:p>
            <a:r>
              <a:rPr lang="en-US" dirty="0" smtClean="0">
                <a:solidFill>
                  <a:schemeClr val="accent2">
                    <a:lumMod val="75000"/>
                  </a:schemeClr>
                </a:solidFill>
              </a:rPr>
              <a:t>1</a:t>
            </a:r>
            <a:endParaRPr lang="en-US" dirty="0">
              <a:solidFill>
                <a:schemeClr val="accent2">
                  <a:lumMod val="75000"/>
                </a:schemeClr>
              </a:solidFill>
            </a:endParaRPr>
          </a:p>
        </p:txBody>
      </p:sp>
      <p:sp>
        <p:nvSpPr>
          <p:cNvPr id="17" name="TextBox 16"/>
          <p:cNvSpPr txBox="1"/>
          <p:nvPr/>
        </p:nvSpPr>
        <p:spPr>
          <a:xfrm>
            <a:off x="2952895" y="3429000"/>
            <a:ext cx="304800" cy="381000"/>
          </a:xfrm>
          <a:prstGeom prst="rect">
            <a:avLst/>
          </a:prstGeom>
          <a:noFill/>
        </p:spPr>
        <p:txBody>
          <a:bodyPr wrap="square" rtlCol="0">
            <a:spAutoFit/>
          </a:bodyPr>
          <a:lstStyle/>
          <a:p>
            <a:r>
              <a:rPr lang="en-US" dirty="0" smtClean="0">
                <a:solidFill>
                  <a:schemeClr val="accent2">
                    <a:lumMod val="75000"/>
                  </a:schemeClr>
                </a:solidFill>
              </a:rPr>
              <a:t>2</a:t>
            </a:r>
            <a:endParaRPr lang="en-US" dirty="0">
              <a:solidFill>
                <a:schemeClr val="accent2">
                  <a:lumMod val="75000"/>
                </a:schemeClr>
              </a:solidFill>
            </a:endParaRPr>
          </a:p>
        </p:txBody>
      </p:sp>
      <p:sp>
        <p:nvSpPr>
          <p:cNvPr id="18" name="TextBox 17"/>
          <p:cNvSpPr txBox="1"/>
          <p:nvPr/>
        </p:nvSpPr>
        <p:spPr>
          <a:xfrm>
            <a:off x="1981200" y="4419600"/>
            <a:ext cx="304800" cy="381000"/>
          </a:xfrm>
          <a:prstGeom prst="rect">
            <a:avLst/>
          </a:prstGeom>
          <a:noFill/>
        </p:spPr>
        <p:txBody>
          <a:bodyPr wrap="square" rtlCol="0">
            <a:spAutoFit/>
          </a:bodyPr>
          <a:lstStyle/>
          <a:p>
            <a:r>
              <a:rPr lang="en-US" dirty="0" smtClean="0">
                <a:solidFill>
                  <a:schemeClr val="accent2">
                    <a:lumMod val="75000"/>
                  </a:schemeClr>
                </a:solidFill>
              </a:rPr>
              <a:t>4</a:t>
            </a:r>
            <a:endParaRPr lang="en-US" dirty="0">
              <a:solidFill>
                <a:schemeClr val="accent2">
                  <a:lumMod val="75000"/>
                </a:schemeClr>
              </a:solidFill>
            </a:endParaRPr>
          </a:p>
        </p:txBody>
      </p:sp>
      <p:sp>
        <p:nvSpPr>
          <p:cNvPr id="19" name="TextBox 18"/>
          <p:cNvSpPr txBox="1"/>
          <p:nvPr/>
        </p:nvSpPr>
        <p:spPr>
          <a:xfrm>
            <a:off x="921937" y="3162300"/>
            <a:ext cx="304800" cy="381000"/>
          </a:xfrm>
          <a:prstGeom prst="rect">
            <a:avLst/>
          </a:prstGeom>
          <a:noFill/>
        </p:spPr>
        <p:txBody>
          <a:bodyPr wrap="square" rtlCol="0">
            <a:spAutoFit/>
          </a:bodyPr>
          <a:lstStyle/>
          <a:p>
            <a:r>
              <a:rPr lang="en-US" dirty="0" smtClean="0">
                <a:solidFill>
                  <a:schemeClr val="accent2">
                    <a:lumMod val="75000"/>
                  </a:schemeClr>
                </a:solidFill>
              </a:rPr>
              <a:t>5</a:t>
            </a:r>
            <a:endParaRPr lang="en-US" dirty="0">
              <a:solidFill>
                <a:schemeClr val="accent2">
                  <a:lumMod val="75000"/>
                </a:schemeClr>
              </a:solidFill>
            </a:endParaRPr>
          </a:p>
        </p:txBody>
      </p:sp>
      <p:sp>
        <p:nvSpPr>
          <p:cNvPr id="20" name="TextBox 19"/>
          <p:cNvSpPr txBox="1"/>
          <p:nvPr/>
        </p:nvSpPr>
        <p:spPr>
          <a:xfrm>
            <a:off x="1547900" y="2438400"/>
            <a:ext cx="304800" cy="381000"/>
          </a:xfrm>
          <a:prstGeom prst="rect">
            <a:avLst/>
          </a:prstGeom>
          <a:noFill/>
        </p:spPr>
        <p:txBody>
          <a:bodyPr wrap="square" rtlCol="0">
            <a:spAutoFit/>
          </a:bodyPr>
          <a:lstStyle/>
          <a:p>
            <a:r>
              <a:rPr lang="en-US" dirty="0" smtClean="0">
                <a:solidFill>
                  <a:schemeClr val="accent2">
                    <a:lumMod val="75000"/>
                  </a:schemeClr>
                </a:solidFill>
              </a:rPr>
              <a:t>3</a:t>
            </a:r>
            <a:endParaRPr lang="en-US" dirty="0">
              <a:solidFill>
                <a:schemeClr val="accent2">
                  <a:lumMod val="75000"/>
                </a:schemeClr>
              </a:solidFill>
            </a:endParaRPr>
          </a:p>
        </p:txBody>
      </p:sp>
    </p:spTree>
    <p:extLst>
      <p:ext uri="{BB962C8B-B14F-4D97-AF65-F5344CB8AC3E}">
        <p14:creationId xmlns:p14="http://schemas.microsoft.com/office/powerpoint/2010/main" val="2404056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smtClean="0">
                <a:solidFill>
                  <a:srgbClr val="141B76"/>
                </a:solidFill>
                <a:cs typeface="Arial"/>
              </a:rPr>
              <a:t>Phase I Remedial Investigation: Monitoring Wells</a:t>
            </a:r>
            <a:endParaRPr lang="en-US" sz="3200" i="1" kern="1200" spc="-4" dirty="0">
              <a:solidFill>
                <a:srgbClr val="141B76"/>
              </a:solidFill>
              <a:cs typeface="Arial"/>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1390"/>
          <a:stretch/>
        </p:blipFill>
        <p:spPr>
          <a:xfrm>
            <a:off x="207121" y="1203521"/>
            <a:ext cx="8672553" cy="5425879"/>
          </a:xfrm>
          <a:prstGeom prst="rect">
            <a:avLst/>
          </a:prstGeom>
        </p:spPr>
      </p:pic>
      <p:sp>
        <p:nvSpPr>
          <p:cNvPr id="10"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33</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11059680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smtClean="0">
                <a:solidFill>
                  <a:srgbClr val="141B76"/>
                </a:solidFill>
                <a:cs typeface="Arial"/>
              </a:rPr>
              <a:t>Questions?</a:t>
            </a:r>
            <a:endParaRPr lang="en-US" dirty="0"/>
          </a:p>
        </p:txBody>
      </p:sp>
      <p:sp>
        <p:nvSpPr>
          <p:cNvPr id="6"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34</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871512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smtClean="0">
                <a:solidFill>
                  <a:srgbClr val="141B76"/>
                </a:solidFill>
                <a:cs typeface="Arial"/>
              </a:rPr>
              <a:t>Phase I Remedial Investigation: </a:t>
            </a:r>
            <a:br>
              <a:rPr lang="en-US" sz="3200" i="1" kern="1200" spc="-4" dirty="0" smtClean="0">
                <a:solidFill>
                  <a:srgbClr val="141B76"/>
                </a:solidFill>
                <a:cs typeface="Arial"/>
              </a:rPr>
            </a:br>
            <a:r>
              <a:rPr lang="en-US" sz="3200" i="1" kern="1200" spc="-4" dirty="0" smtClean="0">
                <a:solidFill>
                  <a:srgbClr val="141B76"/>
                </a:solidFill>
                <a:cs typeface="Arial"/>
              </a:rPr>
              <a:t>AFFF Release Area 1 Soil Borings</a:t>
            </a:r>
            <a:endParaRPr lang="en-US" sz="3200" i="1" kern="1200" spc="-4" dirty="0">
              <a:solidFill>
                <a:srgbClr val="141B76"/>
              </a:solidFill>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28" y="1143000"/>
            <a:ext cx="8806740" cy="5603637"/>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35</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1663712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smtClean="0">
                <a:solidFill>
                  <a:srgbClr val="141B76"/>
                </a:solidFill>
                <a:cs typeface="Arial"/>
              </a:rPr>
              <a:t>Phase I Remedial Investigation:  AFFF Release Area 2 Soil Borings</a:t>
            </a:r>
            <a:endParaRPr lang="en-US" sz="3200" i="1" kern="1200" spc="-4" dirty="0">
              <a:solidFill>
                <a:srgbClr val="141B76"/>
              </a:solidFill>
              <a:cs typeface="Aria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62" y="1143000"/>
            <a:ext cx="8805672" cy="5613349"/>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36</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865072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smtClean="0">
                <a:solidFill>
                  <a:srgbClr val="141B76"/>
                </a:solidFill>
                <a:cs typeface="Arial"/>
              </a:rPr>
              <a:t>Phase I Remedial Investigation:  AFFF Release Area 3 Soil Borings</a:t>
            </a:r>
            <a:endParaRPr lang="en-US" sz="3200" i="1" kern="1200" spc="-4" dirty="0">
              <a:solidFill>
                <a:srgbClr val="141B76"/>
              </a:solidFill>
              <a:cs typeface="Aria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521" y="1143000"/>
            <a:ext cx="8759440" cy="5596128"/>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37</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0443815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smtClean="0">
                <a:solidFill>
                  <a:srgbClr val="141B76"/>
                </a:solidFill>
                <a:cs typeface="Arial"/>
              </a:rPr>
              <a:t>Phase I Remedial Investigation:  AFFF Release Area 4 Soil Borings</a:t>
            </a:r>
            <a:endParaRPr lang="en-US" sz="3200" i="1" kern="1200" spc="-4" dirty="0">
              <a:solidFill>
                <a:srgbClr val="141B76"/>
              </a:solidFill>
              <a:cs typeface="Aria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992" y="1143000"/>
            <a:ext cx="8740811" cy="5586984"/>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38</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6822254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smtClean="0">
                <a:solidFill>
                  <a:srgbClr val="141B76"/>
                </a:solidFill>
                <a:cs typeface="Arial"/>
              </a:rPr>
              <a:t>Phase I Remedial Investigation:  AFFF Release Area 5 Soil Borings</a:t>
            </a:r>
            <a:endParaRPr lang="en-US" sz="3200" i="1" kern="1200" spc="-4" dirty="0">
              <a:solidFill>
                <a:srgbClr val="141B76"/>
              </a:solidFill>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947" y="1143000"/>
            <a:ext cx="8804538" cy="5605272"/>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39</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0310346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8677" y="250743"/>
            <a:ext cx="7209443" cy="565313"/>
          </a:xfrm>
          <a:prstGeom prst="rect">
            <a:avLst/>
          </a:prstGeom>
        </p:spPr>
        <p:txBody>
          <a:bodyPr vert="horz" wrap="square" lIns="0" tIns="11206" rIns="0" bIns="0" rtlCol="0">
            <a:spAutoFit/>
          </a:bodyPr>
          <a:lstStyle/>
          <a:p>
            <a:pPr marL="11206">
              <a:spcBef>
                <a:spcPts val="88"/>
              </a:spcBef>
            </a:pPr>
            <a:r>
              <a:rPr i="1" kern="1200" spc="-4" dirty="0">
                <a:solidFill>
                  <a:srgbClr val="141B76"/>
                </a:solidFill>
                <a:cs typeface="Arial"/>
              </a:rPr>
              <a:t>Acronyms and Abbreviations</a:t>
            </a:r>
          </a:p>
        </p:txBody>
      </p:sp>
      <p:sp>
        <p:nvSpPr>
          <p:cNvPr id="3" name="object 3"/>
          <p:cNvSpPr txBox="1"/>
          <p:nvPr/>
        </p:nvSpPr>
        <p:spPr>
          <a:xfrm>
            <a:off x="721674" y="1447800"/>
            <a:ext cx="7643448" cy="5017814"/>
          </a:xfrm>
          <a:prstGeom prst="rect">
            <a:avLst/>
          </a:prstGeom>
        </p:spPr>
        <p:txBody>
          <a:bodyPr vert="horz" wrap="square" lIns="0" tIns="11206" rIns="0" bIns="0" rtlCol="0">
            <a:spAutoFit/>
          </a:bodyPr>
          <a:lstStyle/>
          <a:p>
            <a:pPr marL="11206" marR="0" lvl="0" indent="0" algn="l" defTabSz="806867" rtl="0" eaLnBrk="1" fontAlgn="auto" latinLnBrk="0" hangingPunct="1">
              <a:lnSpc>
                <a:spcPct val="100000"/>
              </a:lnSpc>
              <a:spcBef>
                <a:spcPts val="88"/>
              </a:spcBef>
              <a:spcAft>
                <a:spcPts val="0"/>
              </a:spcAft>
              <a:buClrTx/>
              <a:buSzTx/>
              <a:buFontTx/>
              <a:buNone/>
              <a:tabLst>
                <a:tab pos="1170517" algn="l"/>
              </a:tabLst>
              <a:defRPr/>
            </a:pPr>
            <a:r>
              <a:rPr lang="en-US" sz="1400" spc="-4" dirty="0" smtClean="0">
                <a:solidFill>
                  <a:schemeClr val="accent2">
                    <a:lumMod val="75000"/>
                  </a:schemeClr>
                </a:solidFill>
                <a:latin typeface="Arial"/>
                <a:cs typeface="Arial"/>
              </a:rPr>
              <a:t>AF		Air Force</a:t>
            </a:r>
          </a:p>
          <a:p>
            <a:pPr marL="11206" marR="0" lvl="0" indent="0" algn="l" defTabSz="806867" rtl="0" eaLnBrk="1" fontAlgn="auto" latinLnBrk="0" hangingPunct="1">
              <a:lnSpc>
                <a:spcPct val="100000"/>
              </a:lnSpc>
              <a:spcBef>
                <a:spcPts val="88"/>
              </a:spcBef>
              <a:spcAft>
                <a:spcPts val="0"/>
              </a:spcAft>
              <a:buClrTx/>
              <a:buSzTx/>
              <a:buFontTx/>
              <a:buNone/>
              <a:tabLst>
                <a:tab pos="1170517" algn="l"/>
              </a:tabLst>
              <a:defRPr/>
            </a:pPr>
            <a:r>
              <a:rPr lang="en-US" sz="1400" spc="-4" dirty="0" smtClean="0">
                <a:solidFill>
                  <a:schemeClr val="accent2">
                    <a:lumMod val="75000"/>
                  </a:schemeClr>
                </a:solidFill>
                <a:latin typeface="Arial"/>
                <a:cs typeface="Arial"/>
              </a:rPr>
              <a:t>AFFF		Aqueous Film-Forming </a:t>
            </a:r>
            <a:r>
              <a:rPr lang="en-US" sz="1400" spc="-4" dirty="0">
                <a:solidFill>
                  <a:schemeClr val="accent2">
                    <a:lumMod val="75000"/>
                  </a:schemeClr>
                </a:solidFill>
                <a:latin typeface="Arial"/>
                <a:cs typeface="Arial"/>
              </a:rPr>
              <a:t>F</a:t>
            </a:r>
            <a:r>
              <a:rPr lang="en-US" sz="1400" spc="-4" dirty="0" smtClean="0">
                <a:solidFill>
                  <a:schemeClr val="accent2">
                    <a:lumMod val="75000"/>
                  </a:schemeClr>
                </a:solidFill>
                <a:latin typeface="Arial"/>
                <a:cs typeface="Arial"/>
              </a:rPr>
              <a:t>oam</a:t>
            </a:r>
          </a:p>
          <a:p>
            <a:pPr marL="11206" marR="0" lvl="0" indent="0" algn="l" defTabSz="806867" rtl="0" eaLnBrk="1" fontAlgn="auto" latinLnBrk="0" hangingPunct="1">
              <a:lnSpc>
                <a:spcPct val="100000"/>
              </a:lnSpc>
              <a:spcBef>
                <a:spcPts val="88"/>
              </a:spcBef>
              <a:spcAft>
                <a:spcPts val="0"/>
              </a:spcAft>
              <a:buClrTx/>
              <a:buSzTx/>
              <a:buFontTx/>
              <a:buNone/>
              <a:tabLst>
                <a:tab pos="1170517" algn="l"/>
              </a:tabLst>
              <a:defRPr/>
            </a:pPr>
            <a:r>
              <a:rPr lang="en-US" sz="1400" spc="-4" dirty="0" smtClean="0">
                <a:solidFill>
                  <a:schemeClr val="accent2">
                    <a:lumMod val="75000"/>
                  </a:schemeClr>
                </a:solidFill>
                <a:latin typeface="Arial"/>
                <a:cs typeface="Arial"/>
              </a:rPr>
              <a:t>CAWH		City of Airway Heights</a:t>
            </a:r>
          </a:p>
          <a:p>
            <a:pPr marL="11206" marR="0" lvl="0" indent="0" algn="l" defTabSz="806867" rtl="0" eaLnBrk="1" fontAlgn="auto" latinLnBrk="0" hangingPunct="1">
              <a:lnSpc>
                <a:spcPct val="100000"/>
              </a:lnSpc>
              <a:spcBef>
                <a:spcPts val="88"/>
              </a:spcBef>
              <a:spcAft>
                <a:spcPts val="0"/>
              </a:spcAft>
              <a:buClrTx/>
              <a:buSzTx/>
              <a:buFontTx/>
              <a:buNone/>
              <a:tabLst>
                <a:tab pos="1170517" algn="l"/>
              </a:tabLst>
              <a:defRPr/>
            </a:pPr>
            <a:r>
              <a:rPr lang="en-US" sz="1400" spc="-4" dirty="0" smtClean="0">
                <a:solidFill>
                  <a:schemeClr val="accent2">
                    <a:lumMod val="75000"/>
                  </a:schemeClr>
                </a:solidFill>
                <a:latin typeface="Arial"/>
                <a:cs typeface="Arial"/>
              </a:rPr>
              <a:t>CERCLA		Comprehensive Environmental Response, Compensation, and Liability Act</a:t>
            </a:r>
          </a:p>
          <a:p>
            <a:pPr marL="11206" marR="0" lvl="0" indent="0" algn="l" defTabSz="806867" rtl="0" eaLnBrk="1" fontAlgn="auto" latinLnBrk="0" hangingPunct="1">
              <a:lnSpc>
                <a:spcPct val="100000"/>
              </a:lnSpc>
              <a:spcBef>
                <a:spcPts val="88"/>
              </a:spcBef>
              <a:spcAft>
                <a:spcPts val="0"/>
              </a:spcAft>
              <a:buClrTx/>
              <a:buSzTx/>
              <a:buFontTx/>
              <a:buNone/>
              <a:tabLst>
                <a:tab pos="1170517" algn="l"/>
              </a:tabLst>
              <a:defRPr/>
            </a:pP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CPA		Critical</a:t>
            </a:r>
            <a:r>
              <a:rPr lang="en-US" sz="1400" spc="-4" dirty="0" smtClean="0">
                <a:solidFill>
                  <a:schemeClr val="accent2">
                    <a:lumMod val="75000"/>
                  </a:schemeClr>
                </a:solidFill>
                <a:latin typeface="Arial"/>
                <a:cs typeface="Arial"/>
              </a:rPr>
              <a:t> Process Analysis</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842727" defTabSz="806867" fontAlgn="auto">
              <a:spcBef>
                <a:spcPts val="0"/>
              </a:spcBef>
              <a:spcAft>
                <a:spcPts val="0"/>
              </a:spcAft>
              <a:tabLst>
                <a:tab pos="1170517" algn="l"/>
              </a:tabLst>
              <a:defRPr/>
            </a:pPr>
            <a:r>
              <a:rPr lang="en-US" sz="1400" spc="-4" dirty="0" smtClean="0">
                <a:solidFill>
                  <a:schemeClr val="accent2">
                    <a:lumMod val="75000"/>
                  </a:schemeClr>
                </a:solidFill>
                <a:latin typeface="Arial"/>
                <a:cs typeface="Arial"/>
              </a:rPr>
              <a:t>EE/CA		</a:t>
            </a:r>
            <a:r>
              <a:rPr lang="en-US" sz="1400" spc="-4" dirty="0">
                <a:solidFill>
                  <a:schemeClr val="accent2">
                    <a:lumMod val="75000"/>
                  </a:schemeClr>
                </a:solidFill>
                <a:latin typeface="Arial"/>
                <a:cs typeface="Arial"/>
              </a:rPr>
              <a:t>Engineering Evaluation/Cost </a:t>
            </a:r>
            <a:r>
              <a:rPr lang="en-US" sz="1400" spc="-4" dirty="0" smtClean="0">
                <a:solidFill>
                  <a:schemeClr val="accent2">
                    <a:lumMod val="75000"/>
                  </a:schemeClr>
                </a:solidFill>
                <a:latin typeface="Arial"/>
                <a:cs typeface="Arial"/>
              </a:rPr>
              <a:t>Analysis</a:t>
            </a:r>
          </a:p>
          <a:p>
            <a:pPr marL="11206" marR="842727" defTabSz="806867" fontAlgn="auto">
              <a:spcBef>
                <a:spcPts val="0"/>
              </a:spcBef>
              <a:spcAft>
                <a:spcPts val="0"/>
              </a:spcAft>
              <a:tabLst>
                <a:tab pos="1170517" algn="l"/>
              </a:tabLst>
              <a:defRPr/>
            </a:pPr>
            <a:r>
              <a:rPr lang="en-US" sz="1400" spc="-4" dirty="0" smtClean="0">
                <a:solidFill>
                  <a:schemeClr val="accent2">
                    <a:lumMod val="75000"/>
                  </a:schemeClr>
                </a:solidFill>
                <a:latin typeface="Arial"/>
                <a:cs typeface="Arial"/>
              </a:rPr>
              <a:t>GAC		Granular Activated Carbon</a:t>
            </a:r>
          </a:p>
          <a:p>
            <a:pPr marL="11206" marR="842727" defTabSz="806867" fontAlgn="auto">
              <a:spcBef>
                <a:spcPts val="0"/>
              </a:spcBef>
              <a:spcAft>
                <a:spcPts val="0"/>
              </a:spcAft>
              <a:tabLst>
                <a:tab pos="1170517" algn="l"/>
              </a:tabLst>
              <a:defRPr/>
            </a:pPr>
            <a:r>
              <a:rPr lang="en-US" sz="1400" spc="-4" dirty="0" smtClean="0">
                <a:solidFill>
                  <a:schemeClr val="accent2">
                    <a:lumMod val="75000"/>
                  </a:schemeClr>
                </a:solidFill>
                <a:latin typeface="Arial"/>
                <a:cs typeface="Arial"/>
              </a:rPr>
              <a:t>MW		monitoring well</a:t>
            </a:r>
            <a:endParaRPr sz="1400" spc="-4" dirty="0">
              <a:solidFill>
                <a:schemeClr val="accent2">
                  <a:lumMod val="75000"/>
                </a:schemeClr>
              </a:solidFill>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70517" algn="l"/>
              </a:tabLst>
              <a:defRPr/>
            </a:pPr>
            <a:r>
              <a:rPr lang="en-US" sz="1400" spc="-4" dirty="0" smtClean="0">
                <a:solidFill>
                  <a:schemeClr val="accent2">
                    <a:lumMod val="75000"/>
                  </a:schemeClr>
                </a:solidFill>
                <a:latin typeface="Arial"/>
                <a:cs typeface="Arial"/>
              </a:rPr>
              <a:t>NTCRA		Non-Time Critical Removal Action</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70517" algn="l"/>
              </a:tabLst>
              <a:defRPr/>
            </a:pPr>
            <a:r>
              <a:rPr kumimoji="0" sz="1400" b="0" i="0" u="none" strike="noStrike" kern="1200" cap="none" spc="-4" normalizeH="0" baseline="0" noProof="0" dirty="0">
                <a:ln>
                  <a:noFill/>
                </a:ln>
                <a:solidFill>
                  <a:schemeClr val="accent2">
                    <a:lumMod val="75000"/>
                  </a:schemeClr>
                </a:solidFill>
                <a:effectLst/>
                <a:uLnTx/>
                <a:uFillTx/>
                <a:latin typeface="Arial"/>
                <a:cs typeface="Arial"/>
              </a:rPr>
              <a:t>O&amp;M	</a:t>
            </a: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operation </a:t>
            </a:r>
            <a:r>
              <a:rPr kumimoji="0" sz="1400" b="0" i="0" u="none" strike="noStrike" kern="1200" cap="none" spc="-4" normalizeH="0" baseline="0" noProof="0" dirty="0">
                <a:ln>
                  <a:noFill/>
                </a:ln>
                <a:solidFill>
                  <a:schemeClr val="accent2">
                    <a:lumMod val="75000"/>
                  </a:schemeClr>
                </a:solidFill>
                <a:effectLst/>
                <a:uLnTx/>
                <a:uFillTx/>
                <a:latin typeface="Arial"/>
                <a:cs typeface="Arial"/>
              </a:rPr>
              <a:t>and</a:t>
            </a:r>
            <a:r>
              <a:rPr kumimoji="0" sz="1400" b="0" i="0" u="none" strike="noStrike" kern="1200" cap="none" spc="-9" normalizeH="0" baseline="0" noProof="0" dirty="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maintenance</a:t>
            </a:r>
            <a:endPar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70517" algn="l"/>
              </a:tabLst>
              <a:defRPr/>
            </a:pPr>
            <a:r>
              <a:rPr lang="en-US" sz="1400" spc="-4" dirty="0" smtClean="0">
                <a:solidFill>
                  <a:schemeClr val="accent2">
                    <a:lumMod val="75000"/>
                  </a:schemeClr>
                </a:solidFill>
                <a:latin typeface="Arial"/>
                <a:cs typeface="Arial"/>
              </a:rPr>
              <a:t>PDI		Pre-Design Investigation</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lvl="0" defTabSz="806867" fontAlgn="auto">
              <a:spcBef>
                <a:spcPts val="0"/>
              </a:spcBef>
              <a:spcAft>
                <a:spcPts val="0"/>
              </a:spcAft>
              <a:tabLst>
                <a:tab pos="1170517" algn="l"/>
              </a:tabLst>
              <a:defRPr/>
            </a:pPr>
            <a:r>
              <a:rPr lang="en-US" sz="1400" spc="-4" noProof="0" dirty="0" smtClean="0">
                <a:solidFill>
                  <a:schemeClr val="accent2">
                    <a:lumMod val="75000"/>
                  </a:schemeClr>
                </a:solidFill>
                <a:latin typeface="Arial"/>
                <a:cs typeface="Arial"/>
              </a:rPr>
              <a:t>PFOS/PFOA		</a:t>
            </a:r>
            <a:r>
              <a:rPr lang="en-US" sz="1400" dirty="0" err="1">
                <a:solidFill>
                  <a:schemeClr val="accent2">
                    <a:lumMod val="75000"/>
                  </a:schemeClr>
                </a:solidFill>
              </a:rPr>
              <a:t>perfluorooctane</a:t>
            </a:r>
            <a:r>
              <a:rPr lang="en-US" sz="1400" dirty="0">
                <a:solidFill>
                  <a:schemeClr val="accent2">
                    <a:lumMod val="75000"/>
                  </a:schemeClr>
                </a:solidFill>
              </a:rPr>
              <a:t> </a:t>
            </a:r>
            <a:r>
              <a:rPr lang="en-US" sz="1400" dirty="0" smtClean="0">
                <a:solidFill>
                  <a:schemeClr val="accent2">
                    <a:lumMod val="75000"/>
                  </a:schemeClr>
                </a:solidFill>
              </a:rPr>
              <a:t>sulfonate/</a:t>
            </a:r>
            <a:r>
              <a:rPr lang="en-US" sz="1400" dirty="0" err="1" smtClean="0">
                <a:solidFill>
                  <a:schemeClr val="accent2">
                    <a:lumMod val="75000"/>
                  </a:schemeClr>
                </a:solidFill>
              </a:rPr>
              <a:t>perfluorooctanoic</a:t>
            </a:r>
            <a:r>
              <a:rPr lang="en-US" sz="1400" dirty="0" smtClean="0">
                <a:solidFill>
                  <a:schemeClr val="accent2">
                    <a:lumMod val="75000"/>
                  </a:schemeClr>
                </a:solidFill>
              </a:rPr>
              <a:t> </a:t>
            </a:r>
            <a:r>
              <a:rPr lang="en-US" sz="1400" dirty="0">
                <a:solidFill>
                  <a:schemeClr val="accent2">
                    <a:lumMod val="75000"/>
                  </a:schemeClr>
                </a:solidFill>
              </a:rPr>
              <a:t>acid</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595" algn="l"/>
              </a:tabLst>
              <a:defRPr/>
            </a:pPr>
            <a:r>
              <a:rPr lang="en-US" sz="1400" spc="-4" dirty="0" smtClean="0">
                <a:solidFill>
                  <a:schemeClr val="accent2">
                    <a:lumMod val="75000"/>
                  </a:schemeClr>
                </a:solidFill>
                <a:latin typeface="Arial"/>
                <a:cs typeface="Arial"/>
              </a:rPr>
              <a:t>POP		Period of Performance</a:t>
            </a:r>
          </a:p>
          <a:p>
            <a:pPr marL="11206" marR="0" lvl="0" indent="0" algn="l" defTabSz="806867" rtl="0" eaLnBrk="1" fontAlgn="auto" latinLnBrk="0" hangingPunct="1">
              <a:lnSpc>
                <a:spcPct val="100000"/>
              </a:lnSpc>
              <a:spcBef>
                <a:spcPts val="0"/>
              </a:spcBef>
              <a:spcAft>
                <a:spcPts val="0"/>
              </a:spcAft>
              <a:buClrTx/>
              <a:buSzTx/>
              <a:buFontTx/>
              <a:buNone/>
              <a:tabLst>
                <a:tab pos="1166595" algn="l"/>
              </a:tabLst>
              <a:defRPr/>
            </a:pP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QAPP		Quality Assurance Project</a:t>
            </a:r>
            <a:r>
              <a:rPr kumimoji="0" lang="en-US" sz="1400" b="0" i="0" u="none" strike="noStrike" kern="1200" cap="none" spc="-4" normalizeH="0" noProof="0" dirty="0" smtClean="0">
                <a:ln>
                  <a:noFill/>
                </a:ln>
                <a:solidFill>
                  <a:schemeClr val="accent2">
                    <a:lumMod val="75000"/>
                  </a:schemeClr>
                </a:solidFill>
                <a:effectLst/>
                <a:uLnTx/>
                <a:uFillTx/>
                <a:latin typeface="Arial"/>
                <a:cs typeface="Arial"/>
              </a:rPr>
              <a:t> Plan</a:t>
            </a:r>
            <a:endPar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595" algn="l"/>
              </a:tabLst>
              <a:defRPr/>
            </a:pPr>
            <a:r>
              <a:rPr lang="en-US" sz="1400" spc="-4" dirty="0" smtClean="0">
                <a:solidFill>
                  <a:schemeClr val="accent2">
                    <a:lumMod val="75000"/>
                  </a:schemeClr>
                </a:solidFill>
                <a:latin typeface="Arial"/>
                <a:cs typeface="Arial"/>
              </a:rPr>
              <a:t>RAB		Restoration Advisory Board</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034" algn="l"/>
              </a:tabLst>
              <a:defRPr/>
            </a:pPr>
            <a:r>
              <a:rPr kumimoji="0" sz="1400" b="0" i="0" u="none" strike="noStrike" kern="1200" cap="none" spc="-4" normalizeH="0" baseline="0" noProof="0" dirty="0">
                <a:ln>
                  <a:noFill/>
                </a:ln>
                <a:solidFill>
                  <a:schemeClr val="accent2">
                    <a:lumMod val="75000"/>
                  </a:schemeClr>
                </a:solidFill>
                <a:effectLst/>
                <a:uLnTx/>
                <a:uFillTx/>
                <a:latin typeface="Arial"/>
                <a:cs typeface="Arial"/>
              </a:rPr>
              <a:t>RA-O	</a:t>
            </a: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remedial</a:t>
            </a:r>
            <a:r>
              <a:rPr kumimoji="0" sz="1400" b="0" i="0" u="none" strike="noStrike" kern="1200" cap="none" spc="-9"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action-operations</a:t>
            </a:r>
            <a:endPar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034" algn="l"/>
              </a:tabLst>
              <a:defRPr/>
            </a:pPr>
            <a:r>
              <a:rPr lang="en-US" sz="1400" spc="-4" dirty="0" smtClean="0">
                <a:solidFill>
                  <a:schemeClr val="accent2">
                    <a:lumMod val="75000"/>
                  </a:schemeClr>
                </a:solidFill>
                <a:latin typeface="Arial"/>
                <a:cs typeface="Arial"/>
              </a:rPr>
              <a:t>RI	</a:t>
            </a:r>
            <a:r>
              <a:rPr lang="en-US" sz="1400" spc="-4" dirty="0">
                <a:solidFill>
                  <a:schemeClr val="accent2">
                    <a:lumMod val="75000"/>
                  </a:schemeClr>
                </a:solidFill>
                <a:latin typeface="Arial"/>
                <a:cs typeface="Arial"/>
              </a:rPr>
              <a:t>	</a:t>
            </a:r>
            <a:r>
              <a:rPr lang="en-US" sz="1400" spc="-4" dirty="0" smtClean="0">
                <a:solidFill>
                  <a:schemeClr val="accent2">
                    <a:lumMod val="75000"/>
                  </a:schemeClr>
                </a:solidFill>
                <a:latin typeface="Arial"/>
                <a:cs typeface="Arial"/>
              </a:rPr>
              <a:t>Remedial Investigation</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595" algn="l"/>
              </a:tabLst>
              <a:defRPr/>
            </a:pP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SVE</a:t>
            </a:r>
            <a:r>
              <a:rPr kumimoji="0" sz="1400" b="0" i="0" u="none" strike="noStrike" kern="1200" cap="none" spc="-4" normalizeH="0" baseline="0" noProof="0" dirty="0">
                <a:ln>
                  <a:noFill/>
                </a:ln>
                <a:solidFill>
                  <a:schemeClr val="accent2">
                    <a:lumMod val="75000"/>
                  </a:schemeClr>
                </a:solidFill>
                <a:effectLst/>
                <a:uLnTx/>
                <a:uFillTx/>
                <a:latin typeface="Arial"/>
                <a:cs typeface="Arial"/>
              </a:rPr>
              <a:t>	</a:t>
            </a: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soil </a:t>
            </a:r>
            <a:r>
              <a:rPr kumimoji="0" sz="1400" b="0" i="0" u="none" strike="noStrike" kern="1200" cap="none" spc="-4" normalizeH="0" baseline="0" noProof="0" dirty="0">
                <a:ln>
                  <a:noFill/>
                </a:ln>
                <a:solidFill>
                  <a:schemeClr val="accent2">
                    <a:lumMod val="75000"/>
                  </a:schemeClr>
                </a:solidFill>
                <a:effectLst/>
                <a:uLnTx/>
                <a:uFillTx/>
                <a:latin typeface="Arial"/>
                <a:cs typeface="Arial"/>
              </a:rPr>
              <a:t>vapor</a:t>
            </a:r>
            <a:r>
              <a:rPr kumimoji="0" sz="1400" b="0" i="0" u="none" strike="noStrike" kern="1200" cap="none" spc="-9" normalizeH="0" baseline="0" noProof="0" dirty="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a:ln>
                  <a:noFill/>
                </a:ln>
                <a:solidFill>
                  <a:schemeClr val="accent2">
                    <a:lumMod val="75000"/>
                  </a:schemeClr>
                </a:solidFill>
                <a:effectLst/>
                <a:uLnTx/>
                <a:uFillTx/>
                <a:latin typeface="Arial"/>
                <a:cs typeface="Arial"/>
              </a:rPr>
              <a:t>extraction</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595" algn="l"/>
              </a:tabLst>
              <a:defRPr/>
            </a:pP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TCE</a:t>
            </a:r>
            <a:r>
              <a:rPr kumimoji="0" sz="1400" b="0" i="0" u="none" strike="noStrike" kern="1200" cap="none" spc="-4" normalizeH="0" baseline="0" noProof="0" dirty="0">
                <a:ln>
                  <a:noFill/>
                </a:ln>
                <a:solidFill>
                  <a:schemeClr val="accent2">
                    <a:lumMod val="75000"/>
                  </a:schemeClr>
                </a:solidFill>
                <a:effectLst/>
                <a:uLnTx/>
                <a:uFillTx/>
                <a:latin typeface="Arial"/>
                <a:cs typeface="Arial"/>
              </a:rPr>
              <a:t>	</a:t>
            </a: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trichloroethylene</a:t>
            </a:r>
            <a:endPar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595" algn="l"/>
              </a:tabLst>
              <a:defRPr/>
            </a:pPr>
            <a:r>
              <a:rPr lang="en-US" sz="1400" spc="-4" dirty="0" smtClean="0">
                <a:solidFill>
                  <a:schemeClr val="accent2">
                    <a:lumMod val="75000"/>
                  </a:schemeClr>
                </a:solidFill>
                <a:latin typeface="Arial"/>
                <a:cs typeface="Arial"/>
              </a:rPr>
              <a:t>TS		treatability study</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034" algn="l"/>
              </a:tabLst>
              <a:defRPr/>
            </a:pP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VCP</a:t>
            </a:r>
            <a:r>
              <a:rPr kumimoji="0" sz="1400" b="0" i="0" u="none" strike="noStrike" kern="1200" cap="none" spc="-4" normalizeH="0" baseline="0" noProof="0" dirty="0">
                <a:ln>
                  <a:noFill/>
                </a:ln>
                <a:solidFill>
                  <a:schemeClr val="accent2">
                    <a:lumMod val="75000"/>
                  </a:schemeClr>
                </a:solidFill>
                <a:effectLst/>
                <a:uLnTx/>
                <a:uFillTx/>
                <a:latin typeface="Arial"/>
                <a:cs typeface="Arial"/>
              </a:rPr>
              <a:t>	</a:t>
            </a: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13" normalizeH="0" baseline="0" noProof="0" dirty="0" smtClean="0">
                <a:ln>
                  <a:noFill/>
                </a:ln>
                <a:solidFill>
                  <a:schemeClr val="accent2">
                    <a:lumMod val="75000"/>
                  </a:schemeClr>
                </a:solidFill>
                <a:effectLst/>
                <a:uLnTx/>
                <a:uFillTx/>
                <a:latin typeface="Arial"/>
                <a:cs typeface="Arial"/>
              </a:rPr>
              <a:t>Voluntary </a:t>
            </a:r>
            <a:r>
              <a:rPr kumimoji="0" sz="1400" b="0" i="0" u="none" strike="noStrike" kern="1200" cap="none" spc="-4" normalizeH="0" baseline="0" noProof="0" dirty="0">
                <a:ln>
                  <a:noFill/>
                </a:ln>
                <a:solidFill>
                  <a:schemeClr val="accent2">
                    <a:lumMod val="75000"/>
                  </a:schemeClr>
                </a:solidFill>
                <a:effectLst/>
                <a:uLnTx/>
                <a:uFillTx/>
                <a:latin typeface="Arial"/>
                <a:cs typeface="Arial"/>
              </a:rPr>
              <a:t>Cleanup</a:t>
            </a:r>
            <a:r>
              <a:rPr kumimoji="0" sz="1400" b="0" i="0" u="none" strike="noStrike" kern="1200" cap="none" spc="0" normalizeH="0" baseline="0" noProof="0" dirty="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a:ln>
                  <a:noFill/>
                </a:ln>
                <a:solidFill>
                  <a:schemeClr val="accent2">
                    <a:lumMod val="75000"/>
                  </a:schemeClr>
                </a:solidFill>
                <a:effectLst/>
                <a:uLnTx/>
                <a:uFillTx/>
                <a:latin typeface="Arial"/>
                <a:cs typeface="Arial"/>
              </a:rPr>
              <a:t>Program</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595" algn="l"/>
              </a:tabLst>
              <a:defRPr/>
            </a:pPr>
            <a:r>
              <a:rPr kumimoji="0" sz="1400" b="0" i="0" u="none" strike="noStrike" kern="1200" cap="none" spc="-4" normalizeH="0" baseline="0" noProof="0" dirty="0">
                <a:ln>
                  <a:noFill/>
                </a:ln>
                <a:solidFill>
                  <a:schemeClr val="accent2">
                    <a:lumMod val="75000"/>
                  </a:schemeClr>
                </a:solidFill>
                <a:effectLst/>
                <a:uLnTx/>
                <a:uFillTx/>
                <a:latin typeface="Arial"/>
                <a:cs typeface="Arial"/>
              </a:rPr>
              <a:t>VI	</a:t>
            </a: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smtClean="0">
                <a:ln>
                  <a:noFill/>
                </a:ln>
                <a:solidFill>
                  <a:schemeClr val="accent2">
                    <a:lumMod val="75000"/>
                  </a:schemeClr>
                </a:solidFill>
                <a:effectLst/>
                <a:uLnTx/>
                <a:uFillTx/>
                <a:latin typeface="Arial"/>
                <a:cs typeface="Arial"/>
              </a:rPr>
              <a:t>vapor</a:t>
            </a:r>
            <a:r>
              <a:rPr kumimoji="0" sz="1400" b="0" i="0" u="none" strike="noStrike" kern="1200" cap="none" spc="-9"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a:ln>
                  <a:noFill/>
                </a:ln>
                <a:solidFill>
                  <a:schemeClr val="accent2">
                    <a:lumMod val="75000"/>
                  </a:schemeClr>
                </a:solidFill>
                <a:effectLst/>
                <a:uLnTx/>
                <a:uFillTx/>
                <a:latin typeface="Arial"/>
                <a:cs typeface="Arial"/>
              </a:rPr>
              <a:t>intrusion</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a:p>
            <a:pPr marL="11206" marR="0" lvl="0" indent="0" algn="l" defTabSz="806867" rtl="0" eaLnBrk="1" fontAlgn="auto" latinLnBrk="0" hangingPunct="1">
              <a:lnSpc>
                <a:spcPct val="100000"/>
              </a:lnSpc>
              <a:spcBef>
                <a:spcPts val="0"/>
              </a:spcBef>
              <a:spcAft>
                <a:spcPts val="0"/>
              </a:spcAft>
              <a:buClrTx/>
              <a:buSzTx/>
              <a:buFontTx/>
              <a:buNone/>
              <a:tabLst>
                <a:tab pos="1166034" algn="l"/>
              </a:tabLst>
              <a:defRPr/>
            </a:pPr>
            <a:r>
              <a:rPr kumimoji="0" sz="1400" b="0" i="0" u="none" strike="noStrike" kern="1200" cap="none" spc="-4" normalizeH="0" baseline="0" noProof="0" dirty="0">
                <a:ln>
                  <a:noFill/>
                </a:ln>
                <a:solidFill>
                  <a:schemeClr val="accent2">
                    <a:lumMod val="75000"/>
                  </a:schemeClr>
                </a:solidFill>
                <a:effectLst/>
                <a:uLnTx/>
                <a:uFillTx/>
                <a:latin typeface="Arial"/>
                <a:cs typeface="Arial"/>
              </a:rPr>
              <a:t>WDOE	</a:t>
            </a:r>
            <a:r>
              <a:rPr kumimoji="0" lang="en-US" sz="1400" b="0" i="0" u="none" strike="noStrike" kern="1200" cap="none" spc="-4" normalizeH="0" baseline="0" noProof="0" dirty="0" smtClean="0">
                <a:ln>
                  <a:noFill/>
                </a:ln>
                <a:solidFill>
                  <a:schemeClr val="accent2">
                    <a:lumMod val="75000"/>
                  </a:schemeClr>
                </a:solidFill>
                <a:effectLst/>
                <a:uLnTx/>
                <a:uFillTx/>
                <a:latin typeface="Arial"/>
                <a:cs typeface="Arial"/>
              </a:rPr>
              <a:t>	</a:t>
            </a:r>
            <a:r>
              <a:rPr kumimoji="0" sz="1400" b="0" i="0" u="none" strike="noStrike" kern="1200" cap="none" spc="-9" normalizeH="0" baseline="0" noProof="0" dirty="0" smtClean="0">
                <a:ln>
                  <a:noFill/>
                </a:ln>
                <a:solidFill>
                  <a:schemeClr val="accent2">
                    <a:lumMod val="75000"/>
                  </a:schemeClr>
                </a:solidFill>
                <a:effectLst/>
                <a:uLnTx/>
                <a:uFillTx/>
                <a:latin typeface="Arial"/>
                <a:cs typeface="Arial"/>
              </a:rPr>
              <a:t>Washington </a:t>
            </a:r>
            <a:r>
              <a:rPr kumimoji="0" sz="1400" b="0" i="0" u="none" strike="noStrike" kern="1200" cap="none" spc="-4" normalizeH="0" baseline="0" noProof="0" dirty="0">
                <a:ln>
                  <a:noFill/>
                </a:ln>
                <a:solidFill>
                  <a:schemeClr val="accent2">
                    <a:lumMod val="75000"/>
                  </a:schemeClr>
                </a:solidFill>
                <a:effectLst/>
                <a:uLnTx/>
                <a:uFillTx/>
                <a:latin typeface="Arial"/>
                <a:cs typeface="Arial"/>
              </a:rPr>
              <a:t>Department of</a:t>
            </a:r>
            <a:r>
              <a:rPr kumimoji="0" sz="1400" b="0" i="0" u="none" strike="noStrike" kern="1200" cap="none" spc="26" normalizeH="0" baseline="0" noProof="0" dirty="0">
                <a:ln>
                  <a:noFill/>
                </a:ln>
                <a:solidFill>
                  <a:schemeClr val="accent2">
                    <a:lumMod val="75000"/>
                  </a:schemeClr>
                </a:solidFill>
                <a:effectLst/>
                <a:uLnTx/>
                <a:uFillTx/>
                <a:latin typeface="Arial"/>
                <a:cs typeface="Arial"/>
              </a:rPr>
              <a:t> </a:t>
            </a:r>
            <a:r>
              <a:rPr kumimoji="0" sz="1400" b="0" i="0" u="none" strike="noStrike" kern="1200" cap="none" spc="-4" normalizeH="0" baseline="0" noProof="0" dirty="0">
                <a:ln>
                  <a:noFill/>
                </a:ln>
                <a:solidFill>
                  <a:schemeClr val="accent2">
                    <a:lumMod val="75000"/>
                  </a:schemeClr>
                </a:solidFill>
                <a:effectLst/>
                <a:uLnTx/>
                <a:uFillTx/>
                <a:latin typeface="Arial"/>
                <a:cs typeface="Arial"/>
              </a:rPr>
              <a:t>Ecology</a:t>
            </a:r>
            <a:endParaRPr kumimoji="0" sz="1400" b="0" i="0" u="none" strike="noStrike" kern="1200" cap="none" spc="0" normalizeH="0" baseline="0" noProof="0" dirty="0">
              <a:ln>
                <a:noFill/>
              </a:ln>
              <a:solidFill>
                <a:schemeClr val="accent2">
                  <a:lumMod val="75000"/>
                </a:schemeClr>
              </a:solidFill>
              <a:effectLst/>
              <a:uLnTx/>
              <a:uFillTx/>
              <a:latin typeface="Arial"/>
              <a:cs typeface="Arial"/>
            </a:endParaRPr>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40</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6540207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r>
              <a:rPr lang="en-US" b="1" dirty="0"/>
              <a:t/>
            </a:r>
            <a:br>
              <a:rPr lang="en-US" b="1" dirty="0"/>
            </a:br>
            <a:r>
              <a:rPr lang="en-US" b="1" dirty="0"/>
              <a:t/>
            </a:r>
            <a:br>
              <a:rPr lang="en-US" b="1" dirty="0"/>
            </a:br>
            <a:r>
              <a:rPr lang="en-US" b="1" dirty="0"/>
              <a:t>BREAK</a:t>
            </a:r>
            <a:br>
              <a:rPr lang="en-US" b="1" dirty="0"/>
            </a:br>
            <a:r>
              <a:rPr lang="en-US" b="1" dirty="0"/>
              <a:t/>
            </a:r>
            <a:br>
              <a:rPr lang="en-US" b="1" dirty="0"/>
            </a:br>
            <a:r>
              <a:rPr lang="en-US" sz="2500" b="1" dirty="0"/>
              <a:t>Meeting will resume in 5 </a:t>
            </a:r>
            <a:r>
              <a:rPr lang="en-US" sz="2500" b="1" dirty="0" smtClean="0"/>
              <a:t>minutes.</a:t>
            </a:r>
            <a:r>
              <a:rPr lang="en-US" b="1" dirty="0"/>
              <a:t/>
            </a:r>
            <a:br>
              <a:rPr lang="en-US" b="1" dirty="0"/>
            </a:br>
            <a:endParaRPr lang="en-US" sz="3600" dirty="0"/>
          </a:p>
        </p:txBody>
      </p:sp>
    </p:spTree>
    <p:extLst>
      <p:ext uri="{BB962C8B-B14F-4D97-AF65-F5344CB8AC3E}">
        <p14:creationId xmlns:p14="http://schemas.microsoft.com/office/powerpoint/2010/main" val="38132105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1"/>
          <p:cNvSpPr>
            <a:spLocks noGrp="1"/>
          </p:cNvSpPr>
          <p:nvPr>
            <p:ph type="subTitle" idx="1"/>
          </p:nvPr>
        </p:nvSpPr>
        <p:spPr>
          <a:xfrm>
            <a:off x="4267200" y="5062655"/>
            <a:ext cx="4552949" cy="1344650"/>
          </a:xfrm>
        </p:spPr>
        <p:txBody>
          <a:bodyPr/>
          <a:lstStyle/>
          <a:p>
            <a:pPr>
              <a:spcBef>
                <a:spcPts val="600"/>
              </a:spcBef>
            </a:pPr>
            <a:r>
              <a:rPr lang="en-US" b="1" dirty="0"/>
              <a:t>Bay West and AECOM</a:t>
            </a:r>
          </a:p>
          <a:p>
            <a:pPr>
              <a:spcBef>
                <a:spcPts val="600"/>
              </a:spcBef>
            </a:pPr>
            <a:r>
              <a:rPr lang="en-US" b="1" dirty="0"/>
              <a:t>24 March 2022</a:t>
            </a:r>
          </a:p>
          <a:p>
            <a:pPr>
              <a:spcBef>
                <a:spcPts val="600"/>
              </a:spcBef>
            </a:pPr>
            <a:endParaRPr lang="en-US" b="1" dirty="0"/>
          </a:p>
        </p:txBody>
      </p:sp>
      <p:sp>
        <p:nvSpPr>
          <p:cNvPr id="3075" name="Title 2"/>
          <p:cNvSpPr>
            <a:spLocks noGrp="1"/>
          </p:cNvSpPr>
          <p:nvPr>
            <p:ph type="ctrTitle"/>
          </p:nvPr>
        </p:nvSpPr>
        <p:spPr>
          <a:xfrm>
            <a:off x="3200400" y="1771282"/>
            <a:ext cx="6019800" cy="3000607"/>
          </a:xfrm>
        </p:spPr>
        <p:txBody>
          <a:bodyPr/>
          <a:lstStyle/>
          <a:p>
            <a:pPr algn="ctr"/>
            <a:r>
              <a:rPr lang="en-US" dirty="0"/>
              <a:t/>
            </a:r>
            <a:br>
              <a:rPr lang="en-US" dirty="0"/>
            </a:br>
            <a:r>
              <a:rPr lang="en-US" dirty="0"/>
              <a:t>2021/2022 Performance-Based Remediation Overview</a:t>
            </a:r>
            <a:br>
              <a:rPr lang="en-US" dirty="0"/>
            </a:br>
            <a:r>
              <a:rPr lang="en-US" sz="2400" dirty="0"/>
              <a:t> </a:t>
            </a:r>
          </a:p>
        </p:txBody>
      </p:sp>
    </p:spTree>
    <p:extLst>
      <p:ext uri="{BB962C8B-B14F-4D97-AF65-F5344CB8AC3E}">
        <p14:creationId xmlns:p14="http://schemas.microsoft.com/office/powerpoint/2010/main" val="881763772"/>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57400" y="157508"/>
            <a:ext cx="6762750" cy="1143000"/>
          </a:xfrm>
        </p:spPr>
        <p:txBody>
          <a:bodyPr/>
          <a:lstStyle/>
          <a:p>
            <a:r>
              <a:rPr lang="en-US" dirty="0"/>
              <a:t>Overview</a:t>
            </a:r>
          </a:p>
        </p:txBody>
      </p:sp>
      <p:sp>
        <p:nvSpPr>
          <p:cNvPr id="3" name="Content Placeholder 2"/>
          <p:cNvSpPr>
            <a:spLocks noGrp="1"/>
          </p:cNvSpPr>
          <p:nvPr>
            <p:ph idx="4294967295"/>
          </p:nvPr>
        </p:nvSpPr>
        <p:spPr>
          <a:xfrm>
            <a:off x="1004888" y="1450975"/>
            <a:ext cx="8139112" cy="4424363"/>
          </a:xfrm>
        </p:spPr>
        <p:txBody>
          <a:bodyPr/>
          <a:lstStyle/>
          <a:p>
            <a:pPr>
              <a:spcBef>
                <a:spcPts val="300"/>
              </a:spcBef>
              <a:spcAft>
                <a:spcPts val="1000"/>
              </a:spcAft>
            </a:pPr>
            <a:r>
              <a:rPr lang="en-US" sz="2000" b="1" dirty="0">
                <a:latin typeface="Arial" panose="020B0604020202020204" pitchFamily="34" charset="0"/>
                <a:cs typeface="Arial" panose="020B0604020202020204" pitchFamily="34" charset="0"/>
              </a:rPr>
              <a:t>Site Overview</a:t>
            </a:r>
          </a:p>
          <a:p>
            <a:pPr>
              <a:spcBef>
                <a:spcPts val="300"/>
              </a:spcBef>
              <a:spcAft>
                <a:spcPts val="1000"/>
              </a:spcAft>
            </a:pPr>
            <a:r>
              <a:rPr lang="en-US" sz="2000" b="1" dirty="0">
                <a:latin typeface="Arial" panose="020B0604020202020204" pitchFamily="34" charset="0"/>
                <a:cs typeface="Arial" panose="020B0604020202020204" pitchFamily="34" charset="0"/>
              </a:rPr>
              <a:t>2021/2022 Major Sites</a:t>
            </a:r>
          </a:p>
          <a:p>
            <a:pPr lvl="1">
              <a:spcBef>
                <a:spcPts val="300"/>
              </a:spcBef>
              <a:spcAft>
                <a:spcPts val="1000"/>
              </a:spcAft>
            </a:pPr>
            <a:r>
              <a:rPr lang="en-US" sz="1600" dirty="0">
                <a:latin typeface="Arial" panose="020B0604020202020204" pitchFamily="34" charset="0"/>
                <a:cs typeface="Arial" panose="020B0604020202020204" pitchFamily="34" charset="0"/>
              </a:rPr>
              <a:t>SS039, SD037, LF002, WP003, Voluntary Cleanup Program (VCP) Sites</a:t>
            </a:r>
          </a:p>
          <a:p>
            <a:pPr>
              <a:spcBef>
                <a:spcPts val="300"/>
              </a:spcBef>
              <a:spcAft>
                <a:spcPts val="1000"/>
              </a:spcAft>
            </a:pPr>
            <a:r>
              <a:rPr lang="en-US" sz="2000" b="1" dirty="0">
                <a:latin typeface="Arial" panose="020B0604020202020204" pitchFamily="34" charset="0"/>
                <a:cs typeface="Arial" panose="020B0604020202020204" pitchFamily="34" charset="0"/>
              </a:rPr>
              <a:t>Public Comment Opportunities in 2022</a:t>
            </a:r>
          </a:p>
          <a:p>
            <a:endParaRPr lang="en-US" sz="2000" b="1" dirty="0"/>
          </a:p>
          <a:p>
            <a:endParaRPr lang="en-US" sz="2000" dirty="0"/>
          </a:p>
          <a:p>
            <a:pPr marL="0" indent="0">
              <a:buNone/>
            </a:pPr>
            <a:endParaRPr lang="en-US" dirty="0"/>
          </a:p>
          <a:p>
            <a:pPr lvl="1">
              <a:buNone/>
            </a:pPr>
            <a:endParaRPr lang="en-US" dirty="0"/>
          </a:p>
          <a:p>
            <a:pPr lvl="3">
              <a:buNone/>
            </a:pPr>
            <a:endParaRPr lang="en-US" dirty="0"/>
          </a:p>
        </p:txBody>
      </p:sp>
      <p:sp>
        <p:nvSpPr>
          <p:cNvPr id="7" name="Rectangle 6"/>
          <p:cNvSpPr/>
          <p:nvPr/>
        </p:nvSpPr>
        <p:spPr bwMode="auto">
          <a:xfrm>
            <a:off x="2743200" y="4369981"/>
            <a:ext cx="1924493" cy="1169582"/>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Rectangle 9"/>
          <p:cNvSpPr/>
          <p:nvPr/>
        </p:nvSpPr>
        <p:spPr bwMode="auto">
          <a:xfrm>
            <a:off x="5550195" y="3955312"/>
            <a:ext cx="1658679" cy="95693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28661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62600" y="380999"/>
            <a:ext cx="335280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1200" cap="none" spc="0" normalizeH="0" baseline="0" noProof="0" dirty="0">
                <a:ln>
                  <a:noFill/>
                </a:ln>
                <a:solidFill>
                  <a:srgbClr val="151C77"/>
                </a:solidFill>
                <a:effectLst/>
                <a:uLnTx/>
                <a:uFillTx/>
                <a:latin typeface="Arial"/>
                <a:ea typeface="+mn-ea"/>
                <a:cs typeface="+mn-cs"/>
              </a:rPr>
              <a:t>Site Overview</a:t>
            </a:r>
          </a:p>
        </p:txBody>
      </p:sp>
      <p:sp>
        <p:nvSpPr>
          <p:cNvPr id="4" name="TextBox 3"/>
          <p:cNvSpPr txBox="1"/>
          <p:nvPr/>
        </p:nvSpPr>
        <p:spPr>
          <a:xfrm>
            <a:off x="6172200" y="1301636"/>
            <a:ext cx="2819399" cy="50860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59 historical environmental sites. One historical Military Munitions Response Site at Fairchild </a:t>
            </a:r>
            <a:r>
              <a:rPr kumimoji="0" lang="en-US" sz="1800" b="0" i="0" u="none" strike="noStrike" kern="1200" cap="none" spc="0" normalizeH="0" baseline="0" noProof="0" dirty="0">
                <a:ln>
                  <a:noFill/>
                </a:ln>
                <a:solidFill>
                  <a:srgbClr val="000000"/>
                </a:solidFill>
                <a:effectLst/>
                <a:uLnTx/>
                <a:uFillTx/>
                <a:latin typeface="Arial"/>
                <a:ea typeface="Times New Roman"/>
                <a:cs typeface="+mn-cs"/>
              </a:rPr>
              <a:t>Air Force Base</a:t>
            </a:r>
            <a:r>
              <a:rPr kumimoji="0" lang="en-US" sz="1800" b="0" i="0" u="none" strike="noStrike" kern="1200" cap="none" spc="0" normalizeH="0" baseline="0" noProof="0" dirty="0">
                <a:ln>
                  <a:noFill/>
                </a:ln>
                <a:solidFill>
                  <a:prstClr val="black"/>
                </a:solidFill>
                <a:effectLst/>
                <a:uLnTx/>
                <a:uFillTx/>
                <a:latin typeface="Arial"/>
                <a:ea typeface="+mn-ea"/>
                <a:cs typeface="+mn-cs"/>
              </a:rPr>
              <a:t>. Environmental actions include:</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 Plans</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Remedial Action-Operations (RA-O)</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 Operations</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Remedial Design</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Investigation Reports</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Monitoring/Remedial Performance Reports</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 Reports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2">
            <a:extLst>
              <a:ext uri="{FF2B5EF4-FFF2-40B4-BE49-F238E27FC236}">
                <a16:creationId xmlns:a16="http://schemas.microsoft.com/office/drawing/2014/main" id="{FED81BB3-BF60-4594-B422-A66387085D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1"/>
            <a:ext cx="5647103" cy="4876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3387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343400" y="5181600"/>
            <a:ext cx="4476750" cy="1219200"/>
          </a:xfrm>
        </p:spPr>
        <p:txBody>
          <a:bodyPr/>
          <a:lstStyle/>
          <a:p>
            <a:pPr>
              <a:spcBef>
                <a:spcPts val="600"/>
              </a:spcBef>
            </a:pPr>
            <a:r>
              <a:rPr lang="en-US" b="1" dirty="0"/>
              <a:t>Ms. Kristine Weber</a:t>
            </a:r>
          </a:p>
          <a:p>
            <a:pPr>
              <a:spcBef>
                <a:spcPts val="600"/>
              </a:spcBef>
            </a:pPr>
            <a:r>
              <a:rPr lang="en-US" b="1" dirty="0"/>
              <a:t>AECOM Site Lead</a:t>
            </a:r>
          </a:p>
          <a:p>
            <a:pPr>
              <a:spcBef>
                <a:spcPts val="600"/>
              </a:spcBef>
            </a:pPr>
            <a:r>
              <a:rPr lang="en-US" b="1" dirty="0"/>
              <a:t>24 March 2022</a:t>
            </a:r>
          </a:p>
          <a:p>
            <a:pPr>
              <a:spcBef>
                <a:spcPts val="600"/>
              </a:spcBef>
            </a:pPr>
            <a:endParaRPr lang="en-US" b="1" dirty="0"/>
          </a:p>
          <a:p>
            <a:endParaRPr lang="en-US" dirty="0"/>
          </a:p>
        </p:txBody>
      </p:sp>
      <p:sp>
        <p:nvSpPr>
          <p:cNvPr id="4" name="Title 2"/>
          <p:cNvSpPr>
            <a:spLocks noGrp="1"/>
          </p:cNvSpPr>
          <p:nvPr>
            <p:ph type="ctrTitle"/>
          </p:nvPr>
        </p:nvSpPr>
        <p:spPr>
          <a:xfrm>
            <a:off x="3619500" y="1638300"/>
            <a:ext cx="5200650" cy="3238500"/>
          </a:xfrm>
        </p:spPr>
        <p:txBody>
          <a:bodyPr/>
          <a:lstStyle/>
          <a:p>
            <a:pPr algn="ctr"/>
            <a:r>
              <a:rPr lang="en-US" dirty="0"/>
              <a:t/>
            </a:r>
            <a:br>
              <a:rPr lang="en-US" dirty="0"/>
            </a:br>
            <a:r>
              <a:rPr lang="en-US" sz="2400" dirty="0"/>
              <a:t>Orphan TCE Plumes</a:t>
            </a:r>
            <a:r>
              <a:rPr lang="en-US" sz="2400" dirty="0">
                <a:highlight>
                  <a:srgbClr val="FFFF00"/>
                </a:highlight>
              </a:rPr>
              <a:t/>
            </a:r>
            <a:br>
              <a:rPr lang="en-US" sz="2400" dirty="0">
                <a:highlight>
                  <a:srgbClr val="FFFF00"/>
                </a:highlight>
              </a:rPr>
            </a:br>
            <a:r>
              <a:rPr lang="en-US" sz="2400" dirty="0"/>
              <a:t>(SS039) </a:t>
            </a:r>
            <a:br>
              <a:rPr lang="en-US" sz="2400" dirty="0"/>
            </a:br>
            <a:r>
              <a:rPr lang="en-US" sz="2400" dirty="0"/>
              <a:t>2021 Overview and Planned 2022 Actions  </a:t>
            </a:r>
            <a:r>
              <a:rPr lang="en-US" dirty="0"/>
              <a:t/>
            </a:r>
            <a:br>
              <a:rPr lang="en-US" dirty="0"/>
            </a:br>
            <a:r>
              <a:rPr lang="en-US" sz="2400" dirty="0"/>
              <a:t> </a:t>
            </a:r>
          </a:p>
        </p:txBody>
      </p:sp>
    </p:spTree>
    <p:extLst>
      <p:ext uri="{BB962C8B-B14F-4D97-AF65-F5344CB8AC3E}">
        <p14:creationId xmlns:p14="http://schemas.microsoft.com/office/powerpoint/2010/main" val="3464432283"/>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38247" y="78081"/>
            <a:ext cx="6243637" cy="1090613"/>
          </a:xfrm>
        </p:spPr>
        <p:txBody>
          <a:bodyPr/>
          <a:lstStyle/>
          <a:p>
            <a:r>
              <a:rPr lang="en-US" sz="3200" dirty="0"/>
              <a:t>SS039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TextBox 2"/>
          <p:cNvSpPr txBox="1"/>
          <p:nvPr/>
        </p:nvSpPr>
        <p:spPr>
          <a:xfrm>
            <a:off x="397774" y="1315080"/>
            <a:ext cx="2704290" cy="1631216"/>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2021 Summary</a:t>
            </a:r>
          </a:p>
          <a:p>
            <a:pPr marL="339725" marR="0" lvl="0"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Annual GW Monitoring</a:t>
            </a:r>
          </a:p>
          <a:p>
            <a:pPr marL="339725" marR="0" lvl="0"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Oxidant re-injection into select areas</a:t>
            </a:r>
          </a:p>
        </p:txBody>
      </p:sp>
      <p:sp>
        <p:nvSpPr>
          <p:cNvPr id="15" name="TextBox 14">
            <a:extLst>
              <a:ext uri="{FF2B5EF4-FFF2-40B4-BE49-F238E27FC236}">
                <a16:creationId xmlns:a16="http://schemas.microsoft.com/office/drawing/2014/main" id="{94B91F91-0756-41C5-86F5-CC317F29EDEA}"/>
              </a:ext>
            </a:extLst>
          </p:cNvPr>
          <p:cNvSpPr txBox="1"/>
          <p:nvPr/>
        </p:nvSpPr>
        <p:spPr>
          <a:xfrm>
            <a:off x="400848" y="3201517"/>
            <a:ext cx="2701216" cy="2539157"/>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Planned</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Semi-annual Performance Monitoring</a:t>
            </a:r>
          </a:p>
          <a:p>
            <a:pPr marL="339725" marR="0" lvl="0"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Annual GW Monitoring and Reporting</a:t>
            </a:r>
          </a:p>
          <a:p>
            <a:pPr marL="285750" marR="0" lvl="0" indent="-285750" algn="l" defTabSz="914400" rtl="0" eaLnBrk="1" fontAlgn="auto" latinLnBrk="0" hangingPunct="1">
              <a:lnSpc>
                <a:spcPct val="100000"/>
              </a:lnSpc>
              <a:spcBef>
                <a:spcPts val="0"/>
              </a:spcBef>
              <a:spcAft>
                <a:spcPts val="0"/>
              </a:spcAft>
              <a:buClr>
                <a:srgbClr val="151C77"/>
              </a:buClr>
              <a:buSzTx/>
              <a:buFont typeface="Wingdings" panose="05000000000000000000" pitchFamily="2" charset="2"/>
              <a:buChar char="n"/>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Arial" charset="0"/>
            </a:endParaRPr>
          </a:p>
        </p:txBody>
      </p:sp>
      <p:pic>
        <p:nvPicPr>
          <p:cNvPr id="7" name="Picture 6" descr="Map&#10;&#10;Description automatically generated">
            <a:extLst>
              <a:ext uri="{FF2B5EF4-FFF2-40B4-BE49-F238E27FC236}">
                <a16:creationId xmlns:a16="http://schemas.microsoft.com/office/drawing/2014/main" id="{FF95CA07-B594-46BA-8ABD-0354C50B7C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1478280"/>
            <a:ext cx="5724144" cy="4770120"/>
          </a:xfrm>
          <a:prstGeom prst="rect">
            <a:avLst/>
          </a:prstGeom>
        </p:spPr>
      </p:pic>
    </p:spTree>
    <p:extLst>
      <p:ext uri="{BB962C8B-B14F-4D97-AF65-F5344CB8AC3E}">
        <p14:creationId xmlns:p14="http://schemas.microsoft.com/office/powerpoint/2010/main" val="3050651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38247" y="78081"/>
            <a:ext cx="6243637" cy="1090613"/>
          </a:xfrm>
        </p:spPr>
        <p:txBody>
          <a:bodyPr/>
          <a:lstStyle/>
          <a:p>
            <a:r>
              <a:rPr lang="en-US" sz="3200" dirty="0"/>
              <a:t>SS039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3" name="TextBox 2"/>
          <p:cNvSpPr txBox="1"/>
          <p:nvPr/>
        </p:nvSpPr>
        <p:spPr>
          <a:xfrm>
            <a:off x="357335" y="1391478"/>
            <a:ext cx="2240858" cy="4447371"/>
          </a:xfrm>
          <a:prstGeom prst="rect">
            <a:avLst/>
          </a:prstGeom>
          <a:noFill/>
        </p:spPr>
        <p:txBody>
          <a:bodyPr wrap="square" rtlCol="0">
            <a:spAutoFit/>
          </a:bodyPr>
          <a:lstStyle/>
          <a:p>
            <a:pPr marL="339725" marR="0" lvl="1" indent="-285750" algn="l" defTabSz="914400" rtl="0" eaLnBrk="1" fontAlgn="base" latinLnBrk="0" hangingPunct="1">
              <a:lnSpc>
                <a:spcPct val="100000"/>
              </a:lnSpc>
              <a:spcBef>
                <a:spcPct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Tahoma" pitchFamily="34" charset="0"/>
                <a:ea typeface="+mn-ea"/>
                <a:cs typeface="Arial" charset="0"/>
              </a:rPr>
              <a:t>Before and After 2021 Sodium Permanganate Injection Event</a:t>
            </a:r>
          </a:p>
          <a:p>
            <a:pPr marL="576262" marR="0" lvl="2" indent="-285750" algn="l" defTabSz="914400" rtl="0" eaLnBrk="1" fontAlgn="base" latinLnBrk="0" hangingPunct="1">
              <a:lnSpc>
                <a:spcPct val="100000"/>
              </a:lnSpc>
              <a:spcBef>
                <a:spcPct val="0"/>
              </a:spcBef>
              <a:spcAft>
                <a:spcPts val="600"/>
              </a:spcAft>
              <a:buClr>
                <a:srgbClr val="151C77"/>
              </a:buClr>
              <a:buSzTx/>
              <a:buFont typeface="Wingdings" panose="05000000000000000000" pitchFamily="2" charset="2"/>
              <a:buChar char="n"/>
              <a:tabLst/>
              <a:defRPr/>
            </a:pPr>
            <a:r>
              <a:rPr kumimoji="0" lang="en-US" sz="1400" b="0" i="0" u="none" strike="noStrike" kern="1200" cap="none" spc="-20" normalizeH="0" baseline="0" noProof="0" dirty="0">
                <a:ln>
                  <a:noFill/>
                </a:ln>
                <a:solidFill>
                  <a:prstClr val="black"/>
                </a:solidFill>
                <a:effectLst/>
                <a:uLnTx/>
                <a:uFillTx/>
                <a:latin typeface="Tahoma" pitchFamily="34" charset="0"/>
                <a:ea typeface="+mn-ea"/>
                <a:cs typeface="Arial" charset="0"/>
              </a:rPr>
              <a:t>Injected approx. 85,215 gallons (1% solution) into 5 IWs at Hotspot #1 and #2</a:t>
            </a:r>
          </a:p>
          <a:p>
            <a:pPr marL="576262" marR="0" lvl="2" indent="-285750" algn="l" defTabSz="914400" rtl="0" eaLnBrk="1" fontAlgn="base" latinLnBrk="0" hangingPunct="1">
              <a:lnSpc>
                <a:spcPct val="100000"/>
              </a:lnSpc>
              <a:spcBef>
                <a:spcPct val="0"/>
              </a:spcBef>
              <a:spcAft>
                <a:spcPts val="600"/>
              </a:spcAft>
              <a:buClr>
                <a:srgbClr val="151C77"/>
              </a:buClr>
              <a:buSzTx/>
              <a:buFont typeface="Wingdings" panose="05000000000000000000" pitchFamily="2" charset="2"/>
              <a:buChar char="n"/>
              <a:tabLst/>
              <a:defRPr/>
            </a:pPr>
            <a:r>
              <a:rPr kumimoji="0" lang="en-US" sz="1400" b="0" i="0" u="none" strike="noStrike" kern="1200" cap="none" spc="-20" normalizeH="0" baseline="0" noProof="0" dirty="0">
                <a:ln>
                  <a:noFill/>
                </a:ln>
                <a:solidFill>
                  <a:prstClr val="black"/>
                </a:solidFill>
                <a:effectLst/>
                <a:uLnTx/>
                <a:uFillTx/>
                <a:latin typeface="Tahoma" pitchFamily="34" charset="0"/>
                <a:ea typeface="+mn-ea"/>
                <a:cs typeface="Arial" charset="0"/>
              </a:rPr>
              <a:t>Injected approx. 17,006 gallons (1% solution) into 2 IWs at Hotspot #4</a:t>
            </a:r>
          </a:p>
          <a:p>
            <a:pPr marL="576262" marR="0" lvl="2" indent="-285750" algn="l" defTabSz="914400" rtl="0" eaLnBrk="1" fontAlgn="base" latinLnBrk="0" hangingPunct="1">
              <a:lnSpc>
                <a:spcPct val="100000"/>
              </a:lnSpc>
              <a:spcBef>
                <a:spcPct val="0"/>
              </a:spcBef>
              <a:spcAft>
                <a:spcPts val="600"/>
              </a:spcAft>
              <a:buClr>
                <a:srgbClr val="151C77"/>
              </a:buClr>
              <a:buSzTx/>
              <a:buFont typeface="Wingdings" panose="05000000000000000000" pitchFamily="2" charset="2"/>
              <a:buChar char="n"/>
              <a:tabLst/>
              <a:defRPr/>
            </a:pPr>
            <a:r>
              <a:rPr kumimoji="0" lang="en-US" sz="1400" b="0" i="0" u="none" strike="noStrike" kern="1200" cap="none" spc="-20" normalizeH="0" baseline="0" noProof="0" dirty="0">
                <a:ln>
                  <a:noFill/>
                </a:ln>
                <a:solidFill>
                  <a:prstClr val="black"/>
                </a:solidFill>
                <a:effectLst/>
                <a:uLnTx/>
                <a:uFillTx/>
                <a:latin typeface="Tahoma" pitchFamily="34" charset="0"/>
                <a:ea typeface="+mn-ea"/>
                <a:cs typeface="Arial" charset="0"/>
              </a:rPr>
              <a:t>Plume interpretation after one quarter of performance monitoring</a:t>
            </a:r>
            <a:endParaRPr kumimoji="0" lang="en-US" sz="1800" b="0" i="0" u="none" strike="noStrike" kern="1200" cap="none" spc="0" normalizeH="0" baseline="0" noProof="0" dirty="0">
              <a:ln>
                <a:noFill/>
              </a:ln>
              <a:solidFill>
                <a:prstClr val="black"/>
              </a:solidFill>
              <a:effectLst/>
              <a:uLnTx/>
              <a:uFillTx/>
              <a:latin typeface="Tahoma" pitchFamily="34" charset="0"/>
              <a:ea typeface="+mn-ea"/>
              <a:cs typeface="Arial" charset="0"/>
            </a:endParaRPr>
          </a:p>
        </p:txBody>
      </p:sp>
      <p:pic>
        <p:nvPicPr>
          <p:cNvPr id="11" name="Picture 10" descr="Map&#10;&#10;Description automatically generated">
            <a:extLst>
              <a:ext uri="{FF2B5EF4-FFF2-40B4-BE49-F238E27FC236}">
                <a16:creationId xmlns:a16="http://schemas.microsoft.com/office/drawing/2014/main" id="{9F8D4A03-30FE-4209-93D4-9828C14279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7376" y="1348741"/>
            <a:ext cx="5907024" cy="4922520"/>
          </a:xfrm>
          <a:prstGeom prst="rect">
            <a:avLst/>
          </a:prstGeom>
        </p:spPr>
      </p:pic>
    </p:spTree>
    <p:extLst>
      <p:ext uri="{BB962C8B-B14F-4D97-AF65-F5344CB8AC3E}">
        <p14:creationId xmlns:p14="http://schemas.microsoft.com/office/powerpoint/2010/main" val="41697308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19363" y="76200"/>
            <a:ext cx="6243637" cy="1090613"/>
          </a:xfrm>
        </p:spPr>
        <p:txBody>
          <a:bodyPr/>
          <a:lstStyle/>
          <a:p>
            <a:r>
              <a:rPr lang="en-US" sz="3200" dirty="0"/>
              <a:t>SS039 Off-Base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TextBox 2"/>
          <p:cNvSpPr txBox="1"/>
          <p:nvPr/>
        </p:nvSpPr>
        <p:spPr>
          <a:xfrm>
            <a:off x="302913" y="1419884"/>
            <a:ext cx="2433140" cy="298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Arial" charset="0"/>
              </a:rPr>
              <a:t>2021 Summary</a:t>
            </a:r>
          </a:p>
          <a:p>
            <a:pPr marL="285750" marR="0" lvl="0"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charset="0"/>
              </a:rPr>
              <a:t>Off-Base GW monitoring</a:t>
            </a:r>
          </a:p>
          <a:p>
            <a:pPr marL="576262" marR="0" lvl="0"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20" normalizeH="0" baseline="0" noProof="0" dirty="0">
                <a:ln>
                  <a:noFill/>
                </a:ln>
                <a:solidFill>
                  <a:prstClr val="black"/>
                </a:solidFill>
                <a:effectLst/>
                <a:uLnTx/>
                <a:uFillTx/>
                <a:latin typeface="Arial"/>
                <a:ea typeface="+mn-ea"/>
                <a:cs typeface="Arial" charset="0"/>
              </a:rPr>
              <a:t>TCE was above MCLs in two western-most off-site wells</a:t>
            </a:r>
          </a:p>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Planned</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Complete semi-annual GW monitoring</a:t>
            </a:r>
          </a:p>
        </p:txBody>
      </p:sp>
      <p:pic>
        <p:nvPicPr>
          <p:cNvPr id="5" name="Picture 4" descr="Map&#10;&#10;Description automatically generated">
            <a:extLst>
              <a:ext uri="{FF2B5EF4-FFF2-40B4-BE49-F238E27FC236}">
                <a16:creationId xmlns:a16="http://schemas.microsoft.com/office/drawing/2014/main" id="{00ECCE6C-F885-467B-A08D-9D1BC2830F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9400" y="1447800"/>
            <a:ext cx="5669282" cy="4724400"/>
          </a:xfrm>
          <a:prstGeom prst="rect">
            <a:avLst/>
          </a:prstGeom>
        </p:spPr>
      </p:pic>
    </p:spTree>
    <p:extLst>
      <p:ext uri="{BB962C8B-B14F-4D97-AF65-F5344CB8AC3E}">
        <p14:creationId xmlns:p14="http://schemas.microsoft.com/office/powerpoint/2010/main" val="2149282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657600" y="2133600"/>
            <a:ext cx="5257800" cy="3048000"/>
          </a:xfrm>
        </p:spPr>
        <p:txBody>
          <a:bodyPr/>
          <a:lstStyle/>
          <a:p>
            <a:pPr algn="ctr"/>
            <a:r>
              <a:rPr lang="en-US" sz="2400" dirty="0">
                <a:solidFill>
                  <a:schemeClr val="tx1"/>
                </a:solidFill>
              </a:rPr>
              <a:t>SD037 Buildings 2447/2451 </a:t>
            </a:r>
            <a:br>
              <a:rPr lang="en-US" sz="2400" dirty="0">
                <a:solidFill>
                  <a:schemeClr val="tx1"/>
                </a:solidFill>
              </a:rPr>
            </a:br>
            <a:r>
              <a:rPr lang="en-US" sz="2400" dirty="0">
                <a:solidFill>
                  <a:schemeClr val="tx1"/>
                </a:solidFill>
              </a:rPr>
              <a:t>2021 Overview and Planned 2022 Actions</a:t>
            </a:r>
          </a:p>
        </p:txBody>
      </p:sp>
      <p:sp>
        <p:nvSpPr>
          <p:cNvPr id="4" name="Subtitle 1"/>
          <p:cNvSpPr>
            <a:spLocks noGrp="1"/>
          </p:cNvSpPr>
          <p:nvPr>
            <p:ph type="subTitle" idx="1"/>
          </p:nvPr>
        </p:nvSpPr>
        <p:spPr>
          <a:xfrm>
            <a:off x="4343400" y="5181600"/>
            <a:ext cx="4476750" cy="1219200"/>
          </a:xfrm>
        </p:spPr>
        <p:txBody>
          <a:bodyPr/>
          <a:lstStyle/>
          <a:p>
            <a:pPr>
              <a:spcBef>
                <a:spcPts val="600"/>
              </a:spcBef>
            </a:pPr>
            <a:r>
              <a:rPr lang="en-US" b="1" dirty="0"/>
              <a:t>Ms. Kristine Weber</a:t>
            </a:r>
          </a:p>
          <a:p>
            <a:pPr>
              <a:spcBef>
                <a:spcPts val="600"/>
              </a:spcBef>
            </a:pPr>
            <a:r>
              <a:rPr lang="en-US" b="1" dirty="0"/>
              <a:t>AECOM Site Lead</a:t>
            </a:r>
          </a:p>
          <a:p>
            <a:pPr>
              <a:spcBef>
                <a:spcPts val="600"/>
              </a:spcBef>
            </a:pPr>
            <a:r>
              <a:rPr lang="en-US" b="1" dirty="0"/>
              <a:t>24 March 2022</a:t>
            </a:r>
          </a:p>
          <a:p>
            <a:endParaRPr lang="en-US" dirty="0"/>
          </a:p>
        </p:txBody>
      </p:sp>
    </p:spTree>
    <p:extLst>
      <p:ext uri="{BB962C8B-B14F-4D97-AF65-F5344CB8AC3E}">
        <p14:creationId xmlns:p14="http://schemas.microsoft.com/office/powerpoint/2010/main" val="1002849858"/>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000250" y="76200"/>
            <a:ext cx="6762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151C77"/>
                </a:solidFill>
                <a:effectLst/>
                <a:uLnTx/>
                <a:uFillTx/>
                <a:latin typeface="Arial"/>
                <a:ea typeface="+mj-ea"/>
                <a:cs typeface="+mj-cs"/>
              </a:rPr>
              <a:t>SD037 </a:t>
            </a:r>
            <a:r>
              <a:rPr kumimoji="0" lang="en-US" sz="3600" b="1" i="1" u="none" strike="noStrike" kern="1200" cap="none" spc="0" normalizeH="0" baseline="0" noProof="0" dirty="0">
                <a:ln>
                  <a:noFill/>
                </a:ln>
                <a:solidFill>
                  <a:srgbClr val="151C77"/>
                </a:solidFill>
                <a:effectLst/>
                <a:uLnTx/>
                <a:uFillTx/>
                <a:latin typeface="Arial"/>
                <a:ea typeface="+mj-ea"/>
                <a:cs typeface="+mj-cs"/>
              </a:rPr>
              <a:t>Overview</a:t>
            </a:r>
            <a:endParaRPr kumimoji="0" lang="en-US" sz="3600" b="1" i="1" u="none" strike="noStrike" kern="0" cap="none" spc="0" normalizeH="0" baseline="0" noProof="0" dirty="0">
              <a:ln>
                <a:noFill/>
              </a:ln>
              <a:solidFill>
                <a:srgbClr val="151C77"/>
              </a:solidFill>
              <a:effectLst/>
              <a:uLnTx/>
              <a:uFillTx/>
              <a:latin typeface="Arial"/>
              <a:ea typeface="+mj-ea"/>
              <a:cs typeface="+mj-cs"/>
            </a:endParaRPr>
          </a:p>
        </p:txBody>
      </p:sp>
      <p:sp>
        <p:nvSpPr>
          <p:cNvPr id="7" name="TextBox 6"/>
          <p:cNvSpPr txBox="1"/>
          <p:nvPr/>
        </p:nvSpPr>
        <p:spPr>
          <a:xfrm>
            <a:off x="539978" y="1371601"/>
            <a:ext cx="8223022" cy="400110"/>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Arial" charset="0"/>
              </a:rPr>
              <a:t>ISCO Pilot Study and VI Evaluation </a:t>
            </a:r>
          </a:p>
        </p:txBody>
      </p:sp>
      <p:sp>
        <p:nvSpPr>
          <p:cNvPr id="9" name="TextBox 8">
            <a:extLst>
              <a:ext uri="{FF2B5EF4-FFF2-40B4-BE49-F238E27FC236}">
                <a16:creationId xmlns:a16="http://schemas.microsoft.com/office/drawing/2014/main" id="{6A09AFE7-0EDD-496E-8179-8A777FC4CEC9}"/>
              </a:ext>
            </a:extLst>
          </p:cNvPr>
          <p:cNvSpPr txBox="1"/>
          <p:nvPr/>
        </p:nvSpPr>
        <p:spPr>
          <a:xfrm>
            <a:off x="539978" y="1838191"/>
            <a:ext cx="2279422" cy="4493538"/>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2021 Summary</a:t>
            </a: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charset="0"/>
              </a:rPr>
              <a:t>Completed installation of 22 new IWs</a:t>
            </a: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charset="0"/>
              </a:rPr>
              <a:t>Completed installation of 6 new MWs</a:t>
            </a: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charset="0"/>
              </a:rPr>
              <a:t>Completed Baseline Performance Monitoring Sampling</a:t>
            </a: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charset="0"/>
              </a:rPr>
              <a:t>Completed injection of 96,289 gallons </a:t>
            </a:r>
            <a:br>
              <a:rPr kumimoji="0" lang="en-US" sz="1400" b="0" i="0" u="none" strike="noStrike" kern="1200" cap="none" spc="0" normalizeH="0" baseline="0" noProof="0" dirty="0">
                <a:ln>
                  <a:noFill/>
                </a:ln>
                <a:solidFill>
                  <a:prstClr val="black"/>
                </a:solidFill>
                <a:effectLst/>
                <a:uLnTx/>
                <a:uFillTx/>
                <a:latin typeface="Arial"/>
                <a:ea typeface="+mn-ea"/>
                <a:cs typeface="Arial" charset="0"/>
              </a:rPr>
            </a:br>
            <a:r>
              <a:rPr kumimoji="0" lang="en-US" sz="1400" b="0" i="0" u="none" strike="noStrike" kern="1200" cap="none" spc="0" normalizeH="0" baseline="0" noProof="0" dirty="0">
                <a:ln>
                  <a:noFill/>
                </a:ln>
                <a:solidFill>
                  <a:prstClr val="black"/>
                </a:solidFill>
                <a:effectLst/>
                <a:uLnTx/>
                <a:uFillTx/>
                <a:latin typeface="Arial"/>
                <a:ea typeface="+mn-ea"/>
                <a:cs typeface="Arial" charset="0"/>
              </a:rPr>
              <a:t>(1% solution)</a:t>
            </a:r>
          </a:p>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Planned</a:t>
            </a: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charset="0"/>
              </a:rPr>
              <a:t>Quarterly Performance Monitoring Sampling</a:t>
            </a: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charset="0"/>
              </a:rPr>
              <a:t>Feasibility Study</a:t>
            </a: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Arial" charset="0"/>
            </a:endParaRPr>
          </a:p>
        </p:txBody>
      </p:sp>
      <p:pic>
        <p:nvPicPr>
          <p:cNvPr id="4" name="Picture 3" descr="Map&#10;&#10;Description automatically generated">
            <a:extLst>
              <a:ext uri="{FF2B5EF4-FFF2-40B4-BE49-F238E27FC236}">
                <a16:creationId xmlns:a16="http://schemas.microsoft.com/office/drawing/2014/main" id="{A9FA894B-C6B4-4FCD-A679-31A1B74417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9400" y="1771711"/>
            <a:ext cx="5486400" cy="4572000"/>
          </a:xfrm>
          <a:prstGeom prst="rect">
            <a:avLst/>
          </a:prstGeom>
        </p:spPr>
      </p:pic>
    </p:spTree>
    <p:extLst>
      <p:ext uri="{BB962C8B-B14F-4D97-AF65-F5344CB8AC3E}">
        <p14:creationId xmlns:p14="http://schemas.microsoft.com/office/powerpoint/2010/main" val="25529798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1"/>
          <p:cNvSpPr>
            <a:spLocks noGrp="1"/>
          </p:cNvSpPr>
          <p:nvPr>
            <p:ph type="subTitle" idx="1"/>
          </p:nvPr>
        </p:nvSpPr>
        <p:spPr>
          <a:xfrm>
            <a:off x="4724400" y="5029200"/>
            <a:ext cx="4059307" cy="1344650"/>
          </a:xfrm>
        </p:spPr>
        <p:txBody>
          <a:bodyPr/>
          <a:lstStyle/>
          <a:p>
            <a:pPr>
              <a:spcBef>
                <a:spcPts val="600"/>
              </a:spcBef>
            </a:pPr>
            <a:r>
              <a:rPr lang="en-US" b="1" dirty="0"/>
              <a:t>Mr. John Peper</a:t>
            </a:r>
          </a:p>
          <a:p>
            <a:pPr>
              <a:spcBef>
                <a:spcPts val="600"/>
              </a:spcBef>
            </a:pPr>
            <a:r>
              <a:rPr lang="en-US" b="1" dirty="0"/>
              <a:t>Bay West Project Manager</a:t>
            </a:r>
          </a:p>
          <a:p>
            <a:pPr>
              <a:spcBef>
                <a:spcPts val="600"/>
              </a:spcBef>
            </a:pPr>
            <a:r>
              <a:rPr lang="en-US" b="1" dirty="0"/>
              <a:t>24 March 2022</a:t>
            </a:r>
          </a:p>
        </p:txBody>
      </p:sp>
      <p:sp>
        <p:nvSpPr>
          <p:cNvPr id="3075" name="Title 2"/>
          <p:cNvSpPr>
            <a:spLocks noGrp="1"/>
          </p:cNvSpPr>
          <p:nvPr>
            <p:ph type="ctrTitle"/>
          </p:nvPr>
        </p:nvSpPr>
        <p:spPr>
          <a:xfrm>
            <a:off x="3619500" y="1638299"/>
            <a:ext cx="5295900" cy="3000607"/>
          </a:xfrm>
        </p:spPr>
        <p:txBody>
          <a:bodyPr/>
          <a:lstStyle/>
          <a:p>
            <a:pPr algn="ctr"/>
            <a:r>
              <a:rPr lang="en-US" dirty="0"/>
              <a:t/>
            </a:r>
            <a:br>
              <a:rPr lang="en-US" dirty="0"/>
            </a:br>
            <a:r>
              <a:rPr lang="en-US" sz="2400" dirty="0"/>
              <a:t>Craig Road Landfill (LF002) </a:t>
            </a:r>
            <a:br>
              <a:rPr lang="en-US" sz="2400" dirty="0"/>
            </a:br>
            <a:r>
              <a:rPr lang="en-US" sz="2400" dirty="0"/>
              <a:t>2021/2022 Remedial Action-Operations Overview </a:t>
            </a:r>
            <a:br>
              <a:rPr lang="en-US" sz="2400" dirty="0"/>
            </a:br>
            <a:r>
              <a:rPr lang="en-US" sz="2400" dirty="0"/>
              <a:t> </a:t>
            </a:r>
            <a:r>
              <a:rPr lang="en-US" dirty="0"/>
              <a:t/>
            </a:r>
            <a:br>
              <a:rPr lang="en-US" dirty="0"/>
            </a:br>
            <a:r>
              <a:rPr lang="en-US" sz="2400" dirty="0"/>
              <a:t> </a:t>
            </a:r>
          </a:p>
        </p:txBody>
      </p:sp>
    </p:spTree>
    <p:extLst>
      <p:ext uri="{BB962C8B-B14F-4D97-AF65-F5344CB8AC3E}">
        <p14:creationId xmlns:p14="http://schemas.microsoft.com/office/powerpoint/2010/main" val="684834426"/>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20C6B-1733-4614-A9D9-73737B4797E3}"/>
              </a:ext>
            </a:extLst>
          </p:cNvPr>
          <p:cNvSpPr txBox="1">
            <a:spLocks/>
          </p:cNvSpPr>
          <p:nvPr/>
        </p:nvSpPr>
        <p:spPr bwMode="auto">
          <a:xfrm>
            <a:off x="2000250" y="76200"/>
            <a:ext cx="6762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151C77"/>
                </a:solidFill>
                <a:effectLst/>
                <a:uLnTx/>
                <a:uFillTx/>
                <a:latin typeface="Arial"/>
                <a:ea typeface="+mj-ea"/>
                <a:cs typeface="+mj-cs"/>
              </a:rPr>
              <a:t>LF002 Background</a:t>
            </a:r>
          </a:p>
        </p:txBody>
      </p:sp>
      <p:sp>
        <p:nvSpPr>
          <p:cNvPr id="3" name="Content Placeholder 2">
            <a:extLst>
              <a:ext uri="{FF2B5EF4-FFF2-40B4-BE49-F238E27FC236}">
                <a16:creationId xmlns:a16="http://schemas.microsoft.com/office/drawing/2014/main" id="{166197C2-3913-486C-860F-097B0C7D156A}"/>
              </a:ext>
            </a:extLst>
          </p:cNvPr>
          <p:cNvSpPr txBox="1">
            <a:spLocks/>
          </p:cNvSpPr>
          <p:nvPr/>
        </p:nvSpPr>
        <p:spPr bwMode="auto">
          <a:xfrm>
            <a:off x="502443" y="1318437"/>
            <a:ext cx="8139113"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LF002 is a former landfill on AF property located about one mile east of the Base.</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Trichloroethene (TCE) was discovered in groundwater in the late 1980s and 1990s.</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Remedial action was implemented in 1995 and has consisted of: </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Groundwater containment with extraction wells and stripper tower treatment</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Construction of an engineered cap</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Land use controls</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Soil Vapor Extraction (SVE) systems were added to the remedy in 2017.</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Remedial Action Operations (RA-O) consisting of systems operation and groundwater monitoring have been preformed since 1995</a:t>
            </a:r>
            <a:r>
              <a:rPr kumimoji="0" lang="en-US" sz="1400" b="1" i="0" u="none" strike="noStrike" kern="0" cap="none" spc="0" normalizeH="0" baseline="0" noProof="0" dirty="0">
                <a:ln>
                  <a:noFill/>
                </a:ln>
                <a:solidFill>
                  <a:prstClr val="black"/>
                </a:solidFill>
                <a:effectLst/>
                <a:uLnTx/>
                <a:uFillTx/>
                <a:latin typeface="Arial"/>
                <a:ea typeface="+mn-ea"/>
                <a:cs typeface="Arial" panose="020B0604020202020204" pitchFamily="34" charset="0"/>
              </a:rPr>
              <a:t>.</a:t>
            </a:r>
            <a:endPar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ts val="1000"/>
              </a:spcAft>
              <a:buClr>
                <a:srgbClr val="151C77"/>
              </a:buClr>
              <a:buSzPct val="80000"/>
              <a:buFont typeface="Wingdings" pitchFamily="2" charset="2"/>
              <a:buChar char="n"/>
              <a:tabLst/>
              <a:defRPr/>
            </a:pPr>
            <a:endParaRPr kumimoji="0" lang="en-US" sz="2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000" b="1" i="0" u="none" strike="noStrike" kern="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000" b="0" i="0" u="none" strike="noStrike" kern="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200" b="0" i="0" u="none" strike="noStrike" kern="0" cap="none" spc="0" normalizeH="0" baseline="0" noProof="0" dirty="0">
              <a:ln>
                <a:noFill/>
              </a:ln>
              <a:solidFill>
                <a:prstClr val="black"/>
              </a:solidFill>
              <a:effectLst/>
              <a:uLnTx/>
              <a:uFillTx/>
              <a:latin typeface="Arial"/>
              <a:ea typeface="+mn-ea"/>
              <a:cs typeface="+mn-cs"/>
            </a:endParaRPr>
          </a:p>
          <a:p>
            <a:pPr marL="688975" marR="0" lvl="1" indent="-282575" algn="l" defTabSz="914400" rtl="0" eaLnBrk="0" fontAlgn="base" latinLnBrk="0" hangingPunct="0">
              <a:lnSpc>
                <a:spcPct val="100000"/>
              </a:lnSpc>
              <a:spcBef>
                <a:spcPct val="25000"/>
              </a:spcBef>
              <a:spcAft>
                <a:spcPct val="0"/>
              </a:spcAft>
              <a:buClr>
                <a:srgbClr val="151C77"/>
              </a:buClr>
              <a:buSzPct val="80000"/>
              <a:buFont typeface="Wingdings" pitchFamily="2" charset="2"/>
              <a:buChar char="n"/>
              <a:tabLst/>
              <a:defRPr/>
            </a:pPr>
            <a:endParaRPr kumimoji="0" lang="en-US" sz="2000" b="0" i="0" u="none" strike="noStrike" kern="0" cap="none" spc="0" normalizeH="0" baseline="0" noProof="0" dirty="0">
              <a:ln>
                <a:noFill/>
              </a:ln>
              <a:solidFill>
                <a:prstClr val="black"/>
              </a:solidFill>
              <a:effectLst/>
              <a:uLnTx/>
              <a:uFillTx/>
              <a:latin typeface="Arial"/>
              <a:ea typeface="+mn-ea"/>
              <a:cs typeface="+mn-cs"/>
            </a:endParaRPr>
          </a:p>
          <a:p>
            <a:pPr marL="1600200" marR="0" lvl="3" indent="-228600" algn="l" defTabSz="914400" rtl="0" eaLnBrk="0" fontAlgn="base" latinLnBrk="0" hangingPunct="0">
              <a:lnSpc>
                <a:spcPct val="100000"/>
              </a:lnSpc>
              <a:spcBef>
                <a:spcPct val="25000"/>
              </a:spcBef>
              <a:spcAft>
                <a:spcPct val="0"/>
              </a:spcAft>
              <a:buClr>
                <a:srgbClr val="151C77"/>
              </a:buClr>
              <a:buSzPct val="80000"/>
              <a:buFont typeface="Wingdings" pitchFamily="2" charset="2"/>
              <a:buChar char="n"/>
              <a:tabLst/>
              <a:defRPr/>
            </a:pPr>
            <a:endParaRPr kumimoji="0" lang="en-US" sz="1600" b="0" i="0" u="none" strike="noStrike" kern="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6315422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00250" y="76200"/>
            <a:ext cx="6762750" cy="1143000"/>
          </a:xfrm>
        </p:spPr>
        <p:txBody>
          <a:bodyPr/>
          <a:lstStyle/>
          <a:p>
            <a:r>
              <a:rPr lang="en-US" dirty="0"/>
              <a:t>LF002 2021 Overview</a:t>
            </a:r>
          </a:p>
        </p:txBody>
      </p:sp>
      <p:sp>
        <p:nvSpPr>
          <p:cNvPr id="3" name="Content Placeholder 2"/>
          <p:cNvSpPr>
            <a:spLocks noGrp="1"/>
          </p:cNvSpPr>
          <p:nvPr>
            <p:ph idx="4294967295"/>
          </p:nvPr>
        </p:nvSpPr>
        <p:spPr>
          <a:xfrm>
            <a:off x="502443" y="1318437"/>
            <a:ext cx="8139113" cy="4873625"/>
          </a:xfrm>
        </p:spPr>
        <p:txBody>
          <a:bodyPr/>
          <a:lstStyle/>
          <a:p>
            <a:pPr marL="0" indent="0">
              <a:spcBef>
                <a:spcPts val="300"/>
              </a:spcBef>
              <a:spcAft>
                <a:spcPts val="300"/>
              </a:spcAft>
              <a:buNone/>
            </a:pPr>
            <a:r>
              <a:rPr lang="en-US" sz="2000" b="1" dirty="0">
                <a:latin typeface="Arial" panose="020B0604020202020204" pitchFamily="34" charset="0"/>
                <a:cs typeface="Arial" panose="020B0604020202020204" pitchFamily="34" charset="0"/>
              </a:rPr>
              <a:t>2021 Actions</a:t>
            </a:r>
          </a:p>
          <a:p>
            <a:pPr marL="594360" lvl="1">
              <a:spcBef>
                <a:spcPts val="300"/>
              </a:spcBef>
              <a:spcAft>
                <a:spcPts val="300"/>
              </a:spcAft>
            </a:pPr>
            <a:r>
              <a:rPr lang="en-US" sz="1400" b="1" dirty="0">
                <a:latin typeface="+mj-lt"/>
                <a:cs typeface="Arial" panose="020B0604020202020204" pitchFamily="34" charset="0"/>
              </a:rPr>
              <a:t>Ongoing</a:t>
            </a:r>
            <a:r>
              <a:rPr lang="en-US" sz="1400" dirty="0">
                <a:latin typeface="+mj-lt"/>
                <a:cs typeface="Arial" panose="020B0604020202020204" pitchFamily="34" charset="0"/>
              </a:rPr>
              <a:t>: Operation and Maintenance (O&amp;M) of the </a:t>
            </a:r>
            <a:r>
              <a:rPr lang="en-US" sz="1400" dirty="0">
                <a:solidFill>
                  <a:prstClr val="black"/>
                </a:solidFill>
                <a:cs typeface="Arial" panose="020B0604020202020204" pitchFamily="34" charset="0"/>
              </a:rPr>
              <a:t>Groundwater Extraction and Treatment System/Soil Vapor Extraction Systems (GETS/SVE) and RA-O Monitoring.</a:t>
            </a:r>
          </a:p>
          <a:p>
            <a:pPr marL="594360" lvl="1">
              <a:spcBef>
                <a:spcPts val="300"/>
              </a:spcBef>
              <a:spcAft>
                <a:spcPts val="300"/>
              </a:spcAft>
            </a:pPr>
            <a:r>
              <a:rPr lang="en-US" sz="1400" b="1" dirty="0">
                <a:solidFill>
                  <a:prstClr val="black"/>
                </a:solidFill>
                <a:cs typeface="Arial" panose="020B0604020202020204" pitchFamily="34" charset="0"/>
              </a:rPr>
              <a:t>RA-O Monitoring</a:t>
            </a:r>
            <a:r>
              <a:rPr lang="en-US" sz="1400" dirty="0">
                <a:solidFill>
                  <a:prstClr val="black"/>
                </a:solidFill>
                <a:cs typeface="Arial" panose="020B0604020202020204" pitchFamily="34" charset="0"/>
              </a:rPr>
              <a:t>:  Quarterly sampling events were completed in March, June, September, and November 2021.</a:t>
            </a:r>
          </a:p>
          <a:p>
            <a:pPr marL="594360" lvl="1">
              <a:spcBef>
                <a:spcPts val="300"/>
              </a:spcBef>
              <a:spcAft>
                <a:spcPts val="300"/>
              </a:spcAft>
            </a:pPr>
            <a:r>
              <a:rPr lang="en-US" sz="1400" b="1" dirty="0">
                <a:solidFill>
                  <a:prstClr val="black"/>
                </a:solidFill>
                <a:cs typeface="Arial" panose="020B0604020202020204" pitchFamily="34" charset="0"/>
              </a:rPr>
              <a:t>Remedial Progress</a:t>
            </a:r>
            <a:r>
              <a:rPr lang="en-US" sz="1400" dirty="0">
                <a:solidFill>
                  <a:prstClr val="black"/>
                </a:solidFill>
                <a:cs typeface="Arial" panose="020B0604020202020204" pitchFamily="34" charset="0"/>
              </a:rPr>
              <a:t>: of the 58 MWs at LF002 (see map)</a:t>
            </a:r>
          </a:p>
          <a:p>
            <a:pPr marL="994410" lvl="2" indent="-285750">
              <a:spcBef>
                <a:spcPts val="300"/>
              </a:spcBef>
              <a:spcAft>
                <a:spcPts val="300"/>
              </a:spcAft>
              <a:buFont typeface="Courier New" panose="02070309020205020404" pitchFamily="49" charset="0"/>
              <a:buChar char="o"/>
            </a:pPr>
            <a:r>
              <a:rPr lang="en-US" sz="1200" dirty="0">
                <a:solidFill>
                  <a:prstClr val="black"/>
                </a:solidFill>
                <a:cs typeface="Arial" panose="020B0604020202020204" pitchFamily="34" charset="0"/>
              </a:rPr>
              <a:t>In 2021 only 28 wells still have TCE concentrations above a PAL of 5 </a:t>
            </a:r>
            <a:r>
              <a:rPr lang="en-US" sz="1200" dirty="0">
                <a:solidFill>
                  <a:prstClr val="black"/>
                </a:solidFill>
                <a:latin typeface="Symbol" panose="05050102010706020507" pitchFamily="18" charset="2"/>
                <a:cs typeface="Arial" panose="020B0604020202020204" pitchFamily="34" charset="0"/>
              </a:rPr>
              <a:t>m</a:t>
            </a:r>
            <a:r>
              <a:rPr lang="en-US" sz="1200" dirty="0">
                <a:solidFill>
                  <a:prstClr val="black"/>
                </a:solidFill>
                <a:cs typeface="Arial" panose="020B0604020202020204" pitchFamily="34" charset="0"/>
              </a:rPr>
              <a:t>g/L and of these, most (20) were near the PAL (5 to 20 </a:t>
            </a:r>
            <a:r>
              <a:rPr lang="en-US" sz="1200" dirty="0">
                <a:solidFill>
                  <a:prstClr val="black"/>
                </a:solidFill>
                <a:latin typeface="Symbol" panose="05050102010706020507" pitchFamily="18" charset="2"/>
                <a:cs typeface="Arial" panose="020B0604020202020204" pitchFamily="34" charset="0"/>
              </a:rPr>
              <a:t>m</a:t>
            </a:r>
            <a:r>
              <a:rPr lang="en-US" sz="1200" dirty="0">
                <a:solidFill>
                  <a:prstClr val="black"/>
                </a:solidFill>
                <a:cs typeface="Arial" panose="020B0604020202020204" pitchFamily="34" charset="0"/>
              </a:rPr>
              <a:t>g/L).  Only two wells had TCE concentrations greater than 100 </a:t>
            </a:r>
            <a:r>
              <a:rPr lang="en-US" sz="1200" dirty="0">
                <a:solidFill>
                  <a:prstClr val="black"/>
                </a:solidFill>
                <a:latin typeface="Symbol" panose="05050102010706020507" pitchFamily="18" charset="2"/>
                <a:cs typeface="Arial" panose="020B0604020202020204" pitchFamily="34" charset="0"/>
              </a:rPr>
              <a:t>m</a:t>
            </a:r>
            <a:r>
              <a:rPr lang="en-US" sz="1200" dirty="0">
                <a:solidFill>
                  <a:prstClr val="black"/>
                </a:solidFill>
                <a:cs typeface="Arial" panose="020B0604020202020204" pitchFamily="34" charset="0"/>
              </a:rPr>
              <a:t>g/L.</a:t>
            </a:r>
          </a:p>
          <a:p>
            <a:pPr marL="994410" lvl="2" indent="-285750">
              <a:spcBef>
                <a:spcPts val="300"/>
              </a:spcBef>
              <a:spcAft>
                <a:spcPts val="300"/>
              </a:spcAft>
              <a:buFont typeface="Courier New" panose="02070309020205020404" pitchFamily="49" charset="0"/>
              <a:buChar char="o"/>
            </a:pPr>
            <a:r>
              <a:rPr lang="en-US" sz="1200" dirty="0">
                <a:solidFill>
                  <a:prstClr val="black"/>
                </a:solidFill>
                <a:cs typeface="Arial" panose="020B0604020202020204" pitchFamily="34" charset="0"/>
              </a:rPr>
              <a:t>Of the 28 wells above the TCE PAL, 25 had stable or decreasing trends and 19 are projected to be below the PAL in 1 to 8 years. </a:t>
            </a:r>
          </a:p>
          <a:p>
            <a:pPr marL="594360" lvl="1">
              <a:spcBef>
                <a:spcPts val="300"/>
              </a:spcBef>
              <a:spcAft>
                <a:spcPts val="300"/>
              </a:spcAft>
            </a:pPr>
            <a:r>
              <a:rPr lang="en-US" sz="1400" b="1" dirty="0">
                <a:cs typeface="Arial" panose="020B0604020202020204" pitchFamily="34" charset="0"/>
              </a:rPr>
              <a:t>August 2021</a:t>
            </a:r>
            <a:r>
              <a:rPr lang="en-US" sz="1400" dirty="0">
                <a:cs typeface="Arial" panose="020B0604020202020204" pitchFamily="34" charset="0"/>
              </a:rPr>
              <a:t>: The Final OU1 ROD Amendment is signed.</a:t>
            </a:r>
          </a:p>
          <a:p>
            <a:pPr marL="594360" lvl="1">
              <a:spcBef>
                <a:spcPts val="300"/>
              </a:spcBef>
              <a:spcAft>
                <a:spcPts val="300"/>
              </a:spcAft>
            </a:pPr>
            <a:r>
              <a:rPr lang="en-US" sz="1400" b="1" dirty="0">
                <a:cs typeface="Arial" panose="020B0604020202020204" pitchFamily="34" charset="0"/>
              </a:rPr>
              <a:t>August 2021</a:t>
            </a:r>
            <a:r>
              <a:rPr lang="en-US" sz="1400" dirty="0">
                <a:cs typeface="Arial" panose="020B0604020202020204" pitchFamily="34" charset="0"/>
              </a:rPr>
              <a:t>:  Well or pump maintenance were completed on EW-02, EW-06, and EW-11. </a:t>
            </a:r>
          </a:p>
          <a:p>
            <a:pPr marL="594360" lvl="1">
              <a:spcBef>
                <a:spcPts val="300"/>
              </a:spcBef>
              <a:spcAft>
                <a:spcPts val="300"/>
              </a:spcAft>
            </a:pPr>
            <a:r>
              <a:rPr lang="en-US" sz="1400" b="1" dirty="0">
                <a:solidFill>
                  <a:prstClr val="black"/>
                </a:solidFill>
                <a:latin typeface="+mj-lt"/>
                <a:cs typeface="Arial" panose="020B0604020202020204" pitchFamily="34" charset="0"/>
              </a:rPr>
              <a:t>October 2021: </a:t>
            </a:r>
            <a:r>
              <a:rPr lang="en-US" sz="1400" dirty="0">
                <a:solidFill>
                  <a:prstClr val="black"/>
                </a:solidFill>
                <a:latin typeface="+mj-lt"/>
                <a:cs typeface="Arial" panose="020B0604020202020204" pitchFamily="34" charset="0"/>
              </a:rPr>
              <a:t>The 2021 Semiannual RA-O Report is finalized.</a:t>
            </a:r>
          </a:p>
          <a:p>
            <a:pPr marL="594360" lvl="1">
              <a:spcBef>
                <a:spcPts val="300"/>
              </a:spcBef>
              <a:spcAft>
                <a:spcPts val="300"/>
              </a:spcAft>
            </a:pPr>
            <a:r>
              <a:rPr lang="en-US" sz="1400" b="1" dirty="0">
                <a:cs typeface="Arial" panose="020B0604020202020204" pitchFamily="34" charset="0"/>
              </a:rPr>
              <a:t>November 2021:  </a:t>
            </a:r>
            <a:r>
              <a:rPr lang="en-US" sz="1400" dirty="0">
                <a:cs typeface="Arial" panose="020B0604020202020204" pitchFamily="34" charset="0"/>
              </a:rPr>
              <a:t>The 2020 Annual RA-O Report is finalized.</a:t>
            </a:r>
            <a:endParaRPr lang="en-US" sz="1400" dirty="0">
              <a:solidFill>
                <a:prstClr val="black"/>
              </a:solidFill>
              <a:latin typeface="+mj-lt"/>
              <a:cs typeface="Arial" panose="020B0604020202020204" pitchFamily="34" charset="0"/>
            </a:endParaRPr>
          </a:p>
          <a:p>
            <a:pPr>
              <a:spcAft>
                <a:spcPts val="1000"/>
              </a:spcAft>
            </a:pPr>
            <a:endParaRPr lang="en-US" dirty="0">
              <a:latin typeface="Arial" panose="020B0604020202020204" pitchFamily="34" charset="0"/>
              <a:cs typeface="Arial" panose="020B0604020202020204" pitchFamily="34" charset="0"/>
            </a:endParaRPr>
          </a:p>
          <a:p>
            <a:endParaRPr lang="en-US" sz="2000" b="1" dirty="0"/>
          </a:p>
          <a:p>
            <a:endParaRPr lang="en-US" sz="2000" dirty="0"/>
          </a:p>
          <a:p>
            <a:endParaRPr lang="en-US" dirty="0"/>
          </a:p>
          <a:p>
            <a:pPr lvl="1"/>
            <a:endParaRPr lang="en-US" dirty="0"/>
          </a:p>
          <a:p>
            <a:pPr lvl="3"/>
            <a:endParaRPr lang="en-US" dirty="0"/>
          </a:p>
        </p:txBody>
      </p:sp>
      <p:sp>
        <p:nvSpPr>
          <p:cNvPr id="7" name="Rectangle 6"/>
          <p:cNvSpPr/>
          <p:nvPr/>
        </p:nvSpPr>
        <p:spPr bwMode="auto">
          <a:xfrm>
            <a:off x="2743200" y="4369981"/>
            <a:ext cx="1924493" cy="1169582"/>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Rectangle 9"/>
          <p:cNvSpPr/>
          <p:nvPr/>
        </p:nvSpPr>
        <p:spPr bwMode="auto">
          <a:xfrm>
            <a:off x="5550195" y="3955312"/>
            <a:ext cx="1658679" cy="95693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725052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8D08ED-EFC4-4DA9-884E-2D553FF12A35}"/>
              </a:ext>
            </a:extLst>
          </p:cNvPr>
          <p:cNvSpPr/>
          <p:nvPr/>
        </p:nvSpPr>
        <p:spPr>
          <a:xfrm>
            <a:off x="457200" y="1295400"/>
            <a:ext cx="7391400" cy="1969770"/>
          </a:xfrm>
          <a:prstGeom prst="rect">
            <a:avLst/>
          </a:prstGeom>
        </p:spPr>
        <p:txBody>
          <a:bodyPr wrap="square">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2022 Actions (Actual and Planned)</a:t>
            </a:r>
          </a:p>
          <a:p>
            <a:pPr marL="594360" marR="0" lvl="1" indent="0" algn="l" defTabSz="914400" rtl="0" eaLnBrk="1" fontAlgn="auto" latinLnBrk="0" hangingPunct="1">
              <a:lnSpc>
                <a:spcPct val="100000"/>
              </a:lnSpc>
              <a:spcBef>
                <a:spcPts val="300"/>
              </a:spcBef>
              <a:spcAft>
                <a:spcPts val="3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Continued</a:t>
            </a:r>
            <a:r>
              <a:rPr kumimoji="0" lang="en-US" sz="14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O&amp;M for the GETS and SVE systems. </a:t>
            </a:r>
          </a:p>
          <a:p>
            <a:pPr marL="594360" marR="0" lvl="1" indent="0" algn="l" defTabSz="914400" rtl="0" eaLnBrk="1" fontAlgn="auto" latinLnBrk="0" hangingPunct="1">
              <a:lnSpc>
                <a:spcPct val="100000"/>
              </a:lnSpc>
              <a:spcBef>
                <a:spcPts val="300"/>
              </a:spcBef>
              <a:spcAft>
                <a:spcPts val="3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Continued RA-O monitoring planned for March, June, September, and December 2022.</a:t>
            </a:r>
          </a:p>
          <a:p>
            <a:pPr marL="594360" marR="0" lvl="1" indent="0" algn="l" defTabSz="914400" rtl="0" eaLnBrk="1" fontAlgn="auto" latinLnBrk="0" hangingPunct="1">
              <a:lnSpc>
                <a:spcPct val="100000"/>
              </a:lnSpc>
              <a:spcBef>
                <a:spcPts val="300"/>
              </a:spcBef>
              <a:spcAft>
                <a:spcPts val="3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2021 Annual RA-O Report is currently being prepared and will be submitted for AF and EPA review.</a:t>
            </a:r>
          </a:p>
          <a:p>
            <a:pPr marL="594360" marR="0" lvl="1" indent="0" algn="l" defTabSz="914400" rtl="0" eaLnBrk="1" fontAlgn="auto" latinLnBrk="0" hangingPunct="1">
              <a:lnSpc>
                <a:spcPct val="100000"/>
              </a:lnSpc>
              <a:spcBef>
                <a:spcPts val="300"/>
              </a:spcBef>
              <a:spcAft>
                <a:spcPts val="3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The 2022 Semiannual RA-O Report will be prepared Fall 2022.</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le 1">
            <a:extLst>
              <a:ext uri="{FF2B5EF4-FFF2-40B4-BE49-F238E27FC236}">
                <a16:creationId xmlns:a16="http://schemas.microsoft.com/office/drawing/2014/main" id="{C87166D8-60AD-4E78-B943-157C96ED7E71}"/>
              </a:ext>
            </a:extLst>
          </p:cNvPr>
          <p:cNvSpPr txBox="1">
            <a:spLocks/>
          </p:cNvSpPr>
          <p:nvPr/>
        </p:nvSpPr>
        <p:spPr bwMode="auto">
          <a:xfrm>
            <a:off x="2000250" y="76200"/>
            <a:ext cx="6762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151C77"/>
                </a:solidFill>
                <a:effectLst/>
                <a:uLnTx/>
                <a:uFillTx/>
                <a:latin typeface="Arial"/>
                <a:ea typeface="+mj-ea"/>
                <a:cs typeface="+mj-cs"/>
              </a:rPr>
              <a:t>LF002 2022 Overview</a:t>
            </a:r>
          </a:p>
        </p:txBody>
      </p:sp>
    </p:spTree>
    <p:extLst>
      <p:ext uri="{BB962C8B-B14F-4D97-AF65-F5344CB8AC3E}">
        <p14:creationId xmlns:p14="http://schemas.microsoft.com/office/powerpoint/2010/main" val="7273182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557EED0-9E71-470B-B69D-0E9179C30EFA}"/>
              </a:ext>
            </a:extLst>
          </p:cNvPr>
          <p:cNvSpPr/>
          <p:nvPr/>
        </p:nvSpPr>
        <p:spPr bwMode="auto">
          <a:xfrm>
            <a:off x="7086600" y="1524000"/>
            <a:ext cx="731520" cy="182880"/>
          </a:xfrm>
          <a:prstGeom prst="roundRect">
            <a:avLst/>
          </a:prstGeom>
          <a:solidFill>
            <a:schemeClr val="bg1"/>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pic>
        <p:nvPicPr>
          <p:cNvPr id="7" name="Picture 6" descr="Map&#10;&#10;Description automatically generated">
            <a:extLst>
              <a:ext uri="{FF2B5EF4-FFF2-40B4-BE49-F238E27FC236}">
                <a16:creationId xmlns:a16="http://schemas.microsoft.com/office/drawing/2014/main" id="{436617C3-CAE1-45A7-92A4-2A0E22ED67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6667" t="42273" r="1666" b="26818"/>
          <a:stretch/>
        </p:blipFill>
        <p:spPr>
          <a:xfrm>
            <a:off x="6690423" y="3048000"/>
            <a:ext cx="2253439" cy="2079863"/>
          </a:xfrm>
          <a:prstGeom prst="rect">
            <a:avLst/>
          </a:prstGeom>
        </p:spPr>
      </p:pic>
      <p:pic>
        <p:nvPicPr>
          <p:cNvPr id="8" name="Picture 7" descr="Map&#10;&#10;Description automatically generated">
            <a:extLst>
              <a:ext uri="{FF2B5EF4-FFF2-40B4-BE49-F238E27FC236}">
                <a16:creationId xmlns:a16="http://schemas.microsoft.com/office/drawing/2014/main" id="{28066E24-7FF3-491B-A306-F1876EBC74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699" t="3786" r="88286" b="81147"/>
          <a:stretch/>
        </p:blipFill>
        <p:spPr>
          <a:xfrm>
            <a:off x="6721799" y="5334000"/>
            <a:ext cx="729601" cy="1013857"/>
          </a:xfrm>
          <a:prstGeom prst="rect">
            <a:avLst/>
          </a:prstGeom>
          <a:ln>
            <a:solidFill>
              <a:schemeClr val="tx1"/>
            </a:solidFill>
          </a:ln>
        </p:spPr>
      </p:pic>
      <p:sp>
        <p:nvSpPr>
          <p:cNvPr id="27" name="TextBox 26">
            <a:extLst>
              <a:ext uri="{FF2B5EF4-FFF2-40B4-BE49-F238E27FC236}">
                <a16:creationId xmlns:a16="http://schemas.microsoft.com/office/drawing/2014/main" id="{FBFD46C4-7F75-4FBD-98AC-EA28A6EC8886}"/>
              </a:ext>
            </a:extLst>
          </p:cNvPr>
          <p:cNvSpPr txBox="1"/>
          <p:nvPr/>
        </p:nvSpPr>
        <p:spPr>
          <a:xfrm>
            <a:off x="6495345" y="1304364"/>
            <a:ext cx="234385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LF002 September 2022 Monitoring Results</a:t>
            </a:r>
          </a:p>
        </p:txBody>
      </p:sp>
      <p:pic>
        <p:nvPicPr>
          <p:cNvPr id="5" name="Picture 4" descr="Map&#10;&#10;Description automatically generated">
            <a:extLst>
              <a:ext uri="{FF2B5EF4-FFF2-40B4-BE49-F238E27FC236}">
                <a16:creationId xmlns:a16="http://schemas.microsoft.com/office/drawing/2014/main" id="{1668CE73-0B2C-46C1-91D3-FCF3FD816BC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83146" y="1347284"/>
            <a:ext cx="6112199" cy="4980478"/>
          </a:xfrm>
          <a:prstGeom prst="rect">
            <a:avLst/>
          </a:prstGeom>
          <a:ln w="12700">
            <a:solidFill>
              <a:schemeClr val="tx1"/>
            </a:solidFill>
          </a:ln>
        </p:spPr>
      </p:pic>
      <p:sp>
        <p:nvSpPr>
          <p:cNvPr id="28" name="Rectangle 27">
            <a:extLst>
              <a:ext uri="{FF2B5EF4-FFF2-40B4-BE49-F238E27FC236}">
                <a16:creationId xmlns:a16="http://schemas.microsoft.com/office/drawing/2014/main" id="{5FB80399-63A0-4623-AC92-81A27DD0C3A1}"/>
              </a:ext>
            </a:extLst>
          </p:cNvPr>
          <p:cNvSpPr/>
          <p:nvPr/>
        </p:nvSpPr>
        <p:spPr bwMode="auto">
          <a:xfrm>
            <a:off x="304799" y="1447800"/>
            <a:ext cx="838201" cy="53340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A8DB0FF9-024F-4716-A7CC-22F5AD21C4AF}"/>
              </a:ext>
            </a:extLst>
          </p:cNvPr>
          <p:cNvSpPr/>
          <p:nvPr/>
        </p:nvSpPr>
        <p:spPr bwMode="auto">
          <a:xfrm>
            <a:off x="383146" y="1347284"/>
            <a:ext cx="531253" cy="609600"/>
          </a:xfrm>
          <a:prstGeom prst="rect">
            <a:avLst/>
          </a:prstGeom>
          <a:solidFill>
            <a:srgbClr val="938268"/>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056809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1"/>
          <p:cNvSpPr>
            <a:spLocks noGrp="1"/>
          </p:cNvSpPr>
          <p:nvPr>
            <p:ph type="subTitle" idx="1"/>
          </p:nvPr>
        </p:nvSpPr>
        <p:spPr>
          <a:xfrm>
            <a:off x="4724400" y="5029200"/>
            <a:ext cx="4059307" cy="1344650"/>
          </a:xfrm>
        </p:spPr>
        <p:txBody>
          <a:bodyPr/>
          <a:lstStyle/>
          <a:p>
            <a:pPr>
              <a:spcBef>
                <a:spcPts val="600"/>
              </a:spcBef>
            </a:pPr>
            <a:r>
              <a:rPr lang="en-US" b="1" dirty="0"/>
              <a:t>Mr. John Peper</a:t>
            </a:r>
          </a:p>
          <a:p>
            <a:pPr>
              <a:spcBef>
                <a:spcPts val="600"/>
              </a:spcBef>
            </a:pPr>
            <a:r>
              <a:rPr lang="en-US" b="1" dirty="0"/>
              <a:t>Bay West Project Manager </a:t>
            </a:r>
          </a:p>
          <a:p>
            <a:pPr>
              <a:spcBef>
                <a:spcPts val="600"/>
              </a:spcBef>
            </a:pPr>
            <a:r>
              <a:rPr lang="en-US" b="1" dirty="0"/>
              <a:t>24 March 2022</a:t>
            </a:r>
          </a:p>
        </p:txBody>
      </p:sp>
      <p:sp>
        <p:nvSpPr>
          <p:cNvPr id="3075" name="Title 2"/>
          <p:cNvSpPr>
            <a:spLocks noGrp="1"/>
          </p:cNvSpPr>
          <p:nvPr>
            <p:ph type="ctrTitle"/>
          </p:nvPr>
        </p:nvSpPr>
        <p:spPr>
          <a:xfrm>
            <a:off x="3619500" y="1638299"/>
            <a:ext cx="5295900" cy="3000607"/>
          </a:xfrm>
        </p:spPr>
        <p:txBody>
          <a:bodyPr/>
          <a:lstStyle/>
          <a:p>
            <a:pPr algn="ctr"/>
            <a:r>
              <a:rPr lang="en-US" dirty="0"/>
              <a:t/>
            </a:r>
            <a:br>
              <a:rPr lang="en-US" dirty="0"/>
            </a:br>
            <a:r>
              <a:rPr lang="en-US" sz="2400" dirty="0"/>
              <a:t>Industrial Wastewater Lagoon System (WP003) </a:t>
            </a:r>
            <a:br>
              <a:rPr lang="en-US" sz="2400" dirty="0"/>
            </a:br>
            <a:r>
              <a:rPr lang="en-US" sz="2400" dirty="0"/>
              <a:t>2021/2022 RA-O Overview </a:t>
            </a:r>
            <a:br>
              <a:rPr lang="en-US" sz="2400" dirty="0"/>
            </a:br>
            <a:r>
              <a:rPr lang="en-US" sz="2400" dirty="0"/>
              <a:t>  </a:t>
            </a:r>
            <a:r>
              <a:rPr lang="en-US" dirty="0"/>
              <a:t/>
            </a:r>
            <a:br>
              <a:rPr lang="en-US" dirty="0"/>
            </a:br>
            <a:r>
              <a:rPr lang="en-US" sz="2400" dirty="0"/>
              <a:t> </a:t>
            </a:r>
          </a:p>
        </p:txBody>
      </p:sp>
    </p:spTree>
    <p:extLst>
      <p:ext uri="{BB962C8B-B14F-4D97-AF65-F5344CB8AC3E}">
        <p14:creationId xmlns:p14="http://schemas.microsoft.com/office/powerpoint/2010/main" val="4196062525"/>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20C6B-1733-4614-A9D9-73737B4797E3}"/>
              </a:ext>
            </a:extLst>
          </p:cNvPr>
          <p:cNvSpPr txBox="1">
            <a:spLocks/>
          </p:cNvSpPr>
          <p:nvPr/>
        </p:nvSpPr>
        <p:spPr bwMode="auto">
          <a:xfrm>
            <a:off x="2000250" y="76200"/>
            <a:ext cx="6762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151C77"/>
                </a:solidFill>
                <a:effectLst/>
                <a:uLnTx/>
                <a:uFillTx/>
                <a:latin typeface="Arial"/>
                <a:ea typeface="+mj-ea"/>
                <a:cs typeface="+mj-cs"/>
              </a:rPr>
              <a:t>WP003 Background</a:t>
            </a:r>
          </a:p>
        </p:txBody>
      </p:sp>
      <p:sp>
        <p:nvSpPr>
          <p:cNvPr id="3" name="Content Placeholder 2">
            <a:extLst>
              <a:ext uri="{FF2B5EF4-FFF2-40B4-BE49-F238E27FC236}">
                <a16:creationId xmlns:a16="http://schemas.microsoft.com/office/drawing/2014/main" id="{166197C2-3913-486C-860F-097B0C7D156A}"/>
              </a:ext>
            </a:extLst>
          </p:cNvPr>
          <p:cNvSpPr txBox="1">
            <a:spLocks/>
          </p:cNvSpPr>
          <p:nvPr/>
        </p:nvSpPr>
        <p:spPr bwMode="auto">
          <a:xfrm>
            <a:off x="502443" y="1318437"/>
            <a:ext cx="8139113"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WP003 includes former wastewater treatment lagoons located on the east margin of the base.</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Trichloroethene (TCE) was discovered in groundwater in the late 1980s and 1990s at concentrations above regulatory limits. Subsequent monitoring also identified concentrations of vinyl chloride above the regulatory limit and arsenic above background. </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Remedial action was implemented in 1996 and has consisted of: </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Land use controls;</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1996-2004 Groundwater containment with extraction wells and stripper tower treatment;</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2000-2001 Source area excavation and organic substrate supplements.</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Remedial Action Operations (RA-O) currently consist of quarterly groundwater monitoring.</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A Feasibility Study Addendum is planned to consider additional remedies to accelerate site clean-up.</a:t>
            </a:r>
          </a:p>
          <a:p>
            <a:pPr marL="285750" marR="0" lvl="0" indent="-285750" algn="l" defTabSz="914400" rtl="0" eaLnBrk="0" fontAlgn="base" latinLnBrk="0" hangingPunct="0">
              <a:lnSpc>
                <a:spcPct val="100000"/>
              </a:lnSpc>
              <a:spcBef>
                <a:spcPct val="50000"/>
              </a:spcBef>
              <a:spcAft>
                <a:spcPts val="1000"/>
              </a:spcAft>
              <a:buClr>
                <a:srgbClr val="151C77"/>
              </a:buClr>
              <a:buSzPct val="80000"/>
              <a:buFont typeface="Wingdings" pitchFamily="2" charset="2"/>
              <a:buChar char="n"/>
              <a:tabLst/>
              <a:defRPr/>
            </a:pPr>
            <a:endParaRPr kumimoji="0" lang="en-US" sz="2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000" b="1" i="0" u="none" strike="noStrike" kern="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000" b="0" i="0" u="none" strike="noStrike" kern="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200" b="0" i="0" u="none" strike="noStrike" kern="0" cap="none" spc="0" normalizeH="0" baseline="0" noProof="0" dirty="0">
              <a:ln>
                <a:noFill/>
              </a:ln>
              <a:solidFill>
                <a:prstClr val="black"/>
              </a:solidFill>
              <a:effectLst/>
              <a:uLnTx/>
              <a:uFillTx/>
              <a:latin typeface="Arial"/>
              <a:ea typeface="+mn-ea"/>
              <a:cs typeface="+mn-cs"/>
            </a:endParaRPr>
          </a:p>
          <a:p>
            <a:pPr marL="688975" marR="0" lvl="1" indent="-282575" algn="l" defTabSz="914400" rtl="0" eaLnBrk="0" fontAlgn="base" latinLnBrk="0" hangingPunct="0">
              <a:lnSpc>
                <a:spcPct val="100000"/>
              </a:lnSpc>
              <a:spcBef>
                <a:spcPct val="25000"/>
              </a:spcBef>
              <a:spcAft>
                <a:spcPct val="0"/>
              </a:spcAft>
              <a:buClr>
                <a:srgbClr val="151C77"/>
              </a:buClr>
              <a:buSzPct val="80000"/>
              <a:buFont typeface="Wingdings" pitchFamily="2" charset="2"/>
              <a:buChar char="n"/>
              <a:tabLst/>
              <a:defRPr/>
            </a:pPr>
            <a:endParaRPr kumimoji="0" lang="en-US" sz="2000" b="0" i="0" u="none" strike="noStrike" kern="0" cap="none" spc="0" normalizeH="0" baseline="0" noProof="0" dirty="0">
              <a:ln>
                <a:noFill/>
              </a:ln>
              <a:solidFill>
                <a:prstClr val="black"/>
              </a:solidFill>
              <a:effectLst/>
              <a:uLnTx/>
              <a:uFillTx/>
              <a:latin typeface="Arial"/>
              <a:ea typeface="+mn-ea"/>
              <a:cs typeface="+mn-cs"/>
            </a:endParaRPr>
          </a:p>
          <a:p>
            <a:pPr marL="1600200" marR="0" lvl="3" indent="-228600" algn="l" defTabSz="914400" rtl="0" eaLnBrk="0" fontAlgn="base" latinLnBrk="0" hangingPunct="0">
              <a:lnSpc>
                <a:spcPct val="100000"/>
              </a:lnSpc>
              <a:spcBef>
                <a:spcPct val="25000"/>
              </a:spcBef>
              <a:spcAft>
                <a:spcPct val="0"/>
              </a:spcAft>
              <a:buClr>
                <a:srgbClr val="151C77"/>
              </a:buClr>
              <a:buSzPct val="80000"/>
              <a:buFont typeface="Wingdings" pitchFamily="2" charset="2"/>
              <a:buChar char="n"/>
              <a:tabLst/>
              <a:defRPr/>
            </a:pPr>
            <a:endParaRPr kumimoji="0" lang="en-US" sz="1600" b="0" i="0" u="none" strike="noStrike" kern="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7750330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00250" y="76200"/>
            <a:ext cx="6762750" cy="1143000"/>
          </a:xfrm>
        </p:spPr>
        <p:txBody>
          <a:bodyPr/>
          <a:lstStyle/>
          <a:p>
            <a:r>
              <a:rPr lang="en-US" dirty="0"/>
              <a:t>WP003 2021 Overview</a:t>
            </a:r>
          </a:p>
        </p:txBody>
      </p:sp>
      <p:sp>
        <p:nvSpPr>
          <p:cNvPr id="3" name="Content Placeholder 2"/>
          <p:cNvSpPr>
            <a:spLocks noGrp="1"/>
          </p:cNvSpPr>
          <p:nvPr>
            <p:ph idx="4294967295"/>
          </p:nvPr>
        </p:nvSpPr>
        <p:spPr>
          <a:xfrm>
            <a:off x="457200" y="1290637"/>
            <a:ext cx="8139113" cy="4805363"/>
          </a:xfrm>
        </p:spPr>
        <p:txBody>
          <a:bodyPr/>
          <a:lstStyle/>
          <a:p>
            <a:pPr marL="0" lvl="2" indent="0">
              <a:spcBef>
                <a:spcPts val="300"/>
              </a:spcBef>
              <a:spcAft>
                <a:spcPts val="600"/>
              </a:spcAft>
              <a:buNone/>
            </a:pPr>
            <a:r>
              <a:rPr lang="en-US" sz="2000" b="1" dirty="0">
                <a:latin typeface="Arial" panose="020B0604020202020204" pitchFamily="34" charset="0"/>
                <a:cs typeface="Arial" panose="020B0604020202020204" pitchFamily="34" charset="0"/>
              </a:rPr>
              <a:t>2021 Actions</a:t>
            </a:r>
            <a:endParaRPr lang="en-US" sz="1600" b="1" dirty="0">
              <a:latin typeface="Arial" panose="020B0604020202020204" pitchFamily="34" charset="0"/>
              <a:cs typeface="Arial" panose="020B0604020202020204" pitchFamily="34" charset="0"/>
            </a:endParaRPr>
          </a:p>
          <a:p>
            <a:pPr marL="594360" lvl="1">
              <a:spcBef>
                <a:spcPts val="300"/>
              </a:spcBef>
              <a:spcAft>
                <a:spcPts val="300"/>
              </a:spcAft>
            </a:pPr>
            <a:r>
              <a:rPr lang="en-US" sz="1400" b="1" dirty="0">
                <a:cs typeface="Arial" panose="020B0604020202020204" pitchFamily="34" charset="0"/>
              </a:rPr>
              <a:t>March, June, September, November 2021: </a:t>
            </a:r>
            <a:r>
              <a:rPr lang="en-US" sz="1400" dirty="0">
                <a:cs typeface="Arial" panose="020B0604020202020204" pitchFamily="34" charset="0"/>
              </a:rPr>
              <a:t>Quarterly</a:t>
            </a:r>
            <a:r>
              <a:rPr lang="en-US" sz="1400" b="1" dirty="0">
                <a:cs typeface="Arial" panose="020B0604020202020204" pitchFamily="34" charset="0"/>
              </a:rPr>
              <a:t> </a:t>
            </a:r>
            <a:r>
              <a:rPr lang="en-US" sz="1400" dirty="0">
                <a:cs typeface="Arial" panose="020B0604020202020204" pitchFamily="34" charset="0"/>
              </a:rPr>
              <a:t>RA-O Monitoring of wells at WP003.</a:t>
            </a:r>
          </a:p>
          <a:p>
            <a:pPr marL="594360" lvl="1">
              <a:spcBef>
                <a:spcPts val="300"/>
              </a:spcBef>
              <a:spcAft>
                <a:spcPts val="300"/>
              </a:spcAft>
            </a:pPr>
            <a:r>
              <a:rPr lang="en-US" sz="1400" b="1" dirty="0">
                <a:cs typeface="Arial" panose="020B0604020202020204" pitchFamily="34" charset="0"/>
              </a:rPr>
              <a:t>June 2021: </a:t>
            </a:r>
            <a:r>
              <a:rPr lang="en-US" sz="1400" dirty="0">
                <a:cs typeface="Arial" panose="020B0604020202020204" pitchFamily="34" charset="0"/>
              </a:rPr>
              <a:t>Completed injections for Bioaugmentation Pilot Test.  Performance monitoring is ongoing and will be completed Spring-Summer 2022. </a:t>
            </a:r>
          </a:p>
          <a:p>
            <a:pPr marL="594360" lvl="1">
              <a:spcBef>
                <a:spcPts val="300"/>
              </a:spcBef>
              <a:spcAft>
                <a:spcPts val="300"/>
              </a:spcAft>
            </a:pPr>
            <a:r>
              <a:rPr lang="en-US" sz="1400" b="1" dirty="0">
                <a:solidFill>
                  <a:prstClr val="black"/>
                </a:solidFill>
                <a:latin typeface="+mj-lt"/>
                <a:cs typeface="Arial" panose="020B0604020202020204" pitchFamily="34" charset="0"/>
              </a:rPr>
              <a:t>October 2021: </a:t>
            </a:r>
            <a:r>
              <a:rPr lang="en-US" sz="1400" dirty="0">
                <a:solidFill>
                  <a:prstClr val="black"/>
                </a:solidFill>
                <a:latin typeface="+mj-lt"/>
                <a:cs typeface="Arial" panose="020B0604020202020204" pitchFamily="34" charset="0"/>
              </a:rPr>
              <a:t>The 2021 Semiannual RA-O Report is finalized.</a:t>
            </a:r>
          </a:p>
          <a:p>
            <a:pPr marL="594360" lvl="1">
              <a:spcBef>
                <a:spcPts val="300"/>
              </a:spcBef>
              <a:spcAft>
                <a:spcPts val="300"/>
              </a:spcAft>
            </a:pPr>
            <a:r>
              <a:rPr lang="en-US" sz="1400" b="1" dirty="0">
                <a:cs typeface="Arial" panose="020B0604020202020204" pitchFamily="34" charset="0"/>
              </a:rPr>
              <a:t>November 2021:  </a:t>
            </a:r>
            <a:r>
              <a:rPr lang="en-US" sz="1400" dirty="0">
                <a:cs typeface="Arial" panose="020B0604020202020204" pitchFamily="34" charset="0"/>
              </a:rPr>
              <a:t>The 2020 Annual RA-O Report is finalized </a:t>
            </a:r>
            <a:endParaRPr lang="en-US" sz="1400" dirty="0">
              <a:latin typeface="Arial" panose="020B0604020202020204" pitchFamily="34" charset="0"/>
              <a:cs typeface="Arial" panose="020B0604020202020204" pitchFamily="34" charset="0"/>
            </a:endParaRPr>
          </a:p>
          <a:p>
            <a:pPr marL="594360" lvl="2" indent="-285750">
              <a:spcBef>
                <a:spcPts val="300"/>
              </a:spcBef>
              <a:spcAft>
                <a:spcPts val="300"/>
              </a:spcAft>
            </a:pPr>
            <a:endParaRPr lang="en-US" sz="1400" dirty="0">
              <a:highlight>
                <a:srgbClr val="FFFF00"/>
              </a:highlight>
              <a:latin typeface="Arial" panose="020B0604020202020204" pitchFamily="34" charset="0"/>
              <a:cs typeface="Arial" panose="020B0604020202020204" pitchFamily="34" charset="0"/>
            </a:endParaRPr>
          </a:p>
          <a:p>
            <a:pPr marL="338138" lvl="2" indent="0">
              <a:spcBef>
                <a:spcPts val="300"/>
              </a:spcBef>
              <a:spcAft>
                <a:spcPts val="600"/>
              </a:spcAft>
              <a:buNone/>
            </a:pPr>
            <a:endParaRPr lang="en-US" sz="1400" dirty="0">
              <a:latin typeface="Arial" panose="020B0604020202020204" pitchFamily="34" charset="0"/>
              <a:cs typeface="Arial" panose="020B0604020202020204" pitchFamily="34" charset="0"/>
            </a:endParaRPr>
          </a:p>
          <a:p>
            <a:pPr marL="681038" lvl="2" indent="-342900">
              <a:spcBef>
                <a:spcPts val="0"/>
              </a:spcBef>
              <a:spcAft>
                <a:spcPts val="0"/>
              </a:spcAft>
            </a:pPr>
            <a:endParaRPr lang="en-US" sz="2200" dirty="0">
              <a:latin typeface="Arial" panose="020B0604020202020204" pitchFamily="34" charset="0"/>
              <a:cs typeface="Arial" panose="020B0604020202020204" pitchFamily="34" charset="0"/>
            </a:endParaRPr>
          </a:p>
          <a:p>
            <a:pPr marL="342900" lvl="1" indent="-342900">
              <a:spcBef>
                <a:spcPts val="600"/>
              </a:spcBef>
              <a:spcAft>
                <a:spcPts val="0"/>
              </a:spcAft>
            </a:pPr>
            <a:endParaRPr lang="en-US" b="1" dirty="0">
              <a:latin typeface="Arial" panose="020B0604020202020204" pitchFamily="34" charset="0"/>
              <a:cs typeface="Arial" panose="020B0604020202020204" pitchFamily="34" charset="0"/>
            </a:endParaRPr>
          </a:p>
          <a:p>
            <a:pPr marL="342900" lvl="1" indent="-342900">
              <a:spcBef>
                <a:spcPts val="600"/>
              </a:spcBef>
              <a:spcAft>
                <a:spcPts val="0"/>
              </a:spcAft>
            </a:pPr>
            <a:endParaRPr lang="en-US" b="1" dirty="0">
              <a:latin typeface="Arial" panose="020B0604020202020204" pitchFamily="34" charset="0"/>
              <a:cs typeface="Arial" panose="020B0604020202020204" pitchFamily="34" charset="0"/>
            </a:endParaRPr>
          </a:p>
          <a:p>
            <a:pPr marL="342900" lvl="1" indent="-342900">
              <a:spcBef>
                <a:spcPts val="600"/>
              </a:spcBef>
              <a:spcAft>
                <a:spcPts val="0"/>
              </a:spcAft>
            </a:pPr>
            <a:endParaRPr lang="en-US" b="1" dirty="0">
              <a:latin typeface="Arial" panose="020B0604020202020204" pitchFamily="34" charset="0"/>
              <a:cs typeface="Arial" panose="020B0604020202020204" pitchFamily="34" charset="0"/>
            </a:endParaRPr>
          </a:p>
          <a:p>
            <a:pPr lvl="3">
              <a:spcBef>
                <a:spcPts val="0"/>
              </a:spcBef>
              <a:spcAft>
                <a:spcPts val="0"/>
              </a:spcAft>
            </a:pPr>
            <a:endParaRPr lang="en-US" dirty="0">
              <a:latin typeface="Arial" panose="020B0604020202020204" pitchFamily="34" charset="0"/>
              <a:cs typeface="Arial" panose="020B0604020202020204" pitchFamily="34" charset="0"/>
            </a:endParaRPr>
          </a:p>
          <a:p>
            <a:pPr lvl="2">
              <a:spcBef>
                <a:spcPts val="0"/>
              </a:spcBef>
              <a:spcAft>
                <a:spcPts val="0"/>
              </a:spcAft>
            </a:pPr>
            <a:endParaRPr lang="en-US" sz="1800" dirty="0">
              <a:latin typeface="Arial" panose="020B0604020202020204" pitchFamily="34" charset="0"/>
              <a:cs typeface="Arial" panose="020B0604020202020204" pitchFamily="34" charset="0"/>
            </a:endParaRPr>
          </a:p>
          <a:p>
            <a:pPr>
              <a:spcBef>
                <a:spcPts val="0"/>
              </a:spcBef>
              <a:spcAft>
                <a:spcPts val="0"/>
              </a:spcAft>
            </a:pPr>
            <a:endParaRPr lang="en-US" sz="1600" dirty="0">
              <a:latin typeface="Arial" panose="020B0604020202020204" pitchFamily="34" charset="0"/>
              <a:cs typeface="Arial" panose="020B0604020202020204" pitchFamily="34" charset="0"/>
            </a:endParaRPr>
          </a:p>
          <a:p>
            <a:pPr lvl="2">
              <a:spcBef>
                <a:spcPts val="0"/>
              </a:spcBef>
              <a:spcAft>
                <a:spcPts val="0"/>
              </a:spcAft>
            </a:pPr>
            <a:endParaRPr lang="en-US" sz="1800" dirty="0">
              <a:latin typeface="Arial" panose="020B0604020202020204" pitchFamily="34" charset="0"/>
              <a:cs typeface="Arial" panose="020B0604020202020204" pitchFamily="34" charset="0"/>
            </a:endParaRPr>
          </a:p>
          <a:p>
            <a:pPr>
              <a:spcAft>
                <a:spcPts val="1000"/>
              </a:spcAft>
            </a:pPr>
            <a:endParaRPr lang="en-US" dirty="0">
              <a:latin typeface="Arial" panose="020B0604020202020204" pitchFamily="34" charset="0"/>
              <a:cs typeface="Arial" panose="020B0604020202020204" pitchFamily="34" charset="0"/>
            </a:endParaRPr>
          </a:p>
          <a:p>
            <a:endParaRPr lang="en-US" sz="2000" b="1" dirty="0"/>
          </a:p>
          <a:p>
            <a:endParaRPr lang="en-US" sz="2000" dirty="0"/>
          </a:p>
          <a:p>
            <a:endParaRPr lang="en-US" dirty="0"/>
          </a:p>
          <a:p>
            <a:pPr lvl="1"/>
            <a:endParaRPr lang="en-US" dirty="0"/>
          </a:p>
          <a:p>
            <a:pPr lvl="3"/>
            <a:endParaRPr lang="en-US" dirty="0"/>
          </a:p>
        </p:txBody>
      </p:sp>
      <p:sp>
        <p:nvSpPr>
          <p:cNvPr id="7" name="Rectangle 6"/>
          <p:cNvSpPr/>
          <p:nvPr/>
        </p:nvSpPr>
        <p:spPr bwMode="auto">
          <a:xfrm>
            <a:off x="2743200" y="4369981"/>
            <a:ext cx="1924493" cy="1169582"/>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Rectangle 9"/>
          <p:cNvSpPr/>
          <p:nvPr/>
        </p:nvSpPr>
        <p:spPr bwMode="auto">
          <a:xfrm>
            <a:off x="5550195" y="3955312"/>
            <a:ext cx="1658679" cy="95693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0149665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2F617D-F7CA-483E-A24D-F8541EA38CBB}"/>
              </a:ext>
            </a:extLst>
          </p:cNvPr>
          <p:cNvSpPr txBox="1"/>
          <p:nvPr/>
        </p:nvSpPr>
        <p:spPr>
          <a:xfrm>
            <a:off x="533400" y="1447800"/>
            <a:ext cx="7772400" cy="2300630"/>
          </a:xfrm>
          <a:prstGeom prst="rect">
            <a:avLst/>
          </a:prstGeom>
          <a:noFill/>
        </p:spPr>
        <p:txBody>
          <a:bodyPr wrap="square">
            <a:spAutoFit/>
          </a:bodyPr>
          <a:lstStyle/>
          <a:p>
            <a:pPr marL="0" marR="0" lvl="1" indent="0" algn="l" defTabSz="914400" rtl="0" eaLnBrk="1" fontAlgn="auto" latinLnBrk="0" hangingPunct="1">
              <a:lnSpc>
                <a:spcPct val="100000"/>
              </a:lnSpc>
              <a:spcBef>
                <a:spcPts val="30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2022 Actions (Actual and Planned)</a:t>
            </a:r>
          </a:p>
          <a:p>
            <a:pPr marL="594360" marR="0" lvl="2"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March, June, September, November 2021: </a:t>
            </a: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Quarterly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RA-O Monitoring of wells at WP003.</a:t>
            </a:r>
          </a:p>
          <a:p>
            <a:pPr marL="594360" marR="0" lvl="2"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Spring/Summer 2022: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Complete and evaluate pilot test performance monitoring data. </a:t>
            </a:r>
          </a:p>
          <a:p>
            <a:pPr marL="594360" marR="0" lvl="0"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Spring 2022</a:t>
            </a: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 The 2021 Annual RA-O Report will be submitted for AF and EPA review.</a:t>
            </a:r>
          </a:p>
          <a:p>
            <a:pPr marL="59436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Spring 2022: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Prepare a Feasibility Study Addendum to select additional remedies for WP003 remediation.</a:t>
            </a:r>
            <a:endPar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a:p>
            <a:pPr marL="594360" marR="0" lvl="0"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Fall 2022</a:t>
            </a: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 The 2022 Semiannual RA-O Report will be prepared.</a:t>
            </a:r>
            <a:endParaRPr kumimoji="0" lang="en-US" sz="1400" b="1"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6" name="Title 1">
            <a:extLst>
              <a:ext uri="{FF2B5EF4-FFF2-40B4-BE49-F238E27FC236}">
                <a16:creationId xmlns:a16="http://schemas.microsoft.com/office/drawing/2014/main" id="{823CDB38-7B26-4A51-91BD-E45A1C7D55B6}"/>
              </a:ext>
            </a:extLst>
          </p:cNvPr>
          <p:cNvSpPr txBox="1">
            <a:spLocks/>
          </p:cNvSpPr>
          <p:nvPr/>
        </p:nvSpPr>
        <p:spPr bwMode="auto">
          <a:xfrm>
            <a:off x="2000250" y="76200"/>
            <a:ext cx="6762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151C77"/>
                </a:solidFill>
                <a:effectLst/>
                <a:uLnTx/>
                <a:uFillTx/>
                <a:latin typeface="Arial"/>
                <a:ea typeface="+mj-ea"/>
                <a:cs typeface="+mj-cs"/>
              </a:rPr>
              <a:t>WP003 2022 Overview</a:t>
            </a:r>
          </a:p>
        </p:txBody>
      </p:sp>
    </p:spTree>
    <p:extLst>
      <p:ext uri="{BB962C8B-B14F-4D97-AF65-F5344CB8AC3E}">
        <p14:creationId xmlns:p14="http://schemas.microsoft.com/office/powerpoint/2010/main" val="35053076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BFCA25-9BAB-41C2-9D75-41583FF0AA1A}"/>
              </a:ext>
            </a:extLst>
          </p:cNvPr>
          <p:cNvSpPr/>
          <p:nvPr/>
        </p:nvSpPr>
        <p:spPr bwMode="auto">
          <a:xfrm>
            <a:off x="7239000" y="1524000"/>
            <a:ext cx="838200" cy="228600"/>
          </a:xfrm>
          <a:prstGeom prst="rect">
            <a:avLst/>
          </a:prstGeom>
          <a:solidFill>
            <a:schemeClr val="bg1"/>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2" name="TextBox 1">
            <a:extLst>
              <a:ext uri="{FF2B5EF4-FFF2-40B4-BE49-F238E27FC236}">
                <a16:creationId xmlns:a16="http://schemas.microsoft.com/office/drawing/2014/main" id="{F84E8E70-551A-4A85-85A1-08DB78ADE953}"/>
              </a:ext>
            </a:extLst>
          </p:cNvPr>
          <p:cNvSpPr txBox="1"/>
          <p:nvPr/>
        </p:nvSpPr>
        <p:spPr>
          <a:xfrm>
            <a:off x="990600" y="5105400"/>
            <a:ext cx="5029200" cy="2462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Rectangle 6">
            <a:extLst>
              <a:ext uri="{FF2B5EF4-FFF2-40B4-BE49-F238E27FC236}">
                <a16:creationId xmlns:a16="http://schemas.microsoft.com/office/drawing/2014/main" id="{CBB2F9BB-BA13-46C6-A75A-1C43D8DCE825}"/>
              </a:ext>
            </a:extLst>
          </p:cNvPr>
          <p:cNvSpPr/>
          <p:nvPr/>
        </p:nvSpPr>
        <p:spPr bwMode="auto">
          <a:xfrm>
            <a:off x="6781800" y="1371601"/>
            <a:ext cx="990600" cy="22860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1" name="Rectangle: Rounded Corners 10">
            <a:extLst>
              <a:ext uri="{FF2B5EF4-FFF2-40B4-BE49-F238E27FC236}">
                <a16:creationId xmlns:a16="http://schemas.microsoft.com/office/drawing/2014/main" id="{0B4F995A-65CF-410B-AC38-1E7D9B14E312}"/>
              </a:ext>
            </a:extLst>
          </p:cNvPr>
          <p:cNvSpPr/>
          <p:nvPr/>
        </p:nvSpPr>
        <p:spPr bwMode="auto">
          <a:xfrm>
            <a:off x="6781800" y="1506379"/>
            <a:ext cx="457200" cy="93822"/>
          </a:xfrm>
          <a:prstGeom prst="roundRect">
            <a:avLst/>
          </a:prstGeom>
          <a:no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4" name="Rectangle: Rounded Corners 13">
            <a:extLst>
              <a:ext uri="{FF2B5EF4-FFF2-40B4-BE49-F238E27FC236}">
                <a16:creationId xmlns:a16="http://schemas.microsoft.com/office/drawing/2014/main" id="{F3AB3958-9B6A-46DD-9484-DC74B51C144E}"/>
              </a:ext>
            </a:extLst>
          </p:cNvPr>
          <p:cNvSpPr/>
          <p:nvPr/>
        </p:nvSpPr>
        <p:spPr bwMode="auto">
          <a:xfrm>
            <a:off x="6907184" y="1485900"/>
            <a:ext cx="731520" cy="137160"/>
          </a:xfrm>
          <a:prstGeom prst="roundRect">
            <a:avLst/>
          </a:prstGeom>
          <a:solidFill>
            <a:schemeClr val="bg1"/>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Box 9">
            <a:extLst>
              <a:ext uri="{FF2B5EF4-FFF2-40B4-BE49-F238E27FC236}">
                <a16:creationId xmlns:a16="http://schemas.microsoft.com/office/drawing/2014/main" id="{25B9A739-EC9F-4F84-B548-F1C5191550C3}"/>
              </a:ext>
            </a:extLst>
          </p:cNvPr>
          <p:cNvSpPr txBox="1"/>
          <p:nvPr/>
        </p:nvSpPr>
        <p:spPr>
          <a:xfrm>
            <a:off x="6977495" y="1548500"/>
            <a:ext cx="1404505" cy="1077218"/>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WP003 2021 Monitoring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p:pic>
        <p:nvPicPr>
          <p:cNvPr id="4" name="Picture 3" descr="Map&#10;&#10;Description automatically generated">
            <a:extLst>
              <a:ext uri="{FF2B5EF4-FFF2-40B4-BE49-F238E27FC236}">
                <a16:creationId xmlns:a16="http://schemas.microsoft.com/office/drawing/2014/main" id="{8BAF950F-A6B7-454F-8EBA-390ACA94B8C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81000" y="1371601"/>
            <a:ext cx="6291695" cy="5015752"/>
          </a:xfrm>
          <a:prstGeom prst="rect">
            <a:avLst/>
          </a:prstGeom>
        </p:spPr>
      </p:pic>
      <p:pic>
        <p:nvPicPr>
          <p:cNvPr id="17" name="Picture 16" descr="Map&#10;&#10;Description automatically generated">
            <a:extLst>
              <a:ext uri="{FF2B5EF4-FFF2-40B4-BE49-F238E27FC236}">
                <a16:creationId xmlns:a16="http://schemas.microsoft.com/office/drawing/2014/main" id="{30BA8917-AF69-4C93-8416-DAB1FC5EA2A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874649" y="3276600"/>
            <a:ext cx="1940103" cy="2952964"/>
          </a:xfrm>
          <a:prstGeom prst="rect">
            <a:avLst/>
          </a:prstGeom>
        </p:spPr>
      </p:pic>
    </p:spTree>
    <p:extLst>
      <p:ext uri="{BB962C8B-B14F-4D97-AF65-F5344CB8AC3E}">
        <p14:creationId xmlns:p14="http://schemas.microsoft.com/office/powerpoint/2010/main" val="35318025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657600" y="2133600"/>
            <a:ext cx="5295900" cy="2247900"/>
          </a:xfrm>
        </p:spPr>
        <p:txBody>
          <a:bodyPr/>
          <a:lstStyle/>
          <a:p>
            <a:pPr algn="ctr"/>
            <a:r>
              <a:rPr lang="en-US" dirty="0"/>
              <a:t>Voluntary Cleanup Program (VCP) Sites</a:t>
            </a:r>
          </a:p>
        </p:txBody>
      </p:sp>
      <p:sp>
        <p:nvSpPr>
          <p:cNvPr id="4" name="Subtitle 1"/>
          <p:cNvSpPr>
            <a:spLocks noGrp="1"/>
          </p:cNvSpPr>
          <p:nvPr>
            <p:ph type="subTitle" idx="1"/>
          </p:nvPr>
        </p:nvSpPr>
        <p:spPr>
          <a:xfrm>
            <a:off x="3962400" y="5105400"/>
            <a:ext cx="4476750" cy="1219200"/>
          </a:xfrm>
        </p:spPr>
        <p:txBody>
          <a:bodyPr/>
          <a:lstStyle/>
          <a:p>
            <a:pPr>
              <a:spcBef>
                <a:spcPts val="600"/>
              </a:spcBef>
            </a:pPr>
            <a:r>
              <a:rPr lang="en-US" b="1" dirty="0"/>
              <a:t>Mr. John Peper</a:t>
            </a:r>
          </a:p>
          <a:p>
            <a:pPr>
              <a:spcBef>
                <a:spcPts val="600"/>
              </a:spcBef>
            </a:pPr>
            <a:r>
              <a:rPr lang="en-US" b="1" dirty="0"/>
              <a:t>Bay West Project Manager </a:t>
            </a:r>
          </a:p>
          <a:p>
            <a:pPr>
              <a:spcBef>
                <a:spcPts val="600"/>
              </a:spcBef>
            </a:pPr>
            <a:r>
              <a:rPr lang="en-US" b="1" dirty="0"/>
              <a:t>24 March 2022</a:t>
            </a:r>
          </a:p>
          <a:p>
            <a:endParaRPr lang="en-US" dirty="0"/>
          </a:p>
        </p:txBody>
      </p:sp>
    </p:spTree>
    <p:extLst>
      <p:ext uri="{BB962C8B-B14F-4D97-AF65-F5344CB8AC3E}">
        <p14:creationId xmlns:p14="http://schemas.microsoft.com/office/powerpoint/2010/main" val="572537475"/>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000250" y="76200"/>
            <a:ext cx="6762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151C77"/>
                </a:solidFill>
                <a:effectLst/>
                <a:uLnTx/>
                <a:uFillTx/>
                <a:latin typeface="Arial"/>
                <a:ea typeface="+mj-ea"/>
                <a:cs typeface="+mj-cs"/>
              </a:rPr>
              <a:t>VCP Sites</a:t>
            </a:r>
          </a:p>
        </p:txBody>
      </p:sp>
      <p:sp>
        <p:nvSpPr>
          <p:cNvPr id="8" name="TextBox 7"/>
          <p:cNvSpPr txBox="1"/>
          <p:nvPr/>
        </p:nvSpPr>
        <p:spPr>
          <a:xfrm>
            <a:off x="690562" y="1524000"/>
            <a:ext cx="7762875" cy="4431983"/>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400" b="1" i="0" u="none" strike="noStrike" kern="1200" cap="none" spc="-20" normalizeH="0" baseline="0" noProof="0" dirty="0">
                <a:ln>
                  <a:noFill/>
                </a:ln>
                <a:solidFill>
                  <a:prstClr val="black"/>
                </a:solidFill>
                <a:effectLst/>
                <a:uLnTx/>
                <a:uFillTx/>
                <a:latin typeface="Arial"/>
                <a:ea typeface="+mn-ea"/>
                <a:cs typeface="+mn-cs"/>
              </a:rPr>
              <a:t>Eight former oil/water separator sites along the flight line have achieved AF and Washington Department of Ecology (WDOE) approval of Site Closure/No Further Action through the WDOE Voluntary Cleanup Program </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20" normalizeH="0" baseline="0" noProof="0" dirty="0">
                <a:ln>
                  <a:noFill/>
                </a:ln>
                <a:solidFill>
                  <a:prstClr val="black"/>
                </a:solidFill>
                <a:effectLst/>
                <a:uLnTx/>
                <a:uFillTx/>
                <a:latin typeface="Arial"/>
                <a:ea typeface="+mn-ea"/>
                <a:cs typeface="+mn-cs"/>
              </a:rPr>
              <a:t>OW044, OW047, OW053, OW054, OW055, OW056, OW057, and OW063</a:t>
            </a:r>
          </a:p>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Other Petroleum Sites in the NFA Approval Process </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NFA Tech Memo Approved: ST010, SS033 </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NFA Approved: ST006 (groundwater), OT017, FT032, ST035, AOC02, SS059</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RI/NFA Report Approved: SS059</a:t>
            </a:r>
          </a:p>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Petroleum Sites in the Remedial Investigation Stage</a:t>
            </a:r>
          </a:p>
          <a:p>
            <a:pPr marL="822960" marR="0" lvl="2" indent="-36576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20" normalizeH="0" baseline="0" noProof="0" dirty="0">
                <a:ln>
                  <a:noFill/>
                </a:ln>
                <a:solidFill>
                  <a:prstClr val="black"/>
                </a:solidFill>
                <a:effectLst/>
                <a:uLnTx/>
                <a:uFillTx/>
                <a:latin typeface="Arial"/>
                <a:ea typeface="+mn-ea"/>
                <a:cs typeface="+mn-cs"/>
              </a:rPr>
              <a:t>SS009</a:t>
            </a:r>
          </a:p>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Petroleum Sites in the Interim Measures/Remediation Planning Stage</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TU500, TU502, TU503, TU506</a:t>
            </a:r>
          </a:p>
          <a:p>
            <a:pPr marL="576262" marR="0" lvl="2"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1400" b="0" i="0" u="none" strike="noStrike" kern="1200" cap="none" spc="-20" normalizeH="0" baseline="0" noProof="0" dirty="0">
              <a:ln>
                <a:noFill/>
              </a:ln>
              <a:solidFill>
                <a:prstClr val="black"/>
              </a:solidFill>
              <a:effectLst/>
              <a:uLnTx/>
              <a:uFillTx/>
              <a:latin typeface="Arial"/>
              <a:ea typeface="+mn-ea"/>
              <a:cs typeface="+mn-cs"/>
            </a:endParaRP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2000" b="1" i="0" u="none" strike="noStrike" kern="1200" cap="none" spc="0" normalizeH="0" baseline="0" noProof="0" dirty="0">
              <a:ln>
                <a:noFill/>
              </a:ln>
              <a:solidFill>
                <a:srgbClr val="FF0000"/>
              </a:solidFill>
              <a:effectLst/>
              <a:uLnTx/>
              <a:uFillTx/>
              <a:latin typeface="Arial"/>
              <a:ea typeface="+mn-ea"/>
              <a:cs typeface="+mn-cs"/>
            </a:endParaRPr>
          </a:p>
        </p:txBody>
      </p:sp>
    </p:spTree>
    <p:extLst>
      <p:ext uri="{BB962C8B-B14F-4D97-AF65-F5344CB8AC3E}">
        <p14:creationId xmlns:p14="http://schemas.microsoft.com/office/powerpoint/2010/main" val="12367067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419600" y="5105400"/>
            <a:ext cx="4476750" cy="1219200"/>
          </a:xfrm>
        </p:spPr>
        <p:txBody>
          <a:bodyPr/>
          <a:lstStyle/>
          <a:p>
            <a:pPr>
              <a:spcBef>
                <a:spcPts val="600"/>
              </a:spcBef>
            </a:pPr>
            <a:r>
              <a:rPr lang="en-US" b="1" dirty="0"/>
              <a:t>Ms. Kristine Weber</a:t>
            </a:r>
          </a:p>
          <a:p>
            <a:pPr>
              <a:spcBef>
                <a:spcPts val="600"/>
              </a:spcBef>
            </a:pPr>
            <a:r>
              <a:rPr lang="en-US" b="1" dirty="0"/>
              <a:t>AECOM Site Lead</a:t>
            </a:r>
          </a:p>
          <a:p>
            <a:pPr>
              <a:spcBef>
                <a:spcPts val="600"/>
              </a:spcBef>
            </a:pPr>
            <a:r>
              <a:rPr lang="en-US" b="1" dirty="0"/>
              <a:t>24 March 2022</a:t>
            </a:r>
          </a:p>
          <a:p>
            <a:endParaRPr lang="en-US" dirty="0"/>
          </a:p>
        </p:txBody>
      </p:sp>
      <p:sp>
        <p:nvSpPr>
          <p:cNvPr id="4" name="Title 2"/>
          <p:cNvSpPr>
            <a:spLocks noGrp="1"/>
          </p:cNvSpPr>
          <p:nvPr>
            <p:ph type="ctrTitle"/>
          </p:nvPr>
        </p:nvSpPr>
        <p:spPr>
          <a:xfrm>
            <a:off x="3619500" y="1638300"/>
            <a:ext cx="5276850" cy="3009900"/>
          </a:xfrm>
        </p:spPr>
        <p:txBody>
          <a:bodyPr/>
          <a:lstStyle/>
          <a:p>
            <a:pPr algn="ctr"/>
            <a:r>
              <a:rPr lang="en-US" sz="2400" dirty="0">
                <a:highlight>
                  <a:srgbClr val="FFFF00"/>
                </a:highlight>
              </a:rPr>
              <a:t/>
            </a:r>
            <a:br>
              <a:rPr lang="en-US" sz="2400" dirty="0">
                <a:highlight>
                  <a:srgbClr val="FFFF00"/>
                </a:highlight>
              </a:rPr>
            </a:br>
            <a:r>
              <a:rPr lang="en-US" sz="2400" dirty="0"/>
              <a:t>West </a:t>
            </a:r>
            <a:r>
              <a:rPr lang="en-US" sz="2400" dirty="0" err="1"/>
              <a:t>Flightline</a:t>
            </a:r>
            <a:r>
              <a:rPr lang="en-US" sz="2400" dirty="0"/>
              <a:t> Plume</a:t>
            </a:r>
            <a:br>
              <a:rPr lang="en-US" sz="2400" dirty="0"/>
            </a:br>
            <a:r>
              <a:rPr lang="en-US" sz="2400" dirty="0"/>
              <a:t>(TU506) </a:t>
            </a:r>
            <a:br>
              <a:rPr lang="en-US" sz="2400" dirty="0"/>
            </a:br>
            <a:r>
              <a:rPr lang="en-US" sz="2400" dirty="0"/>
              <a:t>Planned 2022 Actions  </a:t>
            </a:r>
            <a:br>
              <a:rPr lang="en-US" sz="2400" dirty="0"/>
            </a:br>
            <a:r>
              <a:rPr lang="en-US" sz="2400" dirty="0"/>
              <a:t> </a:t>
            </a:r>
          </a:p>
        </p:txBody>
      </p:sp>
    </p:spTree>
    <p:extLst>
      <p:ext uri="{BB962C8B-B14F-4D97-AF65-F5344CB8AC3E}">
        <p14:creationId xmlns:p14="http://schemas.microsoft.com/office/powerpoint/2010/main" val="4246504914"/>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19363" y="76200"/>
            <a:ext cx="6243637" cy="1090613"/>
          </a:xfrm>
        </p:spPr>
        <p:txBody>
          <a:bodyPr/>
          <a:lstStyle/>
          <a:p>
            <a:r>
              <a:rPr lang="en-US" sz="3200" dirty="0"/>
              <a:t>TU506 2022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5" name="TextBox 14">
            <a:extLst>
              <a:ext uri="{FF2B5EF4-FFF2-40B4-BE49-F238E27FC236}">
                <a16:creationId xmlns:a16="http://schemas.microsoft.com/office/drawing/2014/main" id="{F6B0D9BB-1ED1-4178-BA0E-D61E872BB987}"/>
              </a:ext>
            </a:extLst>
          </p:cNvPr>
          <p:cNvSpPr txBox="1"/>
          <p:nvPr/>
        </p:nvSpPr>
        <p:spPr>
          <a:xfrm>
            <a:off x="388913" y="1524000"/>
            <a:ext cx="2433140" cy="2539157"/>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Planned</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Hot Spot Excavation at OW050</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Excavation Completion Report</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Quarterly Monitoring </a:t>
            </a:r>
          </a:p>
        </p:txBody>
      </p:sp>
      <p:pic>
        <p:nvPicPr>
          <p:cNvPr id="5" name="Picture 4">
            <a:extLst>
              <a:ext uri="{FF2B5EF4-FFF2-40B4-BE49-F238E27FC236}">
                <a16:creationId xmlns:a16="http://schemas.microsoft.com/office/drawing/2014/main" id="{147B2727-3B1A-4135-BCC2-49DC116A21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6597" y="1586676"/>
            <a:ext cx="5367015" cy="4472512"/>
          </a:xfrm>
          <a:prstGeom prst="rect">
            <a:avLst/>
          </a:prstGeom>
        </p:spPr>
      </p:pic>
    </p:spTree>
    <p:extLst>
      <p:ext uri="{BB962C8B-B14F-4D97-AF65-F5344CB8AC3E}">
        <p14:creationId xmlns:p14="http://schemas.microsoft.com/office/powerpoint/2010/main" val="6135873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343400" y="5181600"/>
            <a:ext cx="4476750" cy="1219200"/>
          </a:xfrm>
        </p:spPr>
        <p:txBody>
          <a:bodyPr/>
          <a:lstStyle/>
          <a:p>
            <a:pPr>
              <a:spcBef>
                <a:spcPts val="600"/>
              </a:spcBef>
            </a:pPr>
            <a:r>
              <a:rPr lang="en-US" b="1" dirty="0"/>
              <a:t>Ms. Kristine Weber</a:t>
            </a:r>
          </a:p>
          <a:p>
            <a:pPr>
              <a:spcBef>
                <a:spcPts val="600"/>
              </a:spcBef>
            </a:pPr>
            <a:r>
              <a:rPr lang="en-US" b="1" dirty="0"/>
              <a:t>AECOM Site Lead</a:t>
            </a:r>
          </a:p>
          <a:p>
            <a:pPr>
              <a:spcBef>
                <a:spcPts val="600"/>
              </a:spcBef>
            </a:pPr>
            <a:r>
              <a:rPr lang="en-US" b="1" dirty="0"/>
              <a:t>24 March 2022</a:t>
            </a:r>
          </a:p>
          <a:p>
            <a:endParaRPr lang="en-US" dirty="0"/>
          </a:p>
        </p:txBody>
      </p:sp>
      <p:sp>
        <p:nvSpPr>
          <p:cNvPr id="4" name="Title 2"/>
          <p:cNvSpPr>
            <a:spLocks noGrp="1"/>
          </p:cNvSpPr>
          <p:nvPr>
            <p:ph type="ctrTitle"/>
          </p:nvPr>
        </p:nvSpPr>
        <p:spPr>
          <a:xfrm>
            <a:off x="3619500" y="1638300"/>
            <a:ext cx="5200650" cy="3390900"/>
          </a:xfrm>
        </p:spPr>
        <p:txBody>
          <a:bodyPr/>
          <a:lstStyle/>
          <a:p>
            <a:pPr algn="ctr"/>
            <a:r>
              <a:rPr lang="en-US" sz="2400" dirty="0"/>
              <a:t/>
            </a:r>
            <a:br>
              <a:rPr lang="en-US" sz="2400" dirty="0"/>
            </a:br>
            <a:r>
              <a:rPr lang="en-US" sz="2400" dirty="0"/>
              <a:t>East Flightline Plume</a:t>
            </a:r>
            <a:br>
              <a:rPr lang="en-US" sz="2400" dirty="0"/>
            </a:br>
            <a:r>
              <a:rPr lang="en-US" sz="2400" dirty="0"/>
              <a:t>(TU500) </a:t>
            </a:r>
            <a:br>
              <a:rPr lang="en-US" sz="2400" dirty="0"/>
            </a:br>
            <a:r>
              <a:rPr lang="en-US" sz="2400" dirty="0"/>
              <a:t>Planned 2022 Actions  </a:t>
            </a:r>
            <a:br>
              <a:rPr lang="en-US" sz="2400" dirty="0"/>
            </a:br>
            <a:r>
              <a:rPr lang="en-US" sz="2400" dirty="0"/>
              <a:t> </a:t>
            </a:r>
          </a:p>
        </p:txBody>
      </p:sp>
    </p:spTree>
    <p:extLst>
      <p:ext uri="{BB962C8B-B14F-4D97-AF65-F5344CB8AC3E}">
        <p14:creationId xmlns:p14="http://schemas.microsoft.com/office/powerpoint/2010/main" val="1048355511"/>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19363" y="76200"/>
            <a:ext cx="6243637" cy="1090613"/>
          </a:xfrm>
        </p:spPr>
        <p:txBody>
          <a:bodyPr/>
          <a:lstStyle/>
          <a:p>
            <a:r>
              <a:rPr lang="en-US" sz="3200" dirty="0"/>
              <a:t>TU500 2022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 name="TextBox 15">
            <a:extLst>
              <a:ext uri="{FF2B5EF4-FFF2-40B4-BE49-F238E27FC236}">
                <a16:creationId xmlns:a16="http://schemas.microsoft.com/office/drawing/2014/main" id="{DDB0E50B-7B0E-4693-8F3D-2CC968A8D0B3}"/>
              </a:ext>
            </a:extLst>
          </p:cNvPr>
          <p:cNvSpPr txBox="1"/>
          <p:nvPr/>
        </p:nvSpPr>
        <p:spPr>
          <a:xfrm>
            <a:off x="388913" y="1524000"/>
            <a:ext cx="2433140" cy="3093154"/>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Planned</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Hot Spot Excavation at OW040, OW041, OW042, OW043, and OW046</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Excavation Completion Report</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800" b="0" i="0" u="none" strike="noStrike" kern="1200" cap="none" spc="-20" normalizeH="0" baseline="0" noProof="0" dirty="0">
                <a:ln>
                  <a:noFill/>
                </a:ln>
                <a:solidFill>
                  <a:prstClr val="black"/>
                </a:solidFill>
                <a:effectLst/>
                <a:uLnTx/>
                <a:uFillTx/>
                <a:latin typeface="Arial"/>
                <a:ea typeface="+mn-ea"/>
                <a:cs typeface="Arial" charset="0"/>
              </a:rPr>
              <a:t>Quarterly Monitoring </a:t>
            </a:r>
          </a:p>
        </p:txBody>
      </p:sp>
      <p:pic>
        <p:nvPicPr>
          <p:cNvPr id="5" name="Picture 4">
            <a:extLst>
              <a:ext uri="{FF2B5EF4-FFF2-40B4-BE49-F238E27FC236}">
                <a16:creationId xmlns:a16="http://schemas.microsoft.com/office/drawing/2014/main" id="{8FB7DB8F-AF0B-4D1A-8D02-623C8AEAAF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2094" y="1503178"/>
            <a:ext cx="5536375" cy="4613646"/>
          </a:xfrm>
          <a:prstGeom prst="rect">
            <a:avLst/>
          </a:prstGeom>
        </p:spPr>
      </p:pic>
    </p:spTree>
    <p:extLst>
      <p:ext uri="{BB962C8B-B14F-4D97-AF65-F5344CB8AC3E}">
        <p14:creationId xmlns:p14="http://schemas.microsoft.com/office/powerpoint/2010/main" val="11566354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419600" y="5105400"/>
            <a:ext cx="4476750" cy="1219200"/>
          </a:xfrm>
        </p:spPr>
        <p:txBody>
          <a:bodyPr/>
          <a:lstStyle/>
          <a:p>
            <a:pPr>
              <a:spcBef>
                <a:spcPts val="600"/>
              </a:spcBef>
            </a:pPr>
            <a:r>
              <a:rPr lang="en-US" b="1" dirty="0"/>
              <a:t>Mr. John Peper</a:t>
            </a:r>
          </a:p>
          <a:p>
            <a:pPr>
              <a:spcBef>
                <a:spcPts val="600"/>
              </a:spcBef>
            </a:pPr>
            <a:r>
              <a:rPr lang="en-US" b="1" dirty="0"/>
              <a:t>Bay West Project Manager </a:t>
            </a:r>
          </a:p>
          <a:p>
            <a:pPr>
              <a:spcBef>
                <a:spcPts val="600"/>
              </a:spcBef>
            </a:pPr>
            <a:r>
              <a:rPr lang="en-US" b="1" dirty="0"/>
              <a:t>24 March 2022</a:t>
            </a:r>
          </a:p>
          <a:p>
            <a:endParaRPr lang="en-US" dirty="0"/>
          </a:p>
        </p:txBody>
      </p:sp>
      <p:sp>
        <p:nvSpPr>
          <p:cNvPr id="4" name="Title 2"/>
          <p:cNvSpPr>
            <a:spLocks noGrp="1"/>
          </p:cNvSpPr>
          <p:nvPr>
            <p:ph type="ctrTitle"/>
          </p:nvPr>
        </p:nvSpPr>
        <p:spPr/>
        <p:txBody>
          <a:bodyPr/>
          <a:lstStyle/>
          <a:p>
            <a:pPr algn="ctr"/>
            <a:r>
              <a:rPr lang="en-US" dirty="0"/>
              <a:t/>
            </a:r>
            <a:br>
              <a:rPr lang="en-US" dirty="0"/>
            </a:br>
            <a:r>
              <a:rPr lang="en-US" dirty="0"/>
              <a:t>Public Comment Opportunities in 2022</a:t>
            </a:r>
            <a:br>
              <a:rPr lang="en-US" dirty="0"/>
            </a:br>
            <a:r>
              <a:rPr lang="en-US" sz="2400" dirty="0"/>
              <a:t> </a:t>
            </a:r>
          </a:p>
        </p:txBody>
      </p:sp>
    </p:spTree>
    <p:extLst>
      <p:ext uri="{BB962C8B-B14F-4D97-AF65-F5344CB8AC3E}">
        <p14:creationId xmlns:p14="http://schemas.microsoft.com/office/powerpoint/2010/main" val="2288102499"/>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19363" y="76200"/>
            <a:ext cx="6167437" cy="1090613"/>
          </a:xfrm>
        </p:spPr>
        <p:txBody>
          <a:bodyPr/>
          <a:lstStyle/>
          <a:p>
            <a:r>
              <a:rPr lang="en-US" sz="3200" dirty="0"/>
              <a:t>Public Comment Opportunities 2022</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p:cNvSpPr txBox="1"/>
          <p:nvPr/>
        </p:nvSpPr>
        <p:spPr>
          <a:xfrm>
            <a:off x="457200" y="1407064"/>
            <a:ext cx="8229600" cy="378565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600"/>
              </a:spcBef>
              <a:spcAft>
                <a:spcPts val="600"/>
              </a:spcAft>
              <a:buClr>
                <a:srgbClr val="151C77"/>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mn-cs"/>
              </a:rPr>
              <a:t>OU2 (DP064, Construction Debris Landfill/Former Coal Storage Area) Proposed Plan: </a:t>
            </a:r>
            <a:r>
              <a:rPr kumimoji="0" lang="en-US" sz="1400" b="0" i="1" u="sng" strike="noStrike" kern="1200" cap="none" spc="0" normalizeH="0" baseline="0" noProof="0" dirty="0">
                <a:ln>
                  <a:noFill/>
                </a:ln>
                <a:solidFill>
                  <a:prstClr val="black"/>
                </a:solidFill>
                <a:effectLst/>
                <a:uLnTx/>
                <a:uFillTx/>
                <a:latin typeface="Arial"/>
                <a:ea typeface="+mn-ea"/>
                <a:cs typeface="+mn-cs"/>
              </a:rPr>
              <a:t>In production stage - Public Comment Period August 2 – September 1, 2022</a:t>
            </a:r>
          </a:p>
          <a:p>
            <a:pPr marL="742950" marR="0" lvl="2" indent="-285750" algn="l" defTabSz="914400" rtl="0" eaLnBrk="1" fontAlgn="auto" latinLnBrk="0" hangingPunct="1">
              <a:lnSpc>
                <a:spcPct val="100000"/>
              </a:lnSpc>
              <a:spcBef>
                <a:spcPts val="600"/>
              </a:spcBef>
              <a:spcAft>
                <a:spcPts val="600"/>
              </a:spcAft>
              <a:buClr>
                <a:srgbClr val="151C77"/>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Remedial alternatives for DP064</a:t>
            </a:r>
          </a:p>
          <a:p>
            <a:pPr marL="0" marR="0" lvl="1" indent="0" algn="l" defTabSz="914400" rtl="0" eaLnBrk="1" fontAlgn="auto" latinLnBrk="0" hangingPunct="1">
              <a:lnSpc>
                <a:spcPct val="100000"/>
              </a:lnSpc>
              <a:spcBef>
                <a:spcPts val="600"/>
              </a:spcBef>
              <a:spcAft>
                <a:spcPts val="600"/>
              </a:spcAft>
              <a:buClr>
                <a:srgbClr val="151C77"/>
              </a:buClr>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1" indent="0" algn="l" defTabSz="914400" rtl="0" eaLnBrk="1" fontAlgn="auto" latinLnBrk="0" hangingPunct="1">
              <a:lnSpc>
                <a:spcPct val="100000"/>
              </a:lnSpc>
              <a:spcBef>
                <a:spcPts val="600"/>
              </a:spcBef>
              <a:spcAft>
                <a:spcPts val="1200"/>
              </a:spcAft>
              <a:buClr>
                <a:srgbClr val="151C77"/>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mn-cs"/>
              </a:rPr>
              <a:t>OU8 (WP036, Contaminated Groundwater and Sediment at </a:t>
            </a:r>
            <a:r>
              <a:rPr kumimoji="0" lang="en-US" sz="2000" b="1" i="0" u="none" strike="noStrike" kern="1200" cap="none" spc="0" normalizeH="0" baseline="0" noProof="0" dirty="0" err="1">
                <a:ln>
                  <a:noFill/>
                </a:ln>
                <a:solidFill>
                  <a:prstClr val="black"/>
                </a:solidFill>
                <a:effectLst/>
                <a:uLnTx/>
                <a:uFillTx/>
                <a:latin typeface="Arial"/>
                <a:ea typeface="+mn-ea"/>
                <a:cs typeface="+mn-cs"/>
              </a:rPr>
              <a:t>Bldg</a:t>
            </a:r>
            <a:r>
              <a:rPr kumimoji="0" lang="en-US" sz="2000" b="1" i="0" u="none" strike="noStrike" kern="1200" cap="none" spc="0" normalizeH="0" baseline="0" noProof="0" dirty="0">
                <a:ln>
                  <a:noFill/>
                </a:ln>
                <a:solidFill>
                  <a:prstClr val="black"/>
                </a:solidFill>
                <a:effectLst/>
                <a:uLnTx/>
                <a:uFillTx/>
                <a:latin typeface="Arial"/>
                <a:ea typeface="+mn-ea"/>
                <a:cs typeface="+mn-cs"/>
              </a:rPr>
              <a:t> 1454 and RW011, Weapon Storage Area Radioactive Disposal Area) ROD: </a:t>
            </a:r>
            <a:r>
              <a:rPr kumimoji="0" lang="en-US" sz="1400" b="0" i="1" u="sng" strike="noStrike" kern="1200" cap="none" spc="0" normalizeH="0" baseline="0" noProof="0" dirty="0">
                <a:ln>
                  <a:noFill/>
                </a:ln>
                <a:solidFill>
                  <a:prstClr val="black"/>
                </a:solidFill>
                <a:effectLst/>
                <a:uLnTx/>
                <a:uFillTx/>
                <a:latin typeface="Arial"/>
                <a:ea typeface="+mn-ea"/>
                <a:cs typeface="+mn-cs"/>
              </a:rPr>
              <a:t>In review stage </a:t>
            </a: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742950" marR="0" lvl="1" indent="-285750" algn="l" defTabSz="914400" rtl="0" eaLnBrk="1" fontAlgn="auto" latinLnBrk="0" hangingPunct="1">
              <a:lnSpc>
                <a:spcPct val="100000"/>
              </a:lnSpc>
              <a:spcBef>
                <a:spcPts val="0"/>
              </a:spcBef>
              <a:spcAft>
                <a:spcPts val="0"/>
              </a:spcAft>
              <a:buClr>
                <a:srgbClr val="151C77"/>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Will include selected remedy for each site</a:t>
            </a:r>
          </a:p>
          <a:p>
            <a:pPr marL="742950" marR="0" lvl="1" indent="-285750" algn="l" defTabSz="914400" rtl="0" eaLnBrk="1" fontAlgn="auto" latinLnBrk="0" hangingPunct="1">
              <a:lnSpc>
                <a:spcPct val="100000"/>
              </a:lnSpc>
              <a:spcBef>
                <a:spcPts val="0"/>
              </a:spcBef>
              <a:spcAft>
                <a:spcPts val="0"/>
              </a:spcAft>
              <a:buClr>
                <a:srgbClr val="151C77"/>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Anticipated to be finalized in summer 2022</a:t>
            </a:r>
          </a:p>
          <a:p>
            <a:pPr marL="742950" marR="0" lvl="1" indent="-285750" algn="l" defTabSz="914400" rtl="0" eaLnBrk="1" fontAlgn="auto" latinLnBrk="0" hangingPunct="1">
              <a:lnSpc>
                <a:spcPct val="100000"/>
              </a:lnSpc>
              <a:spcBef>
                <a:spcPts val="0"/>
              </a:spcBef>
              <a:spcAft>
                <a:spcPts val="0"/>
              </a:spcAft>
              <a:buClr>
                <a:srgbClr val="151C77"/>
              </a:buClr>
              <a:buSzTx/>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7250575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2000250" y="76200"/>
            <a:ext cx="6762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151C77"/>
                </a:solidFill>
                <a:effectLst/>
                <a:uLnTx/>
                <a:uFillTx/>
                <a:latin typeface="Arial"/>
                <a:ea typeface="+mj-ea"/>
                <a:cs typeface="+mj-cs"/>
              </a:rPr>
              <a:t>Acronyms and Abbreviations</a:t>
            </a:r>
          </a:p>
        </p:txBody>
      </p:sp>
      <p:sp>
        <p:nvSpPr>
          <p:cNvPr id="3" name="TextBox 2"/>
          <p:cNvSpPr txBox="1"/>
          <p:nvPr/>
        </p:nvSpPr>
        <p:spPr>
          <a:xfrm>
            <a:off x="304800" y="1295400"/>
            <a:ext cx="8382000" cy="52937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µg/L	micrograms per liter</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0" cap="none" spc="0" normalizeH="0" baseline="0" noProof="0" dirty="0">
                <a:ln>
                  <a:noFill/>
                </a:ln>
                <a:solidFill>
                  <a:prstClr val="black"/>
                </a:solidFill>
                <a:effectLst/>
                <a:uLnTx/>
                <a:uFillTx/>
                <a:latin typeface="Arial"/>
                <a:ea typeface="Times New Roman"/>
                <a:cs typeface="Arial" panose="020B0604020202020204" pitchFamily="34" charset="0"/>
              </a:rPr>
              <a:t>AF	United States Air Force</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0" cap="none" spc="0" normalizeH="0" baseline="0" noProof="0" dirty="0">
                <a:ln>
                  <a:noFill/>
                </a:ln>
                <a:solidFill>
                  <a:prstClr val="black"/>
                </a:solidFill>
                <a:effectLst/>
                <a:uLnTx/>
                <a:uFillTx/>
                <a:latin typeface="Arial"/>
                <a:ea typeface="Times New Roman"/>
                <a:cs typeface="Arial" panose="020B0604020202020204" pitchFamily="34" charset="0"/>
              </a:rPr>
              <a:t>AFB	Air Force Base</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EPA	United States Environmental Protection Agency</a:t>
            </a:r>
            <a:endParaRPr kumimoji="0" lang="en-US" sz="1400" b="0" i="0" u="none" strike="noStrike" kern="1200" cap="none" spc="0" normalizeH="0" baseline="0" noProof="0" dirty="0">
              <a:ln>
                <a:noFill/>
              </a:ln>
              <a:solidFill>
                <a:srgbClr val="000000"/>
              </a:solidFill>
              <a:effectLst/>
              <a:uLnTx/>
              <a:uFillTx/>
              <a:latin typeface="Arial"/>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Times New Roman"/>
                <a:cs typeface="+mn-cs"/>
              </a:rPr>
              <a:t>GETS	Groundwater Extraction and Treatment System</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GW	groundwater</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ISCO	in situ chemical oxidation</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IW	injection well</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MCL	maximum contaminant level</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MW	monitoring well</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NFA	no further action</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Times New Roman"/>
                <a:cs typeface="+mn-cs"/>
              </a:rPr>
              <a:t>O&amp;M	operation and maintenance</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400" b="0" i="0" u="none" strike="noStrike" kern="1200" cap="none" spc="0" normalizeH="0" baseline="0" noProof="0" dirty="0">
                <a:ln>
                  <a:noFill/>
                </a:ln>
                <a:solidFill>
                  <a:srgbClr val="000000"/>
                </a:solidFill>
                <a:effectLst/>
                <a:uLnTx/>
                <a:uFillTx/>
                <a:latin typeface="Arial"/>
                <a:ea typeface="Times New Roman"/>
                <a:cs typeface="+mn-cs"/>
              </a:rPr>
              <a:t>OU	operable unit</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srgbClr val="000000"/>
                </a:solidFill>
                <a:effectLst/>
                <a:uLnTx/>
                <a:uFillTx/>
                <a:latin typeface="Arial"/>
                <a:ea typeface="Times New Roman"/>
                <a:cs typeface="+mn-cs"/>
              </a:rPr>
              <a:t>PFOA	Perfluorooctanoic acid</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srgbClr val="000000"/>
                </a:solidFill>
                <a:effectLst/>
                <a:uLnTx/>
                <a:uFillTx/>
                <a:latin typeface="Arial"/>
                <a:ea typeface="Times New Roman"/>
                <a:cs typeface="+mn-cs"/>
              </a:rPr>
              <a:t>PFOS	</a:t>
            </a:r>
            <a:r>
              <a:rPr kumimoji="0" lang="en-US" sz="1400" b="0" i="0" u="none" strike="noStrike" kern="1200" cap="none" spc="0" normalizeH="0" baseline="0" noProof="0" dirty="0" err="1">
                <a:ln>
                  <a:noFill/>
                </a:ln>
                <a:solidFill>
                  <a:prstClr val="black"/>
                </a:solidFill>
                <a:effectLst/>
                <a:uLnTx/>
                <a:uFillTx/>
                <a:latin typeface="Arial"/>
                <a:ea typeface="+mn-ea"/>
                <a:cs typeface="+mn-cs"/>
              </a:rPr>
              <a:t>Perfluorooctanesulfonic</a:t>
            </a:r>
            <a:r>
              <a:rPr kumimoji="0" lang="en-US" sz="1400" b="0" i="0" u="none" strike="noStrike" kern="1200" cap="none" spc="0" normalizeH="0" baseline="0" noProof="0" dirty="0">
                <a:ln>
                  <a:noFill/>
                </a:ln>
                <a:solidFill>
                  <a:prstClr val="black"/>
                </a:solidFill>
                <a:effectLst/>
                <a:uLnTx/>
                <a:uFillTx/>
                <a:latin typeface="Arial"/>
                <a:ea typeface="+mn-ea"/>
                <a:cs typeface="+mn-cs"/>
              </a:rPr>
              <a:t> acid</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srgbClr val="000000"/>
                </a:solidFill>
                <a:effectLst/>
                <a:uLnTx/>
                <a:uFillTx/>
                <a:latin typeface="Arial"/>
                <a:ea typeface="Times New Roman"/>
                <a:cs typeface="+mn-cs"/>
              </a:rPr>
              <a:t>RA-O	</a:t>
            </a:r>
            <a:r>
              <a:rPr kumimoji="0" lang="en-US" sz="1400" b="0" i="0" u="none" strike="noStrike" kern="1200" cap="none" spc="0" normalizeH="0" baseline="0" noProof="0" dirty="0">
                <a:ln>
                  <a:noFill/>
                </a:ln>
                <a:solidFill>
                  <a:prstClr val="black"/>
                </a:solidFill>
                <a:effectLst/>
                <a:uLnTx/>
                <a:uFillTx/>
                <a:latin typeface="Arial"/>
                <a:ea typeface="+mn-ea"/>
                <a:cs typeface="+mn-cs"/>
              </a:rPr>
              <a:t>remedial action-operations</a:t>
            </a:r>
            <a:endParaRPr kumimoji="0" lang="en-US" sz="1400" b="0" i="0" u="none" strike="noStrike" kern="1200" cap="none" spc="0" normalizeH="0" baseline="0" noProof="0" dirty="0">
              <a:ln>
                <a:noFill/>
              </a:ln>
              <a:solidFill>
                <a:srgbClr val="000000"/>
              </a:solidFill>
              <a:effectLst/>
              <a:uLnTx/>
              <a:uFillTx/>
              <a:latin typeface="Arial"/>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RAB	Restoration Advisory Board</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ROD	Record of Decision</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SVE	soil vapor extraction</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TCE	trichloroethylene</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VCP	Voluntary Cleanup Program</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VI	vapor intrusion</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WDOE	Washington Department of Ecology</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endParaRPr kumimoji="0" lang="en-US" sz="16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5109415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r>
              <a:rPr lang="en-US" b="1" dirty="0"/>
              <a:t/>
            </a:r>
            <a:br>
              <a:rPr lang="en-US" b="1" dirty="0"/>
            </a:br>
            <a:r>
              <a:rPr lang="en-US" b="1" dirty="0"/>
              <a:t>PUBLIC COMMENT</a:t>
            </a:r>
            <a:br>
              <a:rPr lang="en-US" b="1" dirty="0"/>
            </a:br>
            <a:endParaRPr lang="en-US" sz="3600" dirty="0"/>
          </a:p>
        </p:txBody>
      </p:sp>
    </p:spTree>
    <p:extLst>
      <p:ext uri="{BB962C8B-B14F-4D97-AF65-F5344CB8AC3E}">
        <p14:creationId xmlns:p14="http://schemas.microsoft.com/office/powerpoint/2010/main" val="22428068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r>
              <a:rPr lang="en-US" b="1" dirty="0"/>
              <a:t/>
            </a:r>
            <a:br>
              <a:rPr lang="en-US" b="1" dirty="0"/>
            </a:br>
            <a:r>
              <a:rPr lang="en-US" b="1" dirty="0"/>
              <a:t>MEETING </a:t>
            </a:r>
            <a:br>
              <a:rPr lang="en-US" b="1" dirty="0"/>
            </a:br>
            <a:r>
              <a:rPr lang="en-US" b="1" dirty="0"/>
              <a:t>ADJOURNED</a:t>
            </a:r>
            <a:br>
              <a:rPr lang="en-US" b="1" dirty="0"/>
            </a:br>
            <a:r>
              <a:rPr lang="en-US" b="1" dirty="0"/>
              <a:t/>
            </a:r>
            <a:br>
              <a:rPr lang="en-US" b="1" dirty="0"/>
            </a:br>
            <a:r>
              <a:rPr lang="en-US" b="1" dirty="0"/>
              <a:t/>
            </a:r>
            <a:br>
              <a:rPr lang="en-US" b="1" dirty="0"/>
            </a:br>
            <a:r>
              <a:rPr lang="en-US" b="1" dirty="0"/>
              <a:t>THANK YOU!</a:t>
            </a:r>
            <a:br>
              <a:rPr lang="en-US" b="1" dirty="0"/>
            </a:br>
            <a:endParaRPr lang="en-US" sz="3600" dirty="0"/>
          </a:p>
        </p:txBody>
      </p:sp>
    </p:spTree>
    <p:extLst>
      <p:ext uri="{BB962C8B-B14F-4D97-AF65-F5344CB8AC3E}">
        <p14:creationId xmlns:p14="http://schemas.microsoft.com/office/powerpoint/2010/main" val="36494211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USAF(Unclas)">
  <a:themeElements>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nk">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USAF(Unclas)">
  <a:themeElements>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8.xml><?xml version="1.0" encoding="utf-8"?>
<a:theme xmlns:a="http://schemas.openxmlformats.org/drawingml/2006/main" name="1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7328</TotalTime>
  <Words>3440</Words>
  <Application>Microsoft Office PowerPoint</Application>
  <PresentationFormat>On-screen Show (4:3)</PresentationFormat>
  <Paragraphs>582</Paragraphs>
  <Slides>71</Slides>
  <Notes>34</Notes>
  <HiddenSlides>0</HiddenSlides>
  <MMClips>0</MMClips>
  <ScaleCrop>false</ScaleCrop>
  <HeadingPairs>
    <vt:vector size="6" baseType="variant">
      <vt:variant>
        <vt:lpstr>Fonts Used</vt:lpstr>
      </vt:variant>
      <vt:variant>
        <vt:i4>11</vt:i4>
      </vt:variant>
      <vt:variant>
        <vt:lpstr>Theme</vt:lpstr>
      </vt:variant>
      <vt:variant>
        <vt:i4>10</vt:i4>
      </vt:variant>
      <vt:variant>
        <vt:lpstr>Slide Titles</vt:lpstr>
      </vt:variant>
      <vt:variant>
        <vt:i4>71</vt:i4>
      </vt:variant>
    </vt:vector>
  </HeadingPairs>
  <TitlesOfParts>
    <vt:vector size="92" baseType="lpstr">
      <vt:lpstr>Arial</vt:lpstr>
      <vt:lpstr>Calibri</vt:lpstr>
      <vt:lpstr>Century Schoolbook</vt:lpstr>
      <vt:lpstr>Courier New</vt:lpstr>
      <vt:lpstr>Gill Sans MT</vt:lpstr>
      <vt:lpstr>Symbol</vt:lpstr>
      <vt:lpstr>Tahoma</vt:lpstr>
      <vt:lpstr>Times</vt:lpstr>
      <vt:lpstr>Times New Roman</vt:lpstr>
      <vt:lpstr>Wingdings</vt:lpstr>
      <vt:lpstr>Wingdings 2</vt:lpstr>
      <vt:lpstr>Textured</vt:lpstr>
      <vt:lpstr>1_blank</vt:lpstr>
      <vt:lpstr>10_USAF(Unclas)</vt:lpstr>
      <vt:lpstr>1_Office Theme</vt:lpstr>
      <vt:lpstr>blank</vt:lpstr>
      <vt:lpstr>9_USAF(Unclas)</vt:lpstr>
      <vt:lpstr>Dividend</vt:lpstr>
      <vt:lpstr>1_USAF(Unclas)</vt:lpstr>
      <vt:lpstr>2_USAF(Unclas)</vt:lpstr>
      <vt:lpstr>3_USAF(Unclas)</vt:lpstr>
      <vt:lpstr>Welcome  Fairchild AFB Restoration  Advisory Board (RAB) Meeting  24 March 2022</vt:lpstr>
      <vt:lpstr>PowerPoint Presentation</vt:lpstr>
      <vt:lpstr>RAB Member  Orientation  Mark Loucks, AFCEC Hill ISS Chief</vt:lpstr>
      <vt:lpstr>Overview</vt:lpstr>
      <vt:lpstr>What is CERCLA?</vt:lpstr>
      <vt:lpstr>CERCLA Process</vt:lpstr>
      <vt:lpstr>According to CERCLA  Must Have Public Involvement</vt:lpstr>
      <vt:lpstr>EPA’s Idea of Public Involvement  in Early ’90s</vt:lpstr>
      <vt:lpstr>Everyone In Agreement Was  Not Really Effective</vt:lpstr>
      <vt:lpstr>RAB Member Job Description</vt:lpstr>
      <vt:lpstr>RAB Member Job Description (Continued)</vt:lpstr>
      <vt:lpstr>Other Ways to Be Involved</vt:lpstr>
      <vt:lpstr>What the RAB Can’t Do</vt:lpstr>
      <vt:lpstr>How the AF Views the RAB</vt:lpstr>
      <vt:lpstr>Where to Go for Help</vt:lpstr>
      <vt:lpstr>Technical Assistance</vt:lpstr>
      <vt:lpstr>PowerPoint Presentation</vt:lpstr>
      <vt:lpstr>Air Force Civil Engineer Center</vt:lpstr>
      <vt:lpstr>Agenda</vt:lpstr>
      <vt:lpstr>Groundwater Flow</vt:lpstr>
      <vt:lpstr>Sampling Area</vt:lpstr>
      <vt:lpstr>Response Actions</vt:lpstr>
      <vt:lpstr>City of Airway Heights </vt:lpstr>
      <vt:lpstr>City of airway heights well 9 treatment system</vt:lpstr>
      <vt:lpstr>Residential treatment systems</vt:lpstr>
      <vt:lpstr>Treatment system design</vt:lpstr>
      <vt:lpstr>Challenges with O&amp;M  Residential Treatment Systems</vt:lpstr>
      <vt:lpstr>Summary of Early Action Projects</vt:lpstr>
      <vt:lpstr>Other Early Actions  Under Consideration </vt:lpstr>
      <vt:lpstr>Remedial Investigation (RI)  Phase I </vt:lpstr>
      <vt:lpstr>RI Schedules</vt:lpstr>
      <vt:lpstr>Phase I Remedial Investigation: AFFF Investigation Areas</vt:lpstr>
      <vt:lpstr>Phase I Remedial Investigation: Monitoring Wells</vt:lpstr>
      <vt:lpstr>Questions?</vt:lpstr>
      <vt:lpstr>Phase I Remedial Investigation:  AFFF Release Area 1 Soil Borings</vt:lpstr>
      <vt:lpstr>Phase I Remedial Investigation:  AFFF Release Area 2 Soil Borings</vt:lpstr>
      <vt:lpstr>Phase I Remedial Investigation:  AFFF Release Area 3 Soil Borings</vt:lpstr>
      <vt:lpstr>Phase I Remedial Investigation:  AFFF Release Area 4 Soil Borings</vt:lpstr>
      <vt:lpstr>Phase I Remedial Investigation:  AFFF Release Area 5 Soil Borings</vt:lpstr>
      <vt:lpstr>Acronyms and Abbreviations</vt:lpstr>
      <vt:lpstr>  BREAK  Meeting will resume in 5 minutes. </vt:lpstr>
      <vt:lpstr> 2021/2022 Performance-Based Remediation Overview  </vt:lpstr>
      <vt:lpstr>Overview</vt:lpstr>
      <vt:lpstr>PowerPoint Presentation</vt:lpstr>
      <vt:lpstr> Orphan TCE Plumes (SS039)  2021 Overview and Planned 2022 Actions    </vt:lpstr>
      <vt:lpstr>SS039 Overview</vt:lpstr>
      <vt:lpstr>SS039 Overview</vt:lpstr>
      <vt:lpstr>SS039 Off-Base Overview</vt:lpstr>
      <vt:lpstr>SD037 Buildings 2447/2451  2021 Overview and Planned 2022 Actions</vt:lpstr>
      <vt:lpstr>PowerPoint Presentation</vt:lpstr>
      <vt:lpstr> Craig Road Landfill (LF002)  2021/2022 Remedial Action-Operations Overview     </vt:lpstr>
      <vt:lpstr>PowerPoint Presentation</vt:lpstr>
      <vt:lpstr>LF002 2021 Overview</vt:lpstr>
      <vt:lpstr>PowerPoint Presentation</vt:lpstr>
      <vt:lpstr>PowerPoint Presentation</vt:lpstr>
      <vt:lpstr> Industrial Wastewater Lagoon System (WP003)  2021/2022 RA-O Overview      </vt:lpstr>
      <vt:lpstr>PowerPoint Presentation</vt:lpstr>
      <vt:lpstr>WP003 2021 Overview</vt:lpstr>
      <vt:lpstr>PowerPoint Presentation</vt:lpstr>
      <vt:lpstr>PowerPoint Presentation</vt:lpstr>
      <vt:lpstr>Voluntary Cleanup Program (VCP) Sites</vt:lpstr>
      <vt:lpstr>PowerPoint Presentation</vt:lpstr>
      <vt:lpstr> West Flightline Plume (TU506)  Planned 2022 Actions    </vt:lpstr>
      <vt:lpstr>TU506 2022 Overview</vt:lpstr>
      <vt:lpstr> East Flightline Plume (TU500)  Planned 2022 Actions    </vt:lpstr>
      <vt:lpstr>TU500 2022 Overview</vt:lpstr>
      <vt:lpstr> Public Comment Opportunities in 2022  </vt:lpstr>
      <vt:lpstr>Public Comment Opportunities 2022</vt:lpstr>
      <vt:lpstr>PowerPoint Presentation</vt:lpstr>
      <vt:lpstr> PUBLIC COMMENT </vt:lpstr>
      <vt:lpstr> MEETING  ADJOURNED   THANK YOU! </vt:lpstr>
    </vt:vector>
  </TitlesOfParts>
  <Company>United States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WISBER, AMBER E GS-12 USAF AMC 92 CES/AFCEC/CZOM</dc:creator>
  <cp:lastModifiedBy>Cook, Jason (ECY)</cp:lastModifiedBy>
  <cp:revision>428</cp:revision>
  <dcterms:created xsi:type="dcterms:W3CDTF">2007-01-25T16:25:35Z</dcterms:created>
  <dcterms:modified xsi:type="dcterms:W3CDTF">2022-03-22T23:37:17Z</dcterms:modified>
</cp:coreProperties>
</file>