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7.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8.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26.jp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media/image37.jpg" ContentType="image/jpeg"/>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1"/>
    <p:sldMasterId id="2147483672" r:id="rId2"/>
    <p:sldMasterId id="2147483699" r:id="rId3"/>
    <p:sldMasterId id="2147483713" r:id="rId4"/>
    <p:sldMasterId id="2147483715" r:id="rId5"/>
    <p:sldMasterId id="2147483718" r:id="rId6"/>
    <p:sldMasterId id="2147483732" r:id="rId7"/>
    <p:sldMasterId id="2147483744" r:id="rId8"/>
    <p:sldMasterId id="2147483752" r:id="rId9"/>
    <p:sldMasterId id="2147483759" r:id="rId10"/>
  </p:sldMasterIdLst>
  <p:notesMasterIdLst>
    <p:notesMasterId r:id="rId68"/>
  </p:notesMasterIdLst>
  <p:handoutMasterIdLst>
    <p:handoutMasterId r:id="rId69"/>
  </p:handoutMasterIdLst>
  <p:sldIdLst>
    <p:sldId id="280" r:id="rId11"/>
    <p:sldId id="458" r:id="rId12"/>
    <p:sldId id="261" r:id="rId13"/>
    <p:sldId id="425" r:id="rId14"/>
    <p:sldId id="297" r:id="rId15"/>
    <p:sldId id="282" r:id="rId16"/>
    <p:sldId id="294" r:id="rId17"/>
    <p:sldId id="284" r:id="rId18"/>
    <p:sldId id="464" r:id="rId19"/>
    <p:sldId id="293" r:id="rId20"/>
    <p:sldId id="438" r:id="rId21"/>
    <p:sldId id="296" r:id="rId22"/>
    <p:sldId id="428" r:id="rId23"/>
    <p:sldId id="436" r:id="rId24"/>
    <p:sldId id="429" r:id="rId25"/>
    <p:sldId id="430" r:id="rId26"/>
    <p:sldId id="431" r:id="rId27"/>
    <p:sldId id="437" r:id="rId28"/>
    <p:sldId id="432" r:id="rId29"/>
    <p:sldId id="465" r:id="rId30"/>
    <p:sldId id="298" r:id="rId31"/>
    <p:sldId id="427" r:id="rId32"/>
    <p:sldId id="301" r:id="rId33"/>
    <p:sldId id="459" r:id="rId34"/>
    <p:sldId id="271" r:id="rId35"/>
    <p:sldId id="272" r:id="rId36"/>
    <p:sldId id="374" r:id="rId37"/>
    <p:sldId id="442" r:id="rId38"/>
    <p:sldId id="443" r:id="rId39"/>
    <p:sldId id="395" r:id="rId40"/>
    <p:sldId id="445" r:id="rId41"/>
    <p:sldId id="446" r:id="rId42"/>
    <p:sldId id="447" r:id="rId43"/>
    <p:sldId id="448" r:id="rId44"/>
    <p:sldId id="329" r:id="rId45"/>
    <p:sldId id="466" r:id="rId46"/>
    <p:sldId id="367" r:id="rId47"/>
    <p:sldId id="409" r:id="rId48"/>
    <p:sldId id="407" r:id="rId49"/>
    <p:sldId id="338" r:id="rId50"/>
    <p:sldId id="467" r:id="rId51"/>
    <p:sldId id="340" r:id="rId52"/>
    <p:sldId id="435" r:id="rId53"/>
    <p:sldId id="341" r:id="rId54"/>
    <p:sldId id="403" r:id="rId55"/>
    <p:sldId id="404" r:id="rId56"/>
    <p:sldId id="453" r:id="rId57"/>
    <p:sldId id="454" r:id="rId58"/>
    <p:sldId id="455" r:id="rId59"/>
    <p:sldId id="456" r:id="rId60"/>
    <p:sldId id="394" r:id="rId61"/>
    <p:sldId id="422" r:id="rId62"/>
    <p:sldId id="457" r:id="rId63"/>
    <p:sldId id="344" r:id="rId64"/>
    <p:sldId id="423" r:id="rId65"/>
    <p:sldId id="289" r:id="rId66"/>
    <p:sldId id="290" r:id="rId67"/>
  </p:sldIdLst>
  <p:sldSz cx="9144000" cy="6858000" type="screen4x3"/>
  <p:notesSz cx="6881813" cy="9296400"/>
  <p:defaultTex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COBONO, MEGAN M GS-13 USAF AMC 92 CES/AFCEC/CZOM" initials="RMMGUA9C" lastIdx="1" clrIdx="0">
    <p:extLst>
      <p:ext uri="{19B8F6BF-5375-455C-9EA6-DF929625EA0E}">
        <p15:presenceInfo xmlns:p15="http://schemas.microsoft.com/office/powerpoint/2012/main" userId="S-1-5-21-1271409858-1095883707-2794662393-95241654" providerId="AD"/>
      </p:ext>
    </p:extLst>
  </p:cmAuthor>
  <p:cmAuthor id="2" name="WISBER, AMBER E GS-12 USAF AMC 92 CES/CZOM" initials="WAEGUA9C" lastIdx="2" clrIdx="1">
    <p:extLst>
      <p:ext uri="{19B8F6BF-5375-455C-9EA6-DF929625EA0E}">
        <p15:presenceInfo xmlns:p15="http://schemas.microsoft.com/office/powerpoint/2012/main" userId="S-1-5-21-1271409858-1095883707-2794662393-97593904" providerId="AD"/>
      </p:ext>
    </p:extLst>
  </p:cmAuthor>
  <p:cmAuthor id="3" name="MARK LOUCKS" initials="ML" lastIdx="6" clrIdx="2">
    <p:extLst>
      <p:ext uri="{19B8F6BF-5375-455C-9EA6-DF929625EA0E}">
        <p15:presenceInfo xmlns:p15="http://schemas.microsoft.com/office/powerpoint/2012/main" userId="MARK LOUCK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E9E80"/>
    <a:srgbClr val="F0E1D8"/>
    <a:srgbClr val="C08260"/>
    <a:srgbClr val="DEBEAC"/>
    <a:srgbClr val="D6CDB4"/>
    <a:srgbClr val="FFE1E5"/>
    <a:srgbClr val="EDD6B5"/>
    <a:srgbClr val="F5E9D7"/>
    <a:srgbClr val="E8CD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4799" autoAdjust="0"/>
  </p:normalViewPr>
  <p:slideViewPr>
    <p:cSldViewPr>
      <p:cViewPr varScale="1">
        <p:scale>
          <a:sx n="81" d="100"/>
          <a:sy n="81" d="100"/>
        </p:scale>
        <p:origin x="1526"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1.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handoutMaster" Target="handoutMasters/handoutMaster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10.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 Type="http://schemas.openxmlformats.org/officeDocument/2006/relationships/slideMaster" Target="slideMasters/slideMaster7.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1917" cy="463884"/>
          </a:xfrm>
          <a:prstGeom prst="rect">
            <a:avLst/>
          </a:prstGeom>
        </p:spPr>
        <p:txBody>
          <a:bodyPr vert="horz" lIns="92075" tIns="46037" rIns="92075" bIns="46037" rtlCol="0"/>
          <a:lstStyle>
            <a:lvl1pPr algn="l" eaLnBrk="0" hangingPunct="0">
              <a:defRPr sz="1200">
                <a:cs typeface="+mn-cs"/>
              </a:defRPr>
            </a:lvl1pPr>
          </a:lstStyle>
          <a:p>
            <a:pPr>
              <a:defRPr/>
            </a:pPr>
            <a:endParaRPr lang="en-US"/>
          </a:p>
        </p:txBody>
      </p:sp>
      <p:sp>
        <p:nvSpPr>
          <p:cNvPr id="3" name="Date Placeholder 2"/>
          <p:cNvSpPr>
            <a:spLocks noGrp="1"/>
          </p:cNvSpPr>
          <p:nvPr>
            <p:ph type="dt" sz="quarter" idx="1"/>
          </p:nvPr>
        </p:nvSpPr>
        <p:spPr>
          <a:xfrm>
            <a:off x="3898378" y="0"/>
            <a:ext cx="2981917" cy="463884"/>
          </a:xfrm>
          <a:prstGeom prst="rect">
            <a:avLst/>
          </a:prstGeom>
        </p:spPr>
        <p:txBody>
          <a:bodyPr vert="horz" lIns="92075" tIns="46037" rIns="92075" bIns="46037" rtlCol="0"/>
          <a:lstStyle>
            <a:lvl1pPr algn="r" eaLnBrk="0" hangingPunct="0">
              <a:defRPr sz="1200">
                <a:cs typeface="+mn-cs"/>
              </a:defRPr>
            </a:lvl1pPr>
          </a:lstStyle>
          <a:p>
            <a:pPr>
              <a:defRPr/>
            </a:pPr>
            <a:fld id="{A185F6C1-47A4-4C4E-898F-085BAF11BBA1}" type="datetimeFigureOut">
              <a:rPr lang="en-US"/>
              <a:pPr>
                <a:defRPr/>
              </a:pPr>
              <a:t>3/13/2023</a:t>
            </a:fld>
            <a:endParaRPr lang="en-US"/>
          </a:p>
        </p:txBody>
      </p:sp>
      <p:sp>
        <p:nvSpPr>
          <p:cNvPr id="4" name="Footer Placeholder 3"/>
          <p:cNvSpPr>
            <a:spLocks noGrp="1"/>
          </p:cNvSpPr>
          <p:nvPr>
            <p:ph type="ftr" sz="quarter" idx="2"/>
          </p:nvPr>
        </p:nvSpPr>
        <p:spPr>
          <a:xfrm>
            <a:off x="0" y="8830955"/>
            <a:ext cx="2981917" cy="463884"/>
          </a:xfrm>
          <a:prstGeom prst="rect">
            <a:avLst/>
          </a:prstGeom>
        </p:spPr>
        <p:txBody>
          <a:bodyPr vert="horz" lIns="92075" tIns="46037" rIns="92075" bIns="46037" rtlCol="0" anchor="b"/>
          <a:lstStyle>
            <a:lvl1pPr algn="l" eaLnBrk="0" hangingPunct="0">
              <a:defRPr sz="1200">
                <a:cs typeface="+mn-cs"/>
              </a:defRPr>
            </a:lvl1pPr>
          </a:lstStyle>
          <a:p>
            <a:pPr>
              <a:defRPr/>
            </a:pPr>
            <a:endParaRPr lang="en-US"/>
          </a:p>
        </p:txBody>
      </p:sp>
      <p:sp>
        <p:nvSpPr>
          <p:cNvPr id="5" name="Slide Number Placeholder 4"/>
          <p:cNvSpPr>
            <a:spLocks noGrp="1"/>
          </p:cNvSpPr>
          <p:nvPr>
            <p:ph type="sldNum" sz="quarter" idx="3"/>
          </p:nvPr>
        </p:nvSpPr>
        <p:spPr>
          <a:xfrm>
            <a:off x="3898378" y="8830955"/>
            <a:ext cx="2981917" cy="463884"/>
          </a:xfrm>
          <a:prstGeom prst="rect">
            <a:avLst/>
          </a:prstGeom>
        </p:spPr>
        <p:txBody>
          <a:bodyPr vert="horz" lIns="92075" tIns="46037" rIns="92075" bIns="46037" rtlCol="0" anchor="b"/>
          <a:lstStyle>
            <a:lvl1pPr algn="r" eaLnBrk="0" hangingPunct="0">
              <a:defRPr sz="1200">
                <a:cs typeface="+mn-cs"/>
              </a:defRPr>
            </a:lvl1pPr>
          </a:lstStyle>
          <a:p>
            <a:pPr>
              <a:defRPr/>
            </a:pPr>
            <a:fld id="{A396B32B-76D5-41DC-B6A3-DEAB94F2BDCA}" type="slidenum">
              <a:rPr lang="en-US"/>
              <a:pPr>
                <a:defRPr/>
              </a:pPr>
              <a:t>‹#›</a:t>
            </a:fld>
            <a:endParaRPr lang="en-US"/>
          </a:p>
        </p:txBody>
      </p:sp>
    </p:spTree>
    <p:extLst>
      <p:ext uri="{BB962C8B-B14F-4D97-AF65-F5344CB8AC3E}">
        <p14:creationId xmlns:p14="http://schemas.microsoft.com/office/powerpoint/2010/main" val="4277735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81917" cy="465445"/>
          </a:xfrm>
          <a:prstGeom prst="rect">
            <a:avLst/>
          </a:prstGeom>
          <a:noFill/>
          <a:ln w="9525">
            <a:noFill/>
            <a:miter lim="800000"/>
            <a:headEnd/>
            <a:tailEnd/>
          </a:ln>
          <a:effectLst/>
        </p:spPr>
        <p:txBody>
          <a:bodyPr vert="horz" wrap="square" lIns="89410" tIns="44705" rIns="89410" bIns="44705" numCol="1" anchor="t" anchorCtr="0" compatLnSpc="1">
            <a:prstTxWarp prst="textNoShape">
              <a:avLst/>
            </a:prstTxWarp>
          </a:bodyPr>
          <a:lstStyle>
            <a:lvl1pPr>
              <a:defRPr sz="1200"/>
            </a:lvl1pPr>
          </a:lstStyle>
          <a:p>
            <a:pPr>
              <a:defRPr/>
            </a:pPr>
            <a:endParaRPr lang="en-US"/>
          </a:p>
        </p:txBody>
      </p:sp>
      <p:sp>
        <p:nvSpPr>
          <p:cNvPr id="21507" name="Rectangle 3"/>
          <p:cNvSpPr>
            <a:spLocks noGrp="1" noChangeArrowheads="1"/>
          </p:cNvSpPr>
          <p:nvPr>
            <p:ph type="dt" idx="1"/>
          </p:nvPr>
        </p:nvSpPr>
        <p:spPr bwMode="auto">
          <a:xfrm>
            <a:off x="3898378" y="0"/>
            <a:ext cx="2981917" cy="465445"/>
          </a:xfrm>
          <a:prstGeom prst="rect">
            <a:avLst/>
          </a:prstGeom>
          <a:noFill/>
          <a:ln w="9525">
            <a:noFill/>
            <a:miter lim="800000"/>
            <a:headEnd/>
            <a:tailEnd/>
          </a:ln>
          <a:effectLst/>
        </p:spPr>
        <p:txBody>
          <a:bodyPr vert="horz" wrap="square" lIns="89410" tIns="44705" rIns="89410" bIns="44705" numCol="1" anchor="t" anchorCtr="0" compatLnSpc="1">
            <a:prstTxWarp prst="textNoShape">
              <a:avLst/>
            </a:prstTxWarp>
          </a:bodyPr>
          <a:lstStyle>
            <a:lvl1pPr algn="r">
              <a:defRPr sz="1200"/>
            </a:lvl1pPr>
          </a:lstStyle>
          <a:p>
            <a:pPr>
              <a:defRPr/>
            </a:pPr>
            <a:fld id="{A7AF279D-7052-4567-8252-AEB9A05AF5E2}" type="datetimeFigureOut">
              <a:rPr lang="en-US"/>
              <a:pPr>
                <a:defRPr/>
              </a:pPr>
              <a:t>3/13/2023</a:t>
            </a:fld>
            <a:endParaRPr lang="en-US"/>
          </a:p>
        </p:txBody>
      </p:sp>
      <p:sp>
        <p:nvSpPr>
          <p:cNvPr id="14340" name="Rectangle 4"/>
          <p:cNvSpPr>
            <a:spLocks noGrp="1" noRot="1" noChangeAspect="1" noChangeArrowheads="1" noTextEdit="1"/>
          </p:cNvSpPr>
          <p:nvPr>
            <p:ph type="sldImg" idx="2"/>
          </p:nvPr>
        </p:nvSpPr>
        <p:spPr bwMode="auto">
          <a:xfrm>
            <a:off x="1117600" y="696913"/>
            <a:ext cx="4646613" cy="348615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688486" y="4415478"/>
            <a:ext cx="5504843" cy="4184316"/>
          </a:xfrm>
          <a:prstGeom prst="rect">
            <a:avLst/>
          </a:prstGeom>
          <a:noFill/>
          <a:ln w="9525">
            <a:noFill/>
            <a:miter lim="800000"/>
            <a:headEnd/>
            <a:tailEnd/>
          </a:ln>
          <a:effectLst/>
        </p:spPr>
        <p:txBody>
          <a:bodyPr vert="horz" wrap="square" lIns="89410" tIns="44705" rIns="89410" bIns="4470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829394"/>
            <a:ext cx="2981917" cy="465445"/>
          </a:xfrm>
          <a:prstGeom prst="rect">
            <a:avLst/>
          </a:prstGeom>
          <a:noFill/>
          <a:ln w="9525">
            <a:noFill/>
            <a:miter lim="800000"/>
            <a:headEnd/>
            <a:tailEnd/>
          </a:ln>
          <a:effectLst/>
        </p:spPr>
        <p:txBody>
          <a:bodyPr vert="horz" wrap="square" lIns="89410" tIns="44705" rIns="89410" bIns="44705" numCol="1" anchor="b" anchorCtr="0" compatLnSpc="1">
            <a:prstTxWarp prst="textNoShape">
              <a:avLst/>
            </a:prstTxWarp>
          </a:bodyPr>
          <a:lstStyle>
            <a:lvl1pPr>
              <a:defRPr sz="1200"/>
            </a:lvl1pPr>
          </a:lstStyle>
          <a:p>
            <a:pPr>
              <a:defRPr/>
            </a:pPr>
            <a:endParaRPr lang="en-US"/>
          </a:p>
        </p:txBody>
      </p:sp>
      <p:sp>
        <p:nvSpPr>
          <p:cNvPr id="21511" name="Rectangle 7"/>
          <p:cNvSpPr>
            <a:spLocks noGrp="1" noChangeArrowheads="1"/>
          </p:cNvSpPr>
          <p:nvPr>
            <p:ph type="sldNum" sz="quarter" idx="5"/>
          </p:nvPr>
        </p:nvSpPr>
        <p:spPr bwMode="auto">
          <a:xfrm>
            <a:off x="3898378" y="8829394"/>
            <a:ext cx="2981917" cy="465445"/>
          </a:xfrm>
          <a:prstGeom prst="rect">
            <a:avLst/>
          </a:prstGeom>
          <a:noFill/>
          <a:ln w="9525">
            <a:noFill/>
            <a:miter lim="800000"/>
            <a:headEnd/>
            <a:tailEnd/>
          </a:ln>
          <a:effectLst/>
        </p:spPr>
        <p:txBody>
          <a:bodyPr vert="horz" wrap="square" lIns="89410" tIns="44705" rIns="89410" bIns="44705" numCol="1" anchor="b" anchorCtr="0" compatLnSpc="1">
            <a:prstTxWarp prst="textNoShape">
              <a:avLst/>
            </a:prstTxWarp>
          </a:bodyPr>
          <a:lstStyle>
            <a:lvl1pPr algn="r">
              <a:defRPr sz="1200"/>
            </a:lvl1pPr>
          </a:lstStyle>
          <a:p>
            <a:pPr>
              <a:defRPr/>
            </a:pPr>
            <a:fld id="{CFBAF82E-6242-4D6F-9948-C44F511377EB}" type="slidenum">
              <a:rPr lang="en-US"/>
              <a:pPr>
                <a:defRPr/>
              </a:pPr>
              <a:t>‹#›</a:t>
            </a:fld>
            <a:endParaRPr lang="en-US"/>
          </a:p>
        </p:txBody>
      </p:sp>
    </p:spTree>
    <p:extLst>
      <p:ext uri="{BB962C8B-B14F-4D97-AF65-F5344CB8AC3E}">
        <p14:creationId xmlns:p14="http://schemas.microsoft.com/office/powerpoint/2010/main" val="8722077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782242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FBAF82E-6242-4D6F-9948-C44F511377EB}" type="slidenum">
              <a:rPr kumimoji="0" lang="en-US" sz="1200" b="0" i="0" u="none" strike="noStrike" kern="1200" cap="none" spc="0" normalizeH="0" baseline="0" noProof="0" smtClean="0">
                <a:ln>
                  <a:noFill/>
                </a:ln>
                <a:solidFill>
                  <a:srgbClr val="000000"/>
                </a:solidFill>
                <a:effectLst/>
                <a:uLnTx/>
                <a:uFillTx/>
                <a:latin typeface="Tahom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a:ln>
                <a:noFill/>
              </a:ln>
              <a:solidFill>
                <a:srgbClr val="000000"/>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101858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5</a:t>
            </a:fld>
            <a:endParaRPr lang="en-US"/>
          </a:p>
        </p:txBody>
      </p:sp>
    </p:spTree>
    <p:extLst>
      <p:ext uri="{BB962C8B-B14F-4D97-AF65-F5344CB8AC3E}">
        <p14:creationId xmlns:p14="http://schemas.microsoft.com/office/powerpoint/2010/main" val="9461552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6</a:t>
            </a:fld>
            <a:endParaRPr lang="en-US"/>
          </a:p>
        </p:txBody>
      </p:sp>
    </p:spTree>
    <p:extLst>
      <p:ext uri="{BB962C8B-B14F-4D97-AF65-F5344CB8AC3E}">
        <p14:creationId xmlns:p14="http://schemas.microsoft.com/office/powerpoint/2010/main" val="3797251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683736-0812-434F-A643-1F966602C0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7532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C2C52B-4476-48EF-BFF3-CF35129E4CA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363" name="Rectangle 2"/>
          <p:cNvSpPr>
            <a:spLocks noGrp="1" noRot="1" noChangeAspect="1" noChangeArrowheads="1" noTextEdit="1"/>
          </p:cNvSpPr>
          <p:nvPr>
            <p:ph type="sldImg"/>
          </p:nvPr>
        </p:nvSpPr>
        <p:spPr>
          <a:xfrm>
            <a:off x="1317625" y="1144588"/>
            <a:ext cx="4121150" cy="3090862"/>
          </a:xfrm>
          <a:ln/>
        </p:spPr>
      </p:sp>
      <p:sp>
        <p:nvSpPr>
          <p:cNvPr id="15364" name="Rectangle 3"/>
          <p:cNvSpPr>
            <a:spLocks noGrp="1" noChangeArrowheads="1"/>
          </p:cNvSpPr>
          <p:nvPr>
            <p:ph type="body" idx="1"/>
          </p:nvPr>
        </p:nvSpPr>
        <p:spPr>
          <a:noFill/>
          <a:ln/>
        </p:spPr>
        <p:txBody>
          <a:bodyPr/>
          <a:lstStyle/>
          <a:p>
            <a:endParaRPr lang="en-US" baseline="0" dirty="0"/>
          </a:p>
        </p:txBody>
      </p:sp>
    </p:spTree>
    <p:extLst>
      <p:ext uri="{BB962C8B-B14F-4D97-AF65-F5344CB8AC3E}">
        <p14:creationId xmlns:p14="http://schemas.microsoft.com/office/powerpoint/2010/main" val="1473985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683736-0812-434F-A643-1F966602C06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2119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15</a:t>
            </a:fld>
            <a:endParaRPr lang="en-US"/>
          </a:p>
        </p:txBody>
      </p:sp>
    </p:spTree>
    <p:extLst>
      <p:ext uri="{BB962C8B-B14F-4D97-AF65-F5344CB8AC3E}">
        <p14:creationId xmlns:p14="http://schemas.microsoft.com/office/powerpoint/2010/main" val="2764763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17</a:t>
            </a:fld>
            <a:endParaRPr lang="en-US"/>
          </a:p>
        </p:txBody>
      </p:sp>
    </p:spTree>
    <p:extLst>
      <p:ext uri="{BB962C8B-B14F-4D97-AF65-F5344CB8AC3E}">
        <p14:creationId xmlns:p14="http://schemas.microsoft.com/office/powerpoint/2010/main" val="679950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18</a:t>
            </a:fld>
            <a:endParaRPr lang="en-US"/>
          </a:p>
        </p:txBody>
      </p:sp>
    </p:spTree>
    <p:extLst>
      <p:ext uri="{BB962C8B-B14F-4D97-AF65-F5344CB8AC3E}">
        <p14:creationId xmlns:p14="http://schemas.microsoft.com/office/powerpoint/2010/main" val="2396688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CFBAF82E-6242-4D6F-9948-C44F511377EB}" type="slidenum">
              <a:rPr lang="en-US" smtClean="0"/>
              <a:pPr>
                <a:defRPr/>
              </a:pPr>
              <a:t>19</a:t>
            </a:fld>
            <a:endParaRPr lang="en-US"/>
          </a:p>
        </p:txBody>
      </p:sp>
    </p:spTree>
    <p:extLst>
      <p:ext uri="{BB962C8B-B14F-4D97-AF65-F5344CB8AC3E}">
        <p14:creationId xmlns:p14="http://schemas.microsoft.com/office/powerpoint/2010/main" val="2662111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FBAF82E-6242-4D6F-9948-C44F511377EB}" type="slidenum">
              <a:rPr lang="en-US" smtClean="0"/>
              <a:pPr>
                <a:defRPr/>
              </a:pPr>
              <a:t>21</a:t>
            </a:fld>
            <a:endParaRPr lang="en-US"/>
          </a:p>
        </p:txBody>
      </p:sp>
    </p:spTree>
    <p:extLst>
      <p:ext uri="{BB962C8B-B14F-4D97-AF65-F5344CB8AC3E}">
        <p14:creationId xmlns:p14="http://schemas.microsoft.com/office/powerpoint/2010/main" val="3186713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5" name="Footer Placeholder 4"/>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Date Placeholder 3"/>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D7F5D9-484D-4D62-90CC-3F8C1A62A7D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90" indent="-355690">
              <a:spcAft>
                <a:spcPts val="311"/>
              </a:spcAft>
              <a:buFont typeface="Arial" panose="020B0604020202020204" pitchFamily="34" charset="0"/>
              <a:buChar char="•"/>
            </a:pPr>
            <a:r>
              <a:rPr lang="en-US" sz="1800" b="1" dirty="0">
                <a:solidFill>
                  <a:prstClr val="black"/>
                </a:solidFill>
                <a:latin typeface="Arial" panose="020B0604020202020204" pitchFamily="34" charset="0"/>
                <a:cs typeface="Arial" panose="020B0604020202020204" pitchFamily="34" charset="0"/>
              </a:rPr>
              <a:t>Site Inventory</a:t>
            </a:r>
          </a:p>
          <a:p>
            <a:pPr marL="589524" lvl="2" indent="-230540">
              <a:spcBef>
                <a:spcPts val="104"/>
              </a:spcBef>
              <a:spcAft>
                <a:spcPts val="104"/>
              </a:spcAft>
              <a:buFont typeface="Arial" panose="020B0604020202020204" pitchFamily="34" charset="0"/>
              <a:buChar char="•"/>
            </a:pPr>
            <a:r>
              <a:rPr lang="en-US" sz="1800" dirty="0">
                <a:solidFill>
                  <a:prstClr val="black"/>
                </a:solidFill>
                <a:latin typeface="Arial" panose="020B0604020202020204" pitchFamily="34" charset="0"/>
                <a:cs typeface="Arial" panose="020B0604020202020204" pitchFamily="34" charset="0"/>
              </a:rPr>
              <a:t>59 IRP Sites</a:t>
            </a:r>
          </a:p>
          <a:p>
            <a:pPr marL="589524" lvl="2" indent="-230540">
              <a:spcBef>
                <a:spcPts val="104"/>
              </a:spcBef>
              <a:spcAft>
                <a:spcPts val="104"/>
              </a:spcAft>
              <a:buFont typeface="Arial" panose="020B0604020202020204" pitchFamily="34" charset="0"/>
              <a:buChar char="•"/>
            </a:pPr>
            <a:r>
              <a:rPr lang="en-US" sz="1800" dirty="0">
                <a:solidFill>
                  <a:prstClr val="black"/>
                </a:solidFill>
                <a:latin typeface="Arial" panose="020B0604020202020204" pitchFamily="34" charset="0"/>
                <a:cs typeface="Arial" panose="020B0604020202020204" pitchFamily="34" charset="0"/>
              </a:rPr>
              <a:t>1 MMRP Site</a:t>
            </a:r>
          </a:p>
          <a:p>
            <a:pPr marL="589524" lvl="2" indent="-230540">
              <a:spcBef>
                <a:spcPts val="104"/>
              </a:spcBef>
              <a:spcAft>
                <a:spcPts val="104"/>
              </a:spcAft>
              <a:buFont typeface="Arial" panose="020B0604020202020204" pitchFamily="34" charset="0"/>
              <a:buChar char="•"/>
            </a:pPr>
            <a:r>
              <a:rPr lang="en-US" sz="1800" dirty="0">
                <a:solidFill>
                  <a:prstClr val="black"/>
                </a:solidFill>
                <a:latin typeface="Arial" panose="020B0604020202020204" pitchFamily="34" charset="0"/>
                <a:cs typeface="Arial" panose="020B0604020202020204" pitchFamily="34" charset="0"/>
              </a:rPr>
              <a:t>Well Inventory across Fairchild Air Force Base (AFB)</a:t>
            </a:r>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3678131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1059715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Injection wells are located in transects, cross-gradient to the plume core.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Tahom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1447223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9619299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Injection wells are located in transects, cross-gradient to the plume core.</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Tahoma"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Tahoma" pitchFamily="34" charset="0"/>
              <a:ea typeface="+mn-ea"/>
              <a:cs typeface="Arial" charset="0"/>
            </a:endParaRPr>
          </a:p>
        </p:txBody>
      </p:sp>
    </p:spTree>
    <p:extLst>
      <p:ext uri="{BB962C8B-B14F-4D97-AF65-F5344CB8AC3E}">
        <p14:creationId xmlns:p14="http://schemas.microsoft.com/office/powerpoint/2010/main" val="8685901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11/16/2016</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9473186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D7F5D9-484D-4D62-90CC-3F8C1A62A7D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3005535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D7F5D9-484D-4D62-90CC-3F8C1A62A7D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0404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00"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72570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Arial" charset="0"/>
              </a:rPr>
              <a:t>11/16/2016</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4790008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2510651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dirty="0">
              <a:ln>
                <a:noFill/>
              </a:ln>
              <a:solidFill>
                <a:prstClr val="black"/>
              </a:solidFill>
              <a:effectLst/>
              <a:uLnTx/>
              <a:uFillTx/>
              <a:latin typeface="Calibri"/>
              <a:ea typeface="+mn-ea"/>
              <a:cs typeface="Arial" charset="0"/>
            </a:endParaRPr>
          </a:p>
        </p:txBody>
      </p:sp>
    </p:spTree>
    <p:extLst>
      <p:ext uri="{BB962C8B-B14F-4D97-AF65-F5344CB8AC3E}">
        <p14:creationId xmlns:p14="http://schemas.microsoft.com/office/powerpoint/2010/main" val="13017476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91234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20009409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9DAB7A6-0FA0-471D-898C-5233ABB4955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13761519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5FE7E5-2407-4EB7-B4BC-998153B6B62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11/16/2016</a:t>
            </a:r>
          </a:p>
        </p:txBody>
      </p:sp>
    </p:spTree>
    <p:extLst>
      <p:ext uri="{BB962C8B-B14F-4D97-AF65-F5344CB8AC3E}">
        <p14:creationId xmlns:p14="http://schemas.microsoft.com/office/powerpoint/2010/main" val="2168377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17672166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5045809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Rot="1" noChangeAspect="1" noChangeArrowheads="1" noTextEdit="1"/>
          </p:cNvSpPr>
          <p:nvPr>
            <p:ph type="sldImg"/>
          </p:nvPr>
        </p:nvSpPr>
        <p:spPr>
          <a:ln/>
        </p:spPr>
      </p:sp>
      <p:sp>
        <p:nvSpPr>
          <p:cNvPr id="25602" name="Rectangle 3"/>
          <p:cNvSpPr>
            <a:spLocks noGrp="1" noChangeArrowheads="1"/>
          </p:cNvSpPr>
          <p:nvPr>
            <p:ph type="body" idx="1"/>
          </p:nvPr>
        </p:nvSpPr>
        <p:spPr>
          <a:noFill/>
          <a:ln/>
        </p:spPr>
        <p:txBody>
          <a:bodyPr/>
          <a:lstStyle/>
          <a:p>
            <a:pPr eaLnBrk="1" hangingPunct="1"/>
            <a:r>
              <a:rPr lang="en-US" dirty="0"/>
              <a:t>We greatly</a:t>
            </a:r>
            <a:r>
              <a:rPr lang="en-US" baseline="0" dirty="0"/>
              <a:t> appreciate your attendance and participation!</a:t>
            </a:r>
            <a:endParaRPr lang="en-US" dirty="0"/>
          </a:p>
        </p:txBody>
      </p:sp>
    </p:spTree>
    <p:extLst>
      <p:ext uri="{BB962C8B-B14F-4D97-AF65-F5344CB8AC3E}">
        <p14:creationId xmlns:p14="http://schemas.microsoft.com/office/powerpoint/2010/main" val="246300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362"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15363"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0D34B05-1444-4EA3-A67D-FD6E19301CC9}"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C6FEAA-9806-46A9-BD49-B35D56276A43}"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70A2E4-A07C-48CF-B0DC-C4F151AACD11}"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F817B7-56A4-4494-853B-AF876C226113}"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3C7E6B9-6648-4772-80D1-4E571F74AA6F}"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60572EC-0EB8-48AA-83D7-B9D1AFE5399A}"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D54D514-553A-4D6B-8C21-9C2BA8765EE2}"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C8289DF-1578-43D2-B244-4E23D06DF31C}"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098D38-18C5-4399-B3F0-43881FC253EC}"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CEA580B-3A8E-4B52-BD22-6B546A6EF2A5}"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595829E-0ABE-412C-BA39-D019FD6071C7}"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lipArt Placeholder 2"/>
          <p:cNvSpPr>
            <a:spLocks noGrp="1"/>
          </p:cNvSpPr>
          <p:nvPr>
            <p:ph type="clipArt" sz="half" idx="1"/>
          </p:nvPr>
        </p:nvSpPr>
        <p:spPr>
          <a:xfrm>
            <a:off x="457200" y="1981200"/>
            <a:ext cx="4038600" cy="4114800"/>
          </a:xfrm>
        </p:spPr>
        <p:txBody>
          <a:bodyPr/>
          <a:lstStyle/>
          <a:p>
            <a:pPr lvl="0"/>
            <a:endParaRPr lang="en-US" noProof="0"/>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29D1F1-B91A-4714-B22F-81CCC411C3F5}" type="slidenum">
              <a:rPr lang="en-US"/>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2" name="Line 25"/>
          <p:cNvSpPr>
            <a:spLocks noChangeShapeType="1"/>
          </p:cNvSpPr>
          <p:nvPr/>
        </p:nvSpPr>
        <p:spPr bwMode="auto">
          <a:xfrm>
            <a:off x="381000" y="6388100"/>
            <a:ext cx="8382000" cy="0"/>
          </a:xfrm>
          <a:prstGeom prst="line">
            <a:avLst/>
          </a:prstGeom>
          <a:noFill/>
          <a:ln w="57150">
            <a:solidFill>
              <a:srgbClr val="1A1596"/>
            </a:solidFill>
            <a:round/>
            <a:headEnd/>
            <a:tailEnd/>
          </a:ln>
        </p:spPr>
        <p:txBody>
          <a:bodyPr wrap="none" anchor="ctr"/>
          <a:lstStyle/>
          <a:p>
            <a:endParaRPr lang="en-US" dirty="0"/>
          </a:p>
        </p:txBody>
      </p:sp>
      <p:sp>
        <p:nvSpPr>
          <p:cNvPr id="18" name="Text Placeholder 17"/>
          <p:cNvSpPr>
            <a:spLocks noGrp="1"/>
          </p:cNvSpPr>
          <p:nvPr>
            <p:ph type="body" sz="quarter" idx="10" hasCustomPrompt="1"/>
          </p:nvPr>
        </p:nvSpPr>
        <p:spPr>
          <a:xfrm>
            <a:off x="4598987" y="4465638"/>
            <a:ext cx="4314353" cy="1144587"/>
          </a:xfrm>
        </p:spPr>
        <p:txBody>
          <a:bodyPr/>
          <a:lstStyle>
            <a:lvl1pPr marL="0" indent="0" algn="ctr">
              <a:buNone/>
              <a:defRPr b="0"/>
            </a:lvl1pPr>
          </a:lstStyle>
          <a:p>
            <a:pPr lvl="0"/>
            <a:r>
              <a:rPr lang="en-US" dirty="0"/>
              <a:t>Click to add subtitle</a:t>
            </a:r>
          </a:p>
        </p:txBody>
      </p:sp>
      <p:sp>
        <p:nvSpPr>
          <p:cNvPr id="20" name="Text Placeholder 19"/>
          <p:cNvSpPr>
            <a:spLocks noGrp="1"/>
          </p:cNvSpPr>
          <p:nvPr>
            <p:ph type="body" sz="quarter" idx="11" hasCustomPrompt="1"/>
          </p:nvPr>
        </p:nvSpPr>
        <p:spPr>
          <a:xfrm>
            <a:off x="4678363" y="1836738"/>
            <a:ext cx="4218502" cy="2125662"/>
          </a:xfrm>
        </p:spPr>
        <p:txBody>
          <a:bodyPr/>
          <a:lstStyle>
            <a:lvl1pPr marL="0" indent="0" algn="ctr">
              <a:buNone/>
              <a:defRPr sz="4400"/>
            </a:lvl1pPr>
          </a:lstStyle>
          <a:p>
            <a:pPr lvl="0"/>
            <a:r>
              <a:rPr lang="en-US" dirty="0"/>
              <a:t>Click to add title</a:t>
            </a:r>
          </a:p>
        </p:txBody>
      </p:sp>
      <p:sp>
        <p:nvSpPr>
          <p:cNvPr id="14" name="Line 23"/>
          <p:cNvSpPr>
            <a:spLocks noChangeShapeType="1"/>
          </p:cNvSpPr>
          <p:nvPr/>
        </p:nvSpPr>
        <p:spPr bwMode="auto">
          <a:xfrm>
            <a:off x="381000" y="1079500"/>
            <a:ext cx="8382000" cy="0"/>
          </a:xfrm>
          <a:prstGeom prst="line">
            <a:avLst/>
          </a:prstGeom>
          <a:noFill/>
          <a:ln w="57150">
            <a:solidFill>
              <a:srgbClr val="1A1596"/>
            </a:solidFill>
            <a:round/>
            <a:headEnd/>
            <a:tailEnd/>
          </a:ln>
          <a:effectLst/>
        </p:spPr>
        <p:txBody>
          <a:bodyPr wrap="none" anchor="ctr"/>
          <a:lstStyle/>
          <a:p>
            <a:pPr>
              <a:defRPr/>
            </a:pPr>
            <a:endParaRPr lang="en-US" dirty="0"/>
          </a:p>
        </p:txBody>
      </p:sp>
      <p:pic>
        <p:nvPicPr>
          <p:cNvPr id="9" name="Picture 2" descr="C:\Users\1061378037A\Desktop\Shield_AFIMSC_jp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852" y="1600200"/>
            <a:ext cx="4111335" cy="405959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404526"/>
            <a:ext cx="9144000" cy="600164"/>
          </a:xfrm>
          <a:prstGeom prst="rect">
            <a:avLst/>
          </a:prstGeom>
          <a:effectLst>
            <a:outerShdw dist="35560" dir="2700000" algn="ctr" rotWithShape="0">
              <a:srgbClr val="C0C0C0">
                <a:alpha val="50000"/>
              </a:srgbClr>
            </a:outerShdw>
          </a:effectLst>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300" b="1" kern="1200" noProof="0" dirty="0">
                <a:solidFill>
                  <a:schemeClr val="tx1"/>
                </a:solidFill>
                <a:latin typeface="Tahoma" charset="0"/>
                <a:ea typeface="+mn-ea"/>
                <a:cs typeface="+mn-cs"/>
              </a:rPr>
              <a:t>Air Force Civil Engineer Center</a:t>
            </a:r>
          </a:p>
        </p:txBody>
      </p:sp>
      <p:sp>
        <p:nvSpPr>
          <p:cNvPr id="8" name="Text Box 25"/>
          <p:cNvSpPr txBox="1">
            <a:spLocks noChangeArrowheads="1"/>
          </p:cNvSpPr>
          <p:nvPr/>
        </p:nvSpPr>
        <p:spPr bwMode="auto">
          <a:xfrm>
            <a:off x="381000" y="6477490"/>
            <a:ext cx="8382000" cy="336550"/>
          </a:xfrm>
          <a:prstGeom prst="rect">
            <a:avLst/>
          </a:prstGeom>
          <a:noFill/>
          <a:ln w="9525" algn="ctr">
            <a:noFill/>
            <a:miter lim="800000"/>
            <a:headEnd/>
            <a:tailEnd/>
          </a:ln>
          <a:effectLst/>
        </p:spPr>
        <p:txBody>
          <a:bodyPr wrap="square">
            <a:spAutoFit/>
          </a:bodyPr>
          <a:lstStyle/>
          <a:p>
            <a:pPr algn="ctr">
              <a:buNone/>
              <a:defRPr/>
            </a:pPr>
            <a:r>
              <a:rPr lang="en-US" sz="1600" b="1" i="1" dirty="0">
                <a:effectLst>
                  <a:outerShdw blurRad="38100" dist="38100" dir="2700000" algn="tl">
                    <a:srgbClr val="C0C0C0"/>
                  </a:outerShdw>
                </a:effectLst>
                <a:latin typeface="Tahoma" charset="0"/>
              </a:rPr>
              <a:t>Battle Ready…Built Right</a:t>
            </a:r>
            <a:r>
              <a:rPr lang="en-US" sz="1600" b="1" i="1" baseline="0" dirty="0">
                <a:effectLst>
                  <a:outerShdw blurRad="38100" dist="38100" dir="2700000" algn="tl">
                    <a:srgbClr val="C0C0C0"/>
                  </a:outerShdw>
                </a:effectLst>
                <a:latin typeface="Tahoma" charset="0"/>
              </a:rPr>
              <a:t>!</a:t>
            </a:r>
            <a:endParaRPr lang="en-US" sz="1600" b="1" i="1" dirty="0">
              <a:effectLst>
                <a:outerShdw blurRad="38100" dist="38100" dir="2700000" algn="tl">
                  <a:srgbClr val="C0C0C0"/>
                </a:outerShdw>
              </a:effectLst>
              <a:latin typeface="Tahoma"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852" y="1600200"/>
            <a:ext cx="4111335" cy="4114800"/>
          </a:xfrm>
          <a:prstGeom prst="rect">
            <a:avLst/>
          </a:prstGeom>
        </p:spPr>
      </p:pic>
      <p:sp>
        <p:nvSpPr>
          <p:cNvPr id="13" name="Line 25">
            <a:extLst>
              <a:ext uri="{FF2B5EF4-FFF2-40B4-BE49-F238E27FC236}">
                <a16:creationId xmlns:a16="http://schemas.microsoft.com/office/drawing/2014/main" id="{1BC6067B-51D8-4A33-A9D5-302B3E732D5F}"/>
              </a:ext>
            </a:extLst>
          </p:cNvPr>
          <p:cNvSpPr>
            <a:spLocks noChangeShapeType="1"/>
          </p:cNvSpPr>
          <p:nvPr userDrawn="1"/>
        </p:nvSpPr>
        <p:spPr bwMode="auto">
          <a:xfrm>
            <a:off x="381000" y="6388100"/>
            <a:ext cx="8382000" cy="0"/>
          </a:xfrm>
          <a:prstGeom prst="line">
            <a:avLst/>
          </a:prstGeom>
          <a:noFill/>
          <a:ln w="57150">
            <a:solidFill>
              <a:srgbClr val="1A1596"/>
            </a:solidFill>
            <a:round/>
            <a:headEnd/>
            <a:tailEnd/>
          </a:ln>
        </p:spPr>
        <p:txBody>
          <a:bodyPr wrap="none" anchor="ctr"/>
          <a:lstStyle/>
          <a:p>
            <a:endParaRPr lang="en-US" dirty="0"/>
          </a:p>
        </p:txBody>
      </p:sp>
      <p:sp>
        <p:nvSpPr>
          <p:cNvPr id="15" name="Line 23">
            <a:extLst>
              <a:ext uri="{FF2B5EF4-FFF2-40B4-BE49-F238E27FC236}">
                <a16:creationId xmlns:a16="http://schemas.microsoft.com/office/drawing/2014/main" id="{B68225EE-3A76-4C45-B345-69828C910DE5}"/>
              </a:ext>
            </a:extLst>
          </p:cNvPr>
          <p:cNvSpPr>
            <a:spLocks noChangeShapeType="1"/>
          </p:cNvSpPr>
          <p:nvPr userDrawn="1"/>
        </p:nvSpPr>
        <p:spPr bwMode="auto">
          <a:xfrm>
            <a:off x="381000" y="1079500"/>
            <a:ext cx="8382000" cy="0"/>
          </a:xfrm>
          <a:prstGeom prst="line">
            <a:avLst/>
          </a:prstGeom>
          <a:noFill/>
          <a:ln w="57150">
            <a:solidFill>
              <a:srgbClr val="1A1596"/>
            </a:solidFill>
            <a:round/>
            <a:headEnd/>
            <a:tailEnd/>
          </a:ln>
          <a:effectLst/>
        </p:spPr>
        <p:txBody>
          <a:bodyPr wrap="none" anchor="ctr"/>
          <a:lstStyle/>
          <a:p>
            <a:pPr>
              <a:defRPr/>
            </a:pPr>
            <a:endParaRPr lang="en-US" dirty="0"/>
          </a:p>
        </p:txBody>
      </p:sp>
      <p:pic>
        <p:nvPicPr>
          <p:cNvPr id="21" name="Picture 2" descr="C:\Users\1061378037A\Desktop\Shield_AFIMSC_jpg.jpg">
            <a:extLst>
              <a:ext uri="{FF2B5EF4-FFF2-40B4-BE49-F238E27FC236}">
                <a16:creationId xmlns:a16="http://schemas.microsoft.com/office/drawing/2014/main" id="{54DC4A60-2783-4921-B7C1-6178B0C3951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42038" y="64588"/>
            <a:ext cx="914400" cy="90289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0E924FB9-03D8-4849-A23B-36C3EACF3073}"/>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86481" y="55323"/>
            <a:ext cx="942357" cy="936659"/>
          </a:xfrm>
          <a:prstGeom prst="rect">
            <a:avLst/>
          </a:prstGeom>
        </p:spPr>
      </p:pic>
    </p:spTree>
    <p:extLst>
      <p:ext uri="{BB962C8B-B14F-4D97-AF65-F5344CB8AC3E}">
        <p14:creationId xmlns:p14="http://schemas.microsoft.com/office/powerpoint/2010/main" val="8203564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8676" y="76200"/>
            <a:ext cx="7272817" cy="9144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4"/>
          <p:cNvSpPr>
            <a:spLocks noGrp="1" noChangeArrowheads="1"/>
          </p:cNvSpPr>
          <p:nvPr>
            <p:ph type="sldNum" sz="quarter" idx="10"/>
          </p:nvPr>
        </p:nvSpPr>
        <p:spPr>
          <a:ln/>
        </p:spPr>
        <p:txBody>
          <a:bodyPr/>
          <a:lstStyle>
            <a:lvl1pPr>
              <a:defRPr/>
            </a:lvl1pPr>
          </a:lstStyle>
          <a:p>
            <a:pPr>
              <a:defRPr/>
            </a:pPr>
            <a:fld id="{B7ED3306-29F1-4E6E-BA13-8ACD1C56B579}" type="slidenum">
              <a:rPr lang="en-US" smtClean="0"/>
              <a:pPr>
                <a:defRPr/>
              </a:pPr>
              <a:t>‹#›</a:t>
            </a:fld>
            <a:endParaRPr lang="en-US" dirty="0"/>
          </a:p>
        </p:txBody>
      </p:sp>
      <p:pic>
        <p:nvPicPr>
          <p:cNvPr id="5" name="Picture 4" descr="C:\Users\1061378037A\Desktop\Shield_AFIMSC_jpg.jpg">
            <a:extLst>
              <a:ext uri="{FF2B5EF4-FFF2-40B4-BE49-F238E27FC236}">
                <a16:creationId xmlns:a16="http://schemas.microsoft.com/office/drawing/2014/main" id="{241F1B94-BF7F-4860-8DB7-BAA0721C9C4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52AA00E-8997-4B2D-BBD6-E547925B011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7" name="Straight Connector 6">
            <a:extLst>
              <a:ext uri="{FF2B5EF4-FFF2-40B4-BE49-F238E27FC236}">
                <a16:creationId xmlns:a16="http://schemas.microsoft.com/office/drawing/2014/main" id="{2BD98ADA-2F55-440C-A002-40DA24E1ADE7}"/>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12201889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edit Master title style</a:t>
            </a:r>
          </a:p>
        </p:txBody>
      </p:sp>
      <p:sp>
        <p:nvSpPr>
          <p:cNvPr id="3" name="Content Placeholder 2"/>
          <p:cNvSpPr>
            <a:spLocks noGrp="1"/>
          </p:cNvSpPr>
          <p:nvPr>
            <p:ph sz="half" idx="1"/>
          </p:nvPr>
        </p:nvSpPr>
        <p:spPr>
          <a:xfrm>
            <a:off x="381000" y="1216025"/>
            <a:ext cx="4191000" cy="3587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24400" y="1216025"/>
            <a:ext cx="4191000" cy="3587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05E0642-A502-4F40-AD02-28CCF458C337}" type="slidenum">
              <a:rPr lang="en-US" smtClean="0"/>
              <a:pPr>
                <a:defRPr/>
              </a:pPr>
              <a:t>‹#›</a:t>
            </a:fld>
            <a:endParaRPr lang="en-US" dirty="0"/>
          </a:p>
        </p:txBody>
      </p:sp>
      <p:pic>
        <p:nvPicPr>
          <p:cNvPr id="6" name="Picture 5" descr="C:\Users\1061378037A\Desktop\Shield_AFIMSC_jpg.jpg">
            <a:extLst>
              <a:ext uri="{FF2B5EF4-FFF2-40B4-BE49-F238E27FC236}">
                <a16:creationId xmlns:a16="http://schemas.microsoft.com/office/drawing/2014/main" id="{07E99B0E-39E1-4C8B-B040-705CD146DEB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BD8B0ABE-1D36-473E-9DA8-5B1AFB05201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8" name="Straight Connector 7">
            <a:extLst>
              <a:ext uri="{FF2B5EF4-FFF2-40B4-BE49-F238E27FC236}">
                <a16:creationId xmlns:a16="http://schemas.microsoft.com/office/drawing/2014/main" id="{1E0F3EB9-A900-4C54-BA6A-03F33C95FDFB}"/>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5716664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074568" cy="820236"/>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D6A43E1-87F7-4E17-A24B-E57C8E83E362}" type="slidenum">
              <a:rPr lang="en-US" smtClean="0"/>
              <a:pPr>
                <a:defRPr/>
              </a:pPr>
              <a:t>‹#›</a:t>
            </a:fld>
            <a:endParaRPr lang="en-US" dirty="0"/>
          </a:p>
        </p:txBody>
      </p:sp>
      <p:pic>
        <p:nvPicPr>
          <p:cNvPr id="8" name="Picture 7" descr="C:\Users\1061378037A\Desktop\Shield_AFIMSC_jpg.jpg">
            <a:extLst>
              <a:ext uri="{FF2B5EF4-FFF2-40B4-BE49-F238E27FC236}">
                <a16:creationId xmlns:a16="http://schemas.microsoft.com/office/drawing/2014/main" id="{AE39F76E-9A5C-4B9E-BF3A-1B9C8664571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47927CC-F322-44C2-A238-D55457085A0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10" name="Straight Connector 9">
            <a:extLst>
              <a:ext uri="{FF2B5EF4-FFF2-40B4-BE49-F238E27FC236}">
                <a16:creationId xmlns:a16="http://schemas.microsoft.com/office/drawing/2014/main" id="{966AD4AA-EFB3-418B-BF6E-D3AF43104100}"/>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1383072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DC00F39A-F38B-4BD2-9138-636B5AB92BEE}" type="slidenum">
              <a:rPr lang="en-US" smtClean="0"/>
              <a:pPr>
                <a:defRPr/>
              </a:pPr>
              <a:t>‹#›</a:t>
            </a:fld>
            <a:endParaRPr lang="en-US" dirty="0"/>
          </a:p>
        </p:txBody>
      </p:sp>
      <p:pic>
        <p:nvPicPr>
          <p:cNvPr id="4" name="Picture 3" descr="C:\Users\1061378037A\Desktop\Shield_AFIMSC_jpg.jpg">
            <a:extLst>
              <a:ext uri="{FF2B5EF4-FFF2-40B4-BE49-F238E27FC236}">
                <a16:creationId xmlns:a16="http://schemas.microsoft.com/office/drawing/2014/main" id="{E01684AC-F19D-42AB-AB23-3B8D673C00B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54C7100-0BD9-4998-8526-C8125DB046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6" name="Straight Connector 5">
            <a:extLst>
              <a:ext uri="{FF2B5EF4-FFF2-40B4-BE49-F238E27FC236}">
                <a16:creationId xmlns:a16="http://schemas.microsoft.com/office/drawing/2014/main" id="{635ED19D-48C3-4506-8E2A-69CCF23A1D9A}"/>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25581790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91226"/>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1091226"/>
            <a:ext cx="5111750" cy="556223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253276"/>
            <a:ext cx="3008313" cy="435206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4978110-0A3F-4DFD-B067-7E2BC16D86B3}" type="slidenum">
              <a:rPr lang="en-US" smtClean="0"/>
              <a:pPr>
                <a:defRPr/>
              </a:pPr>
              <a:t>‹#›</a:t>
            </a:fld>
            <a:endParaRPr lang="en-US" dirty="0"/>
          </a:p>
        </p:txBody>
      </p:sp>
      <p:pic>
        <p:nvPicPr>
          <p:cNvPr id="6" name="Picture 5" descr="C:\Users\1061378037A\Desktop\Shield_AFIMSC_jpg.jpg">
            <a:extLst>
              <a:ext uri="{FF2B5EF4-FFF2-40B4-BE49-F238E27FC236}">
                <a16:creationId xmlns:a16="http://schemas.microsoft.com/office/drawing/2014/main" id="{85A66888-8A6A-4E3A-820B-0B4B7146E8F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119F887-E569-4DC3-93EF-52EA25702C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8" name="Straight Connector 7">
            <a:extLst>
              <a:ext uri="{FF2B5EF4-FFF2-40B4-BE49-F238E27FC236}">
                <a16:creationId xmlns:a16="http://schemas.microsoft.com/office/drawing/2014/main" id="{7031574E-C851-4FD3-AF48-145B182B1FBE}"/>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3017532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317976"/>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130151"/>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884714"/>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32BED74-B987-4135-B94D-0D90DF6EFF49}" type="slidenum">
              <a:rPr lang="en-US" smtClean="0"/>
              <a:pPr>
                <a:defRPr/>
              </a:pPr>
              <a:t>‹#›</a:t>
            </a:fld>
            <a:endParaRPr lang="en-US" dirty="0"/>
          </a:p>
        </p:txBody>
      </p:sp>
      <p:pic>
        <p:nvPicPr>
          <p:cNvPr id="6" name="Picture 5" descr="C:\Users\1061378037A\Desktop\Shield_AFIMSC_jpg.jpg">
            <a:extLst>
              <a:ext uri="{FF2B5EF4-FFF2-40B4-BE49-F238E27FC236}">
                <a16:creationId xmlns:a16="http://schemas.microsoft.com/office/drawing/2014/main" id="{2EDFA095-5627-4149-B8F1-1BA3D92E033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09D75B7-1186-4F68-95CF-62A02F9FA65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8" name="Straight Connector 7">
            <a:extLst>
              <a:ext uri="{FF2B5EF4-FFF2-40B4-BE49-F238E27FC236}">
                <a16:creationId xmlns:a16="http://schemas.microsoft.com/office/drawing/2014/main" id="{7B7E711E-3866-4CBC-96E9-A3B280FD0CDB}"/>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41980726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93032" y="1231232"/>
            <a:ext cx="8534400" cy="47275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sldNum" sz="quarter" idx="10"/>
          </p:nvPr>
        </p:nvSpPr>
        <p:spPr>
          <a:ln/>
        </p:spPr>
        <p:txBody>
          <a:bodyPr/>
          <a:lstStyle>
            <a:lvl1pPr>
              <a:defRPr/>
            </a:lvl1pPr>
          </a:lstStyle>
          <a:p>
            <a:pPr>
              <a:defRPr/>
            </a:pPr>
            <a:fld id="{2DF79CF8-8BB6-4C25-8C48-773039E4EBB6}" type="slidenum">
              <a:rPr lang="en-US" smtClean="0"/>
              <a:pPr>
                <a:defRPr/>
              </a:pPr>
              <a:t>‹#›</a:t>
            </a:fld>
            <a:endParaRPr lang="en-US" dirty="0"/>
          </a:p>
        </p:txBody>
      </p:sp>
      <p:pic>
        <p:nvPicPr>
          <p:cNvPr id="4" name="Picture 3" descr="C:\Users\1061378037A\Desktop\Shield_AFIMSC_jpg.jpg">
            <a:extLst>
              <a:ext uri="{FF2B5EF4-FFF2-40B4-BE49-F238E27FC236}">
                <a16:creationId xmlns:a16="http://schemas.microsoft.com/office/drawing/2014/main" id="{6F505BF9-4BFC-4AE0-9674-44EABB2260B3}"/>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A6E3B56-392A-4E1E-A1F6-396007F9247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6" name="Straight Connector 5">
            <a:extLst>
              <a:ext uri="{FF2B5EF4-FFF2-40B4-BE49-F238E27FC236}">
                <a16:creationId xmlns:a16="http://schemas.microsoft.com/office/drawing/2014/main" id="{FAE2899C-21CB-4B57-95B5-ECC52245B900}"/>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38568645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6588" y="274638"/>
            <a:ext cx="7206917" cy="820236"/>
          </a:xfrm>
          <a:prstGeom prst="rect">
            <a:avLst/>
          </a:prstGeom>
        </p:spPr>
        <p:txBody>
          <a:bodyPr/>
          <a:lstStyle/>
          <a:p>
            <a:r>
              <a:rPr lang="en-US"/>
              <a:t>Click to edit Master title style</a:t>
            </a:r>
          </a:p>
        </p:txBody>
      </p:sp>
      <p:pic>
        <p:nvPicPr>
          <p:cNvPr id="3" name="Picture 2" descr="C:\Users\1061378037A\Desktop\Shield_AFIMSC_jpg.jpg">
            <a:extLst>
              <a:ext uri="{FF2B5EF4-FFF2-40B4-BE49-F238E27FC236}">
                <a16:creationId xmlns:a16="http://schemas.microsoft.com/office/drawing/2014/main" id="{E78A2D47-88CA-4128-A4B5-3707AC3F58E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9109" y="128213"/>
            <a:ext cx="914401" cy="90289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9A8D2D26-15A9-4265-A2F3-F7F604667D9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51334" y="128212"/>
            <a:ext cx="928863" cy="923246"/>
          </a:xfrm>
          <a:prstGeom prst="rect">
            <a:avLst/>
          </a:prstGeom>
        </p:spPr>
      </p:pic>
      <p:cxnSp>
        <p:nvCxnSpPr>
          <p:cNvPr id="5" name="Straight Connector 4">
            <a:extLst>
              <a:ext uri="{FF2B5EF4-FFF2-40B4-BE49-F238E27FC236}">
                <a16:creationId xmlns:a16="http://schemas.microsoft.com/office/drawing/2014/main" id="{92FC9CE1-6AA4-4640-8EA4-DE7BB268B812}"/>
              </a:ext>
            </a:extLst>
          </p:cNvPr>
          <p:cNvCxnSpPr>
            <a:cxnSpLocks/>
          </p:cNvCxnSpPr>
          <p:nvPr userDrawn="1"/>
        </p:nvCxnSpPr>
        <p:spPr bwMode="auto">
          <a:xfrm>
            <a:off x="377072" y="1121788"/>
            <a:ext cx="8389856" cy="0"/>
          </a:xfrm>
          <a:prstGeom prst="line">
            <a:avLst/>
          </a:prstGeom>
          <a:noFill/>
          <a:ln w="76200" cap="flat" cmpd="sng" algn="ctr">
            <a:solidFill>
              <a:srgbClr val="1A1596"/>
            </a:solidFill>
            <a:prstDash val="solid"/>
            <a:round/>
            <a:headEnd type="none" w="med" len="med"/>
            <a:tailEnd type="none" w="med" len="med"/>
          </a:ln>
          <a:effectLst/>
        </p:spPr>
      </p:cxnSp>
    </p:spTree>
    <p:extLst>
      <p:ext uri="{BB962C8B-B14F-4D97-AF65-F5344CB8AC3E}">
        <p14:creationId xmlns:p14="http://schemas.microsoft.com/office/powerpoint/2010/main" val="13905235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17381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Briefing END">
    <p:spTree>
      <p:nvGrpSpPr>
        <p:cNvPr id="1" name=""/>
        <p:cNvGrpSpPr/>
        <p:nvPr/>
      </p:nvGrpSpPr>
      <p:grpSpPr>
        <a:xfrm>
          <a:off x="0" y="0"/>
          <a:ext cx="0" cy="0"/>
          <a:chOff x="0" y="0"/>
          <a:chExt cx="0" cy="0"/>
        </a:xfrm>
      </p:grpSpPr>
      <p:pic>
        <p:nvPicPr>
          <p:cNvPr id="3" name="Picture 2" descr="C:\Users\1061378037A\Desktop\Shield_AFIMSC_jpg.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46363" y="1480931"/>
            <a:ext cx="4111335" cy="405959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0370" y="1485618"/>
            <a:ext cx="4229808" cy="4195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1509565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fld id="{EEBBCC3A-CA4E-4DFB-8C79-1E1BA81592A2}" type="datetime1">
              <a:rPr lang="en-US" smtClean="0"/>
              <a:t>3/13/2023</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EDC154D2-EC79-4148-9DA8-DAAF8B8AD12A}" type="slidenum">
              <a:rPr lang="en-US"/>
              <a:pPr/>
              <a:t>‹#›</a:t>
            </a:fld>
            <a:endParaRPr lang="en-US" dirty="0">
              <a:solidFill>
                <a:srgbClr val="808080"/>
              </a:solidFill>
            </a:endParaRPr>
          </a:p>
        </p:txBody>
      </p:sp>
    </p:spTree>
    <p:extLst>
      <p:ext uri="{BB962C8B-B14F-4D97-AF65-F5344CB8AC3E}">
        <p14:creationId xmlns:p14="http://schemas.microsoft.com/office/powerpoint/2010/main" val="335628057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7"/>
          <p:cNvSpPr>
            <a:spLocks noGrp="1" noChangeArrowheads="1"/>
          </p:cNvSpPr>
          <p:nvPr>
            <p:ph type="dt" sz="half" idx="10"/>
          </p:nvPr>
        </p:nvSpPr>
        <p:spPr>
          <a:ln/>
        </p:spPr>
        <p:txBody>
          <a:bodyPr/>
          <a:lstStyle>
            <a:lvl1pPr>
              <a:defRPr/>
            </a:lvl1pPr>
          </a:lstStyle>
          <a:p>
            <a:pPr>
              <a:defRPr/>
            </a:pPr>
            <a:fld id="{259363A6-48F5-4A41-8608-FBFB6D6EFB9B}" type="datetime1">
              <a:rPr lang="en-US" smtClean="0"/>
              <a:t>3/13/2023</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57868650-02C0-4733-BDAA-854BBB8D766A}" type="slidenum">
              <a:rPr lang="en-US"/>
              <a:pPr/>
              <a:t>‹#›</a:t>
            </a:fld>
            <a:endParaRPr lang="en-US" dirty="0">
              <a:solidFill>
                <a:srgbClr val="808080"/>
              </a:solidFill>
            </a:endParaRPr>
          </a:p>
        </p:txBody>
      </p:sp>
    </p:spTree>
    <p:extLst>
      <p:ext uri="{BB962C8B-B14F-4D97-AF65-F5344CB8AC3E}">
        <p14:creationId xmlns:p14="http://schemas.microsoft.com/office/powerpoint/2010/main" val="20263496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76225" y="1504950"/>
            <a:ext cx="4122738"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51365" y="1504950"/>
            <a:ext cx="4122737"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7"/>
          <p:cNvSpPr>
            <a:spLocks noGrp="1" noChangeArrowheads="1"/>
          </p:cNvSpPr>
          <p:nvPr>
            <p:ph type="dt" sz="half" idx="10"/>
          </p:nvPr>
        </p:nvSpPr>
        <p:spPr>
          <a:ln/>
        </p:spPr>
        <p:txBody>
          <a:bodyPr/>
          <a:lstStyle>
            <a:lvl1pPr>
              <a:defRPr/>
            </a:lvl1pPr>
          </a:lstStyle>
          <a:p>
            <a:pPr>
              <a:defRPr/>
            </a:pPr>
            <a:fld id="{5E32CC66-9745-41CC-AAB4-9ED8CA6EAABA}" type="datetime1">
              <a:rPr lang="en-US" smtClean="0"/>
              <a:t>3/13/2023</a:t>
            </a:fld>
            <a:r>
              <a:rPr lang="en-US"/>
              <a:t>As </a:t>
            </a:r>
            <a:r>
              <a:rPr lang="en-US" dirty="0"/>
              <a:t>of: </a:t>
            </a:r>
          </a:p>
        </p:txBody>
      </p:sp>
      <p:sp>
        <p:nvSpPr>
          <p:cNvPr id="6" name="Rectangle 1028"/>
          <p:cNvSpPr>
            <a:spLocks noGrp="1" noChangeArrowheads="1"/>
          </p:cNvSpPr>
          <p:nvPr>
            <p:ph type="sldNum" sz="quarter" idx="11"/>
          </p:nvPr>
        </p:nvSpPr>
        <p:spPr>
          <a:ln/>
        </p:spPr>
        <p:txBody>
          <a:bodyPr/>
          <a:lstStyle>
            <a:lvl1pPr>
              <a:defRPr/>
            </a:lvl1pPr>
          </a:lstStyle>
          <a:p>
            <a:fld id="{8EA9D148-D812-469E-98EA-621626CA15D3}" type="slidenum">
              <a:rPr lang="en-US"/>
              <a:pPr/>
              <a:t>‹#›</a:t>
            </a:fld>
            <a:endParaRPr lang="en-US" dirty="0">
              <a:solidFill>
                <a:srgbClr val="808080"/>
              </a:solidFill>
            </a:endParaRPr>
          </a:p>
        </p:txBody>
      </p:sp>
    </p:spTree>
    <p:extLst>
      <p:ext uri="{BB962C8B-B14F-4D97-AF65-F5344CB8AC3E}">
        <p14:creationId xmlns:p14="http://schemas.microsoft.com/office/powerpoint/2010/main" val="8419293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7"/>
          <p:cNvSpPr>
            <a:spLocks noGrp="1" noChangeArrowheads="1"/>
          </p:cNvSpPr>
          <p:nvPr>
            <p:ph type="dt" sz="half" idx="10"/>
          </p:nvPr>
        </p:nvSpPr>
        <p:spPr>
          <a:ln/>
        </p:spPr>
        <p:txBody>
          <a:bodyPr/>
          <a:lstStyle>
            <a:lvl1pPr>
              <a:defRPr/>
            </a:lvl1pPr>
          </a:lstStyle>
          <a:p>
            <a:pPr>
              <a:defRPr/>
            </a:pPr>
            <a:fld id="{A80A3761-72FD-4FD2-98D0-E6FCFC821C72}" type="datetime1">
              <a:rPr lang="en-US" smtClean="0"/>
              <a:t>3/13/2023</a:t>
            </a:fld>
            <a:r>
              <a:rPr lang="en-US"/>
              <a:t>As </a:t>
            </a:r>
            <a:r>
              <a:rPr lang="en-US" dirty="0"/>
              <a:t>of: </a:t>
            </a:r>
          </a:p>
        </p:txBody>
      </p:sp>
      <p:sp>
        <p:nvSpPr>
          <p:cNvPr id="8" name="Rectangle 1028"/>
          <p:cNvSpPr>
            <a:spLocks noGrp="1" noChangeArrowheads="1"/>
          </p:cNvSpPr>
          <p:nvPr>
            <p:ph type="sldNum" sz="quarter" idx="11"/>
          </p:nvPr>
        </p:nvSpPr>
        <p:spPr>
          <a:ln/>
        </p:spPr>
        <p:txBody>
          <a:bodyPr/>
          <a:lstStyle>
            <a:lvl1pPr>
              <a:defRPr/>
            </a:lvl1pPr>
          </a:lstStyle>
          <a:p>
            <a:fld id="{E05D12CB-CB37-40C3-BB49-8FAF1D598197}" type="slidenum">
              <a:rPr lang="en-US"/>
              <a:pPr/>
              <a:t>‹#›</a:t>
            </a:fld>
            <a:endParaRPr lang="en-US" dirty="0">
              <a:solidFill>
                <a:srgbClr val="808080"/>
              </a:solidFill>
            </a:endParaRPr>
          </a:p>
        </p:txBody>
      </p:sp>
    </p:spTree>
    <p:extLst>
      <p:ext uri="{BB962C8B-B14F-4D97-AF65-F5344CB8AC3E}">
        <p14:creationId xmlns:p14="http://schemas.microsoft.com/office/powerpoint/2010/main" val="10046995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7"/>
          <p:cNvSpPr>
            <a:spLocks noGrp="1" noChangeArrowheads="1"/>
          </p:cNvSpPr>
          <p:nvPr>
            <p:ph type="dt" sz="half" idx="10"/>
          </p:nvPr>
        </p:nvSpPr>
        <p:spPr>
          <a:ln/>
        </p:spPr>
        <p:txBody>
          <a:bodyPr/>
          <a:lstStyle>
            <a:lvl1pPr>
              <a:defRPr/>
            </a:lvl1pPr>
          </a:lstStyle>
          <a:p>
            <a:pPr>
              <a:defRPr/>
            </a:pPr>
            <a:fld id="{989CB37E-D5CB-4B79-85E7-196FBB0BC305}" type="datetime1">
              <a:rPr lang="en-US" smtClean="0"/>
              <a:t>3/13/2023</a:t>
            </a:fld>
            <a:r>
              <a:rPr lang="en-US"/>
              <a:t>As </a:t>
            </a:r>
            <a:r>
              <a:rPr lang="en-US" dirty="0"/>
              <a:t>of: </a:t>
            </a:r>
          </a:p>
        </p:txBody>
      </p:sp>
      <p:sp>
        <p:nvSpPr>
          <p:cNvPr id="4" name="Rectangle 1028"/>
          <p:cNvSpPr>
            <a:spLocks noGrp="1" noChangeArrowheads="1"/>
          </p:cNvSpPr>
          <p:nvPr>
            <p:ph type="sldNum" sz="quarter" idx="11"/>
          </p:nvPr>
        </p:nvSpPr>
        <p:spPr>
          <a:ln/>
        </p:spPr>
        <p:txBody>
          <a:bodyPr/>
          <a:lstStyle>
            <a:lvl1pPr>
              <a:defRPr/>
            </a:lvl1pPr>
          </a:lstStyle>
          <a:p>
            <a:fld id="{AA7DA51A-B2A5-48B0-872E-35B2C4066802}" type="slidenum">
              <a:rPr lang="en-US"/>
              <a:pPr/>
              <a:t>‹#›</a:t>
            </a:fld>
            <a:endParaRPr lang="en-US" dirty="0">
              <a:solidFill>
                <a:srgbClr val="808080"/>
              </a:solidFill>
            </a:endParaRPr>
          </a:p>
        </p:txBody>
      </p:sp>
    </p:spTree>
    <p:extLst>
      <p:ext uri="{BB962C8B-B14F-4D97-AF65-F5344CB8AC3E}">
        <p14:creationId xmlns:p14="http://schemas.microsoft.com/office/powerpoint/2010/main" val="26572211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fld id="{7E6ECB55-A85F-4D95-BBE2-AC52388544A3}" type="datetime1">
              <a:rPr lang="en-US" smtClean="0"/>
              <a:t>3/13/2023</a:t>
            </a:fld>
            <a:r>
              <a:rPr lang="en-US"/>
              <a:t>As </a:t>
            </a:r>
            <a:r>
              <a:rPr lang="en-US" dirty="0"/>
              <a:t>of: </a:t>
            </a:r>
          </a:p>
        </p:txBody>
      </p:sp>
      <p:sp>
        <p:nvSpPr>
          <p:cNvPr id="6" name="Rectangle 1028"/>
          <p:cNvSpPr>
            <a:spLocks noGrp="1" noChangeArrowheads="1"/>
          </p:cNvSpPr>
          <p:nvPr>
            <p:ph type="sldNum" sz="quarter" idx="11"/>
          </p:nvPr>
        </p:nvSpPr>
        <p:spPr>
          <a:ln/>
        </p:spPr>
        <p:txBody>
          <a:bodyPr/>
          <a:lstStyle>
            <a:lvl1pPr>
              <a:defRPr/>
            </a:lvl1pPr>
          </a:lstStyle>
          <a:p>
            <a:fld id="{95CB9A0E-64AF-429D-A6C1-8C5161EF66C5}" type="slidenum">
              <a:rPr lang="en-US"/>
              <a:pPr/>
              <a:t>‹#›</a:t>
            </a:fld>
            <a:endParaRPr lang="en-US" dirty="0">
              <a:solidFill>
                <a:srgbClr val="808080"/>
              </a:solidFill>
            </a:endParaRPr>
          </a:p>
        </p:txBody>
      </p:sp>
    </p:spTree>
    <p:extLst>
      <p:ext uri="{BB962C8B-B14F-4D97-AF65-F5344CB8AC3E}">
        <p14:creationId xmlns:p14="http://schemas.microsoft.com/office/powerpoint/2010/main" val="100883398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fld id="{1F5F2A66-E8EC-4207-9B8F-562F5455348C}" type="datetime1">
              <a:rPr lang="en-US" smtClean="0"/>
              <a:t>3/13/2023</a:t>
            </a:fld>
            <a:r>
              <a:rPr lang="en-US"/>
              <a:t>As </a:t>
            </a:r>
            <a:r>
              <a:rPr lang="en-US" dirty="0"/>
              <a:t>of: </a:t>
            </a:r>
          </a:p>
        </p:txBody>
      </p:sp>
      <p:sp>
        <p:nvSpPr>
          <p:cNvPr id="6" name="Rectangle 1028"/>
          <p:cNvSpPr>
            <a:spLocks noGrp="1" noChangeArrowheads="1"/>
          </p:cNvSpPr>
          <p:nvPr>
            <p:ph type="sldNum" sz="quarter" idx="11"/>
          </p:nvPr>
        </p:nvSpPr>
        <p:spPr>
          <a:ln/>
        </p:spPr>
        <p:txBody>
          <a:bodyPr/>
          <a:lstStyle>
            <a:lvl1pPr>
              <a:defRPr/>
            </a:lvl1pPr>
          </a:lstStyle>
          <a:p>
            <a:fld id="{43A8E21F-6E5F-4302-B6FE-E9D1D9919644}" type="slidenum">
              <a:rPr lang="en-US"/>
              <a:pPr/>
              <a:t>‹#›</a:t>
            </a:fld>
            <a:endParaRPr lang="en-US" dirty="0">
              <a:solidFill>
                <a:srgbClr val="808080"/>
              </a:solidFill>
            </a:endParaRPr>
          </a:p>
        </p:txBody>
      </p:sp>
    </p:spTree>
    <p:extLst>
      <p:ext uri="{BB962C8B-B14F-4D97-AF65-F5344CB8AC3E}">
        <p14:creationId xmlns:p14="http://schemas.microsoft.com/office/powerpoint/2010/main" val="307992486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fld id="{C56B91AE-35BE-4C6A-8815-B37F6724E974}" type="datetime1">
              <a:rPr lang="en-US" smtClean="0"/>
              <a:t>3/13/2023</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9CBF4D09-9109-43C4-B751-CB0A6B0E1FE9}" type="slidenum">
              <a:rPr lang="en-US"/>
              <a:pPr/>
              <a:t>‹#›</a:t>
            </a:fld>
            <a:endParaRPr lang="en-US" dirty="0">
              <a:solidFill>
                <a:srgbClr val="808080"/>
              </a:solidFill>
            </a:endParaRPr>
          </a:p>
        </p:txBody>
      </p:sp>
    </p:spTree>
    <p:extLst>
      <p:ext uri="{BB962C8B-B14F-4D97-AF65-F5344CB8AC3E}">
        <p14:creationId xmlns:p14="http://schemas.microsoft.com/office/powerpoint/2010/main" val="20042095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5438" y="76200"/>
            <a:ext cx="2132012"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76226" y="76200"/>
            <a:ext cx="6246813"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fld id="{D3C53838-4059-40B1-8E25-D578E4CFBD63}" type="datetime1">
              <a:rPr lang="en-US" smtClean="0"/>
              <a:t>3/13/2023</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1A3F7987-5F18-4C73-A35C-2D535FAE3C77}" type="slidenum">
              <a:rPr lang="en-US"/>
              <a:pPr/>
              <a:t>‹#›</a:t>
            </a:fld>
            <a:endParaRPr lang="en-US" dirty="0">
              <a:solidFill>
                <a:srgbClr val="808080"/>
              </a:solidFill>
            </a:endParaRPr>
          </a:p>
        </p:txBody>
      </p:sp>
    </p:spTree>
    <p:extLst>
      <p:ext uri="{BB962C8B-B14F-4D97-AF65-F5344CB8AC3E}">
        <p14:creationId xmlns:p14="http://schemas.microsoft.com/office/powerpoint/2010/main" val="33011391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63700" y="76200"/>
            <a:ext cx="7143750" cy="1143000"/>
          </a:xfrm>
        </p:spPr>
        <p:txBody>
          <a:bodyPr/>
          <a:lstStyle/>
          <a:p>
            <a:r>
              <a:rPr lang="en-US"/>
              <a:t>Click to edit Master title style</a:t>
            </a:r>
          </a:p>
        </p:txBody>
      </p:sp>
      <p:sp>
        <p:nvSpPr>
          <p:cNvPr id="3" name="Table Placeholder 2"/>
          <p:cNvSpPr>
            <a:spLocks noGrp="1"/>
          </p:cNvSpPr>
          <p:nvPr>
            <p:ph type="tbl" idx="1"/>
          </p:nvPr>
        </p:nvSpPr>
        <p:spPr>
          <a:xfrm>
            <a:off x="276225" y="1504950"/>
            <a:ext cx="8397875" cy="4743450"/>
          </a:xfrm>
        </p:spPr>
        <p:txBody>
          <a:bodyPr/>
          <a:lstStyle/>
          <a:p>
            <a:pPr lvl="0"/>
            <a:endParaRPr lang="en-US" noProof="0" dirty="0"/>
          </a:p>
        </p:txBody>
      </p:sp>
      <p:sp>
        <p:nvSpPr>
          <p:cNvPr id="4" name="Rectangle 1027"/>
          <p:cNvSpPr>
            <a:spLocks noGrp="1" noChangeArrowheads="1"/>
          </p:cNvSpPr>
          <p:nvPr>
            <p:ph type="dt" sz="half" idx="10"/>
          </p:nvPr>
        </p:nvSpPr>
        <p:spPr>
          <a:ln/>
        </p:spPr>
        <p:txBody>
          <a:bodyPr/>
          <a:lstStyle>
            <a:lvl1pPr>
              <a:defRPr/>
            </a:lvl1pPr>
          </a:lstStyle>
          <a:p>
            <a:pPr>
              <a:defRPr/>
            </a:pPr>
            <a:fld id="{102CF8A4-4A33-4F4F-8220-3232ED15BAAB}" type="datetime1">
              <a:rPr lang="en-US" smtClean="0"/>
              <a:t>3/13/2023</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C10A8E17-307E-4D25-8D52-F779F5F701B3}" type="slidenum">
              <a:rPr lang="en-US"/>
              <a:pPr/>
              <a:t>‹#›</a:t>
            </a:fld>
            <a:endParaRPr lang="en-US" dirty="0">
              <a:solidFill>
                <a:srgbClr val="808080"/>
              </a:solidFill>
            </a:endParaRPr>
          </a:p>
        </p:txBody>
      </p:sp>
    </p:spTree>
    <p:extLst>
      <p:ext uri="{BB962C8B-B14F-4D97-AF65-F5344CB8AC3E}">
        <p14:creationId xmlns:p14="http://schemas.microsoft.com/office/powerpoint/2010/main" val="341008306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7"/>
          <p:cNvSpPr>
            <a:spLocks noGrp="1" noChangeArrowheads="1"/>
          </p:cNvSpPr>
          <p:nvPr>
            <p:ph type="dt" sz="half" idx="10"/>
          </p:nvPr>
        </p:nvSpPr>
        <p:spPr>
          <a:ln/>
        </p:spPr>
        <p:txBody>
          <a:bodyPr/>
          <a:lstStyle>
            <a:lvl1pPr>
              <a:defRPr/>
            </a:lvl1pPr>
          </a:lstStyle>
          <a:p>
            <a:pPr>
              <a:defRPr/>
            </a:pPr>
            <a:fld id="{F8EBDD3F-48BF-4FF6-8EBB-F1BFFB1DC583}" type="datetime1">
              <a:rPr lang="en-US" smtClean="0"/>
              <a:t>3/13/2023</a:t>
            </a:fld>
            <a:r>
              <a:rPr lang="en-US"/>
              <a:t>As </a:t>
            </a:r>
            <a:r>
              <a:rPr lang="en-US" dirty="0"/>
              <a:t>of: </a:t>
            </a:r>
          </a:p>
        </p:txBody>
      </p:sp>
      <p:sp>
        <p:nvSpPr>
          <p:cNvPr id="3" name="Rectangle 1028"/>
          <p:cNvSpPr>
            <a:spLocks noGrp="1" noChangeArrowheads="1"/>
          </p:cNvSpPr>
          <p:nvPr>
            <p:ph type="sldNum" sz="quarter" idx="11"/>
          </p:nvPr>
        </p:nvSpPr>
        <p:spPr>
          <a:ln/>
        </p:spPr>
        <p:txBody>
          <a:bodyPr/>
          <a:lstStyle>
            <a:lvl1pPr>
              <a:defRPr/>
            </a:lvl1pPr>
          </a:lstStyle>
          <a:p>
            <a:fld id="{64A9A983-224D-45C8-A817-95DA28A16D1E}" type="slidenum">
              <a:rPr lang="en-US"/>
              <a:pPr/>
              <a:t>‹#›</a:t>
            </a:fld>
            <a:endParaRPr lang="en-US" dirty="0">
              <a:solidFill>
                <a:srgbClr val="808080"/>
              </a:solidFill>
            </a:endParaRPr>
          </a:p>
        </p:txBody>
      </p:sp>
    </p:spTree>
    <p:extLst>
      <p:ext uri="{BB962C8B-B14F-4D97-AF65-F5344CB8AC3E}">
        <p14:creationId xmlns:p14="http://schemas.microsoft.com/office/powerpoint/2010/main" val="34670268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1027"/>
          <p:cNvSpPr>
            <a:spLocks noGrp="1" noChangeArrowheads="1"/>
          </p:cNvSpPr>
          <p:nvPr>
            <p:ph type="dt" sz="half" idx="10"/>
          </p:nvPr>
        </p:nvSpPr>
        <p:spPr>
          <a:ln/>
        </p:spPr>
        <p:txBody>
          <a:bodyPr/>
          <a:lstStyle>
            <a:lvl1pPr>
              <a:defRPr/>
            </a:lvl1pPr>
          </a:lstStyle>
          <a:p>
            <a:pPr>
              <a:defRPr/>
            </a:pPr>
            <a:fld id="{A9CB8862-369F-456E-BA5C-22FD01D71FD6}" type="datetime1">
              <a:rPr lang="en-US" smtClean="0"/>
              <a:t>3/13/2023</a:t>
            </a:fld>
            <a:r>
              <a:rPr lang="en-US"/>
              <a:t>As </a:t>
            </a:r>
            <a:r>
              <a:rPr lang="en-US" dirty="0"/>
              <a:t>of: </a:t>
            </a:r>
          </a:p>
        </p:txBody>
      </p:sp>
      <p:sp>
        <p:nvSpPr>
          <p:cNvPr id="5" name="Rectangle 1028"/>
          <p:cNvSpPr>
            <a:spLocks noGrp="1" noChangeArrowheads="1"/>
          </p:cNvSpPr>
          <p:nvPr>
            <p:ph type="sldNum" sz="quarter" idx="11"/>
          </p:nvPr>
        </p:nvSpPr>
        <p:spPr>
          <a:ln/>
        </p:spPr>
        <p:txBody>
          <a:bodyPr/>
          <a:lstStyle>
            <a:lvl1pPr>
              <a:defRPr/>
            </a:lvl1pPr>
          </a:lstStyle>
          <a:p>
            <a:fld id="{9A77BE3A-3736-47CC-920C-4BB81DFC9A90}" type="slidenum">
              <a:rPr lang="en-US"/>
              <a:pPr/>
              <a:t>‹#›</a:t>
            </a:fld>
            <a:endParaRPr lang="en-US" dirty="0">
              <a:solidFill>
                <a:srgbClr val="808080"/>
              </a:solidFill>
            </a:endParaRPr>
          </a:p>
        </p:txBody>
      </p:sp>
    </p:spTree>
    <p:extLst>
      <p:ext uri="{BB962C8B-B14F-4D97-AF65-F5344CB8AC3E}">
        <p14:creationId xmlns:p14="http://schemas.microsoft.com/office/powerpoint/2010/main" val="23964170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defRPr/>
            </a:pPr>
            <a:endParaRPr lang="en-US" dirty="0"/>
          </a:p>
        </p:txBody>
      </p:sp>
      <p:sp>
        <p:nvSpPr>
          <p:cNvPr id="4" name="Text Box 3"/>
          <p:cNvSpPr txBox="1">
            <a:spLocks noChangeArrowheads="1"/>
          </p:cNvSpPr>
          <p:nvPr/>
        </p:nvSpPr>
        <p:spPr bwMode="auto">
          <a:xfrm>
            <a:off x="1270000" y="1233489"/>
            <a:ext cx="6553200" cy="400110"/>
          </a:xfrm>
          <a:prstGeom prst="rect">
            <a:avLst/>
          </a:prstGeom>
          <a:noFill/>
          <a:ln w="9525">
            <a:noFill/>
            <a:miter lim="800000"/>
            <a:headEnd/>
            <a:tailEnd/>
          </a:ln>
          <a:effectLst/>
        </p:spPr>
        <p:txBody>
          <a:bodyPr>
            <a:spAutoFit/>
          </a:bodyPr>
          <a:lstStyle/>
          <a:p>
            <a:pPr>
              <a:spcBef>
                <a:spcPct val="50000"/>
              </a:spcBef>
              <a:defRPr/>
            </a:pPr>
            <a:r>
              <a:rPr lang="en-US" sz="2000" b="1" i="1" dirty="0">
                <a:latin typeface="Century Schoolbook" pitchFamily="18" charset="0"/>
              </a:rPr>
              <a:t>I n t e g r i t y  -  S e r v i c e  -  E x c e l l e n c e</a:t>
            </a:r>
          </a:p>
        </p:txBody>
      </p:sp>
      <p:sp>
        <p:nvSpPr>
          <p:cNvPr id="5" name="Line 5"/>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defRPr/>
            </a:pPr>
            <a:endParaRPr lang="en-US" dirty="0"/>
          </a:p>
        </p:txBody>
      </p:sp>
      <p:pic>
        <p:nvPicPr>
          <p:cNvPr id="6" name="Picture 13" descr="afsymbol"/>
          <p:cNvPicPr>
            <a:picLocks noChangeAspect="1" noChangeArrowheads="1"/>
          </p:cNvPicPr>
          <p:nvPr/>
        </p:nvPicPr>
        <p:blipFill>
          <a:blip r:embed="rId2" cstate="screen"/>
          <a:srcRect/>
          <a:stretch>
            <a:fillRect/>
          </a:stretch>
        </p:blipFill>
        <p:spPr bwMode="auto">
          <a:xfrm>
            <a:off x="419100" y="3698875"/>
            <a:ext cx="3305175" cy="2605088"/>
          </a:xfrm>
          <a:prstGeom prst="rect">
            <a:avLst/>
          </a:prstGeom>
          <a:noFill/>
          <a:ln w="9525">
            <a:noFill/>
            <a:miter lim="800000"/>
            <a:headEnd/>
            <a:tailEnd/>
          </a:ln>
        </p:spPr>
      </p:pic>
      <p:sp>
        <p:nvSpPr>
          <p:cNvPr id="50191" name="Rectangle 15"/>
          <p:cNvSpPr>
            <a:spLocks noGrp="1" noChangeArrowheads="1"/>
          </p:cNvSpPr>
          <p:nvPr>
            <p:ph type="ctrTitle"/>
          </p:nvPr>
        </p:nvSpPr>
        <p:spPr>
          <a:xfrm>
            <a:off x="276227" y="1962150"/>
            <a:ext cx="8486775" cy="1600200"/>
          </a:xfrm>
        </p:spPr>
        <p:txBody>
          <a:bodyPr/>
          <a:lstStyle>
            <a:lvl1pPr>
              <a:defRPr sz="4400" i="0"/>
            </a:lvl1pPr>
          </a:lstStyle>
          <a:p>
            <a:r>
              <a:rPr lang="en-US"/>
              <a:t>Click to edit Master title style</a:t>
            </a:r>
          </a:p>
        </p:txBody>
      </p:sp>
      <p:sp>
        <p:nvSpPr>
          <p:cNvPr id="8" name="Rectangle 6"/>
          <p:cNvSpPr>
            <a:spLocks noGrp="1" noChangeArrowheads="1"/>
          </p:cNvSpPr>
          <p:nvPr>
            <p:ph type="dt" sz="half" idx="10"/>
          </p:nvPr>
        </p:nvSpPr>
        <p:spPr/>
        <p:txBody>
          <a:bodyPr/>
          <a:lstStyle>
            <a:lvl1pPr>
              <a:defRPr/>
            </a:lvl1pPr>
          </a:lstStyle>
          <a:p>
            <a:pPr>
              <a:defRPr/>
            </a:pPr>
            <a:fld id="{AE471532-D35F-486F-92EF-1DF69713E0FA}" type="datetime1">
              <a:rPr lang="en-US" smtClean="0"/>
              <a:t>3/13/2023</a:t>
            </a:fld>
            <a:endParaRPr lang="en-US" dirty="0"/>
          </a:p>
        </p:txBody>
      </p:sp>
      <p:sp>
        <p:nvSpPr>
          <p:cNvPr id="9" name="Rectangle 7"/>
          <p:cNvSpPr>
            <a:spLocks noGrp="1" noChangeArrowheads="1"/>
          </p:cNvSpPr>
          <p:nvPr>
            <p:ph type="sldNum" sz="quarter" idx="11"/>
          </p:nvPr>
        </p:nvSpPr>
        <p:spPr/>
        <p:txBody>
          <a:bodyPr/>
          <a:lstStyle>
            <a:lvl1pPr>
              <a:defRPr/>
            </a:lvl1pPr>
          </a:lstStyle>
          <a:p>
            <a:fld id="{21D6ADB3-0F65-4065-899D-4C95C76F29E3}" type="slidenum">
              <a:rPr lang="en-US"/>
              <a:pPr/>
              <a:t>‹#›</a:t>
            </a:fld>
            <a:endParaRPr lang="en-US" dirty="0">
              <a:solidFill>
                <a:schemeClr val="bg2"/>
              </a:solidFill>
            </a:endParaRPr>
          </a:p>
        </p:txBody>
      </p:sp>
    </p:spTree>
    <p:extLst>
      <p:ext uri="{BB962C8B-B14F-4D97-AF65-F5344CB8AC3E}">
        <p14:creationId xmlns:p14="http://schemas.microsoft.com/office/powerpoint/2010/main" val="13596410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988752" y="727038"/>
            <a:ext cx="7166495" cy="488916"/>
          </a:xfrm>
        </p:spPr>
        <p:txBody>
          <a:bodyPr lIns="0" tIns="0" rIns="0" bIns="0"/>
          <a:lstStyle>
            <a:lvl1pPr>
              <a:defRPr sz="3177" b="1" i="1">
                <a:solidFill>
                  <a:srgbClr val="0B2C83"/>
                </a:solidFill>
                <a:latin typeface="Arial"/>
                <a:cs typeface="Arial"/>
              </a:defRPr>
            </a:lvl1pPr>
          </a:lstStyle>
          <a:p>
            <a:endParaRPr/>
          </a:p>
        </p:txBody>
      </p:sp>
      <p:sp>
        <p:nvSpPr>
          <p:cNvPr id="3" name="Holder 3"/>
          <p:cNvSpPr>
            <a:spLocks noGrp="1"/>
          </p:cNvSpPr>
          <p:nvPr>
            <p:ph type="body" idx="1"/>
          </p:nvPr>
        </p:nvSpPr>
        <p:spPr>
          <a:xfrm>
            <a:off x="1141389" y="1560488"/>
            <a:ext cx="6861220" cy="271613"/>
          </a:xfrm>
        </p:spPr>
        <p:txBody>
          <a:bodyPr lIns="0" tIns="0" rIns="0" bIns="0"/>
          <a:lstStyle>
            <a:lvl1pPr>
              <a:defRPr sz="1765" b="1"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Holder 6"/>
          <p:cNvSpPr>
            <a:spLocks noGrp="1"/>
          </p:cNvSpPr>
          <p:nvPr>
            <p:ph type="sldNum" sz="quarter" idx="7"/>
          </p:nvPr>
        </p:nvSpPr>
        <p:spPr/>
        <p:txBody>
          <a:bodyPr lIns="0" tIns="0" rIns="0" bIns="0"/>
          <a:lstStyle>
            <a:lvl1pPr>
              <a:defRPr sz="1235" b="0" i="0">
                <a:solidFill>
                  <a:schemeClr val="tx1"/>
                </a:solidFill>
                <a:latin typeface="Arial"/>
                <a:cs typeface="Arial"/>
              </a:defRPr>
            </a:lvl1p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12785178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8677" y="76200"/>
            <a:ext cx="7272817" cy="914400"/>
          </a:xfrm>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fld id="{B7ED3306-29F1-4E6E-BA13-8ACD1C56B579}" type="slidenum">
              <a:rPr kumimoji="0" 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7457587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marL="0" marR="0" lvl="0" indent="0" algn="r" defTabSz="914400" rtl="0" eaLnBrk="1" fontAlgn="auto" latinLnBrk="0" hangingPunct="1">
              <a:lnSpc>
                <a:spcPct val="100000"/>
              </a:lnSpc>
              <a:spcBef>
                <a:spcPct val="0"/>
              </a:spcBef>
              <a:spcAft>
                <a:spcPts val="0"/>
              </a:spcAft>
              <a:buClrTx/>
              <a:buSzTx/>
              <a:buFontTx/>
              <a:buNone/>
              <a:tabLst/>
              <a:defRPr/>
            </a:pPr>
            <a:fld id="{DC00F39A-F38B-4BD2-9138-636B5AB92BEE}" type="slidenum">
              <a:rPr kumimoji="0" lang="en-US" sz="1400" b="0" i="0" u="none" strike="noStrike" kern="1200" cap="none" spc="0" normalizeH="0" baseline="0" noProof="0">
                <a:ln>
                  <a:noFill/>
                </a:ln>
                <a:solidFill>
                  <a:srgbClr val="000000"/>
                </a:solidFill>
                <a:effectLst/>
                <a:uLnTx/>
                <a:uFillTx/>
                <a:latin typeface="Arial"/>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a:t>
            </a:fld>
            <a:endParaRPr kumimoji="0" lang="en-US" sz="14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5427583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371856" y="1504950"/>
            <a:ext cx="8293100" cy="4743450"/>
          </a:xfrm>
        </p:spPr>
        <p:txBody>
          <a:bodyPr/>
          <a:lstStyle>
            <a:lvl1pPr marL="0" indent="0">
              <a:buFont typeface="Wingdings" pitchFamily="2" charset="2"/>
              <a:buChar char="§"/>
              <a:defRPr sz="3000" baseline="0"/>
            </a:lvl1pPr>
            <a:lvl2pPr marL="228600" indent="-227013">
              <a:buFont typeface="Wingdings" pitchFamily="2" charset="2"/>
              <a:buChar char="§"/>
              <a:defRPr/>
            </a:lvl2pPr>
            <a:lvl3pPr marL="1027113" indent="-223838">
              <a:buFont typeface="Wingdings" pitchFamily="2" charset="2"/>
              <a:buChar char="§"/>
              <a:defRPr/>
            </a:lvl3pPr>
            <a:lvl4pPr marL="1600200" indent="-228600">
              <a:buFont typeface="Wingdings" pitchFamily="2" charset="2"/>
              <a:buChar char="§"/>
              <a:defRPr/>
            </a:lvl4pPr>
            <a:lvl5pPr marL="2057400" indent="-228600">
              <a:buFont typeface="Wingdings" pitchFamily="2"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FB4CA045-DA3A-47FD-A9A1-9062F683286A}" type="slidenum">
              <a:rPr lang="en-US" smtClean="0"/>
              <a:pPr>
                <a:defRPr/>
              </a:pPr>
              <a:t>‹#›</a:t>
            </a:fld>
            <a:endParaRPr lang="en-US"/>
          </a:p>
        </p:txBody>
      </p:sp>
    </p:spTree>
    <p:extLst>
      <p:ext uri="{BB962C8B-B14F-4D97-AF65-F5344CB8AC3E}">
        <p14:creationId xmlns:p14="http://schemas.microsoft.com/office/powerpoint/2010/main" val="97974933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0D5F0C65-66B4-412B-8E81-C8729467BF36}" type="slidenum">
              <a:rPr lang="en-US" smtClean="0"/>
              <a:pPr>
                <a:defRPr/>
              </a:pPr>
              <a:t>‹#›</a:t>
            </a:fld>
            <a:endParaRPr lang="en-US"/>
          </a:p>
        </p:txBody>
      </p:sp>
      <p:sp>
        <p:nvSpPr>
          <p:cNvPr id="7" name="Rectangle 1040"/>
          <p:cNvSpPr>
            <a:spLocks noGrp="1" noChangeArrowheads="1"/>
          </p:cNvSpPr>
          <p:nvPr>
            <p:ph idx="1"/>
          </p:nvPr>
        </p:nvSpPr>
        <p:spPr bwMode="auto">
          <a:xfrm>
            <a:off x="391886" y="1504950"/>
            <a:ext cx="8282214" cy="47434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z="3600">
                <a:solidFill>
                  <a:srgbClr val="000066"/>
                </a:solidFill>
              </a:rPr>
              <a:t>Click to edit Master text styles</a:t>
            </a:r>
          </a:p>
          <a:p>
            <a:pPr lvl="1"/>
            <a:r>
              <a:rPr lang="en-US" sz="3600">
                <a:solidFill>
                  <a:srgbClr val="000066"/>
                </a:solidFill>
              </a:rPr>
              <a:t>Second level</a:t>
            </a:r>
          </a:p>
          <a:p>
            <a:pPr lvl="2"/>
            <a:r>
              <a:rPr lang="en-US" sz="3600">
                <a:solidFill>
                  <a:srgbClr val="000066"/>
                </a:solidFill>
              </a:rPr>
              <a:t>Third level</a:t>
            </a:r>
          </a:p>
        </p:txBody>
      </p:sp>
      <p:sp>
        <p:nvSpPr>
          <p:cNvPr id="8"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Tree>
    <p:extLst>
      <p:ext uri="{BB962C8B-B14F-4D97-AF65-F5344CB8AC3E}">
        <p14:creationId xmlns:p14="http://schemas.microsoft.com/office/powerpoint/2010/main" val="29110752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76225" y="1504950"/>
            <a:ext cx="4122738"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51365" y="1504950"/>
            <a:ext cx="4122737" cy="47434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7"/>
          <p:cNvSpPr>
            <a:spLocks noGrp="1" noChangeArrowheads="1"/>
          </p:cNvSpPr>
          <p:nvPr>
            <p:ph type="dt" sz="half" idx="10"/>
          </p:nvPr>
        </p:nvSpPr>
        <p:spPr>
          <a:ln/>
        </p:spPr>
        <p:txBody>
          <a:bodyPr/>
          <a:lstStyle>
            <a:lvl1pPr>
              <a:defRPr/>
            </a:lvl1pPr>
          </a:lstStyle>
          <a:p>
            <a:pPr>
              <a:defRPr/>
            </a:pPr>
            <a:endParaRPr lang="en-US"/>
          </a:p>
        </p:txBody>
      </p:sp>
      <p:sp>
        <p:nvSpPr>
          <p:cNvPr id="6" name="Rectangle 1028"/>
          <p:cNvSpPr>
            <a:spLocks noGrp="1" noChangeArrowheads="1"/>
          </p:cNvSpPr>
          <p:nvPr>
            <p:ph type="sldNum" sz="quarter" idx="11"/>
          </p:nvPr>
        </p:nvSpPr>
        <p:spPr>
          <a:ln/>
        </p:spPr>
        <p:txBody>
          <a:bodyPr/>
          <a:lstStyle>
            <a:lvl1pPr>
              <a:defRPr/>
            </a:lvl1pPr>
          </a:lstStyle>
          <a:p>
            <a:pPr>
              <a:defRPr/>
            </a:pPr>
            <a:fld id="{A259B340-F09F-4F63-B3CD-AF9567CA35F4}" type="slidenum">
              <a:rPr lang="en-US" smtClean="0"/>
              <a:pPr>
                <a:defRPr/>
              </a:pPr>
              <a:t>‹#›</a:t>
            </a:fld>
            <a:endParaRPr lang="en-US"/>
          </a:p>
        </p:txBody>
      </p:sp>
    </p:spTree>
    <p:extLst>
      <p:ext uri="{BB962C8B-B14F-4D97-AF65-F5344CB8AC3E}">
        <p14:creationId xmlns:p14="http://schemas.microsoft.com/office/powerpoint/2010/main" val="27335673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7"/>
          <p:cNvSpPr>
            <a:spLocks noGrp="1" noChangeArrowheads="1"/>
          </p:cNvSpPr>
          <p:nvPr>
            <p:ph type="dt" sz="half" idx="10"/>
          </p:nvPr>
        </p:nvSpPr>
        <p:spPr>
          <a:ln/>
        </p:spPr>
        <p:txBody>
          <a:bodyPr/>
          <a:lstStyle>
            <a:lvl1pPr>
              <a:defRPr/>
            </a:lvl1pPr>
          </a:lstStyle>
          <a:p>
            <a:pPr>
              <a:defRPr/>
            </a:pPr>
            <a:endParaRPr lang="en-US"/>
          </a:p>
        </p:txBody>
      </p:sp>
      <p:sp>
        <p:nvSpPr>
          <p:cNvPr id="8" name="Rectangle 1028"/>
          <p:cNvSpPr>
            <a:spLocks noGrp="1" noChangeArrowheads="1"/>
          </p:cNvSpPr>
          <p:nvPr>
            <p:ph type="sldNum" sz="quarter" idx="11"/>
          </p:nvPr>
        </p:nvSpPr>
        <p:spPr>
          <a:ln/>
        </p:spPr>
        <p:txBody>
          <a:bodyPr/>
          <a:lstStyle>
            <a:lvl1pPr>
              <a:defRPr/>
            </a:lvl1pPr>
          </a:lstStyle>
          <a:p>
            <a:pPr>
              <a:defRPr/>
            </a:pPr>
            <a:fld id="{70701B89-5BF1-43B1-BC2D-2DD83F6C27DF}" type="slidenum">
              <a:rPr lang="en-US" smtClean="0"/>
              <a:pPr>
                <a:defRPr/>
              </a:pPr>
              <a:t>‹#›</a:t>
            </a:fld>
            <a:endParaRPr lang="en-US"/>
          </a:p>
        </p:txBody>
      </p:sp>
    </p:spTree>
    <p:extLst>
      <p:ext uri="{BB962C8B-B14F-4D97-AF65-F5344CB8AC3E}">
        <p14:creationId xmlns:p14="http://schemas.microsoft.com/office/powerpoint/2010/main" val="24662963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7"/>
          <p:cNvSpPr>
            <a:spLocks noGrp="1" noChangeArrowheads="1"/>
          </p:cNvSpPr>
          <p:nvPr>
            <p:ph type="dt" sz="half" idx="10"/>
          </p:nvPr>
        </p:nvSpPr>
        <p:spPr>
          <a:ln/>
        </p:spPr>
        <p:txBody>
          <a:bodyPr/>
          <a:lstStyle>
            <a:lvl1pPr>
              <a:defRPr/>
            </a:lvl1pPr>
          </a:lstStyle>
          <a:p>
            <a:pPr>
              <a:defRPr/>
            </a:pPr>
            <a:endParaRPr lang="en-US"/>
          </a:p>
        </p:txBody>
      </p:sp>
      <p:sp>
        <p:nvSpPr>
          <p:cNvPr id="4" name="Rectangle 1028"/>
          <p:cNvSpPr>
            <a:spLocks noGrp="1" noChangeArrowheads="1"/>
          </p:cNvSpPr>
          <p:nvPr>
            <p:ph type="sldNum" sz="quarter" idx="11"/>
          </p:nvPr>
        </p:nvSpPr>
        <p:spPr>
          <a:ln/>
        </p:spPr>
        <p:txBody>
          <a:bodyPr/>
          <a:lstStyle>
            <a:lvl1pPr>
              <a:defRPr/>
            </a:lvl1pPr>
          </a:lstStyle>
          <a:p>
            <a:pPr>
              <a:defRPr/>
            </a:pPr>
            <a:fld id="{F9CCF107-4FD7-4722-9091-1CFD959F5978}" type="slidenum">
              <a:rPr lang="en-US" smtClean="0"/>
              <a:pPr>
                <a:defRPr/>
              </a:pPr>
              <a:t>‹#›</a:t>
            </a:fld>
            <a:endParaRPr lang="en-US"/>
          </a:p>
        </p:txBody>
      </p:sp>
    </p:spTree>
    <p:extLst>
      <p:ext uri="{BB962C8B-B14F-4D97-AF65-F5344CB8AC3E}">
        <p14:creationId xmlns:p14="http://schemas.microsoft.com/office/powerpoint/2010/main" val="23058730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endParaRPr lang="en-US"/>
          </a:p>
        </p:txBody>
      </p:sp>
      <p:sp>
        <p:nvSpPr>
          <p:cNvPr id="6" name="Rectangle 1028"/>
          <p:cNvSpPr>
            <a:spLocks noGrp="1" noChangeArrowheads="1"/>
          </p:cNvSpPr>
          <p:nvPr>
            <p:ph type="sldNum" sz="quarter" idx="11"/>
          </p:nvPr>
        </p:nvSpPr>
        <p:spPr>
          <a:ln/>
        </p:spPr>
        <p:txBody>
          <a:bodyPr/>
          <a:lstStyle>
            <a:lvl1pPr>
              <a:defRPr/>
            </a:lvl1pPr>
          </a:lstStyle>
          <a:p>
            <a:pPr>
              <a:defRPr/>
            </a:pPr>
            <a:fld id="{8BA861CE-5542-4148-AA17-141517F4D612}" type="slidenum">
              <a:rPr lang="en-US" smtClean="0"/>
              <a:pPr>
                <a:defRPr/>
              </a:pPr>
              <a:t>‹#›</a:t>
            </a:fld>
            <a:endParaRPr lang="en-US"/>
          </a:p>
        </p:txBody>
      </p:sp>
    </p:spTree>
    <p:extLst>
      <p:ext uri="{BB962C8B-B14F-4D97-AF65-F5344CB8AC3E}">
        <p14:creationId xmlns:p14="http://schemas.microsoft.com/office/powerpoint/2010/main" val="37127096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7"/>
          <p:cNvSpPr>
            <a:spLocks noGrp="1" noChangeArrowheads="1"/>
          </p:cNvSpPr>
          <p:nvPr>
            <p:ph type="dt" sz="half" idx="10"/>
          </p:nvPr>
        </p:nvSpPr>
        <p:spPr>
          <a:ln/>
        </p:spPr>
        <p:txBody>
          <a:bodyPr/>
          <a:lstStyle>
            <a:lvl1pPr>
              <a:defRPr/>
            </a:lvl1pPr>
          </a:lstStyle>
          <a:p>
            <a:pPr>
              <a:defRPr/>
            </a:pPr>
            <a:endParaRPr lang="en-US"/>
          </a:p>
        </p:txBody>
      </p:sp>
      <p:sp>
        <p:nvSpPr>
          <p:cNvPr id="6" name="Rectangle 1028"/>
          <p:cNvSpPr>
            <a:spLocks noGrp="1" noChangeArrowheads="1"/>
          </p:cNvSpPr>
          <p:nvPr>
            <p:ph type="sldNum" sz="quarter" idx="11"/>
          </p:nvPr>
        </p:nvSpPr>
        <p:spPr>
          <a:ln/>
        </p:spPr>
        <p:txBody>
          <a:bodyPr/>
          <a:lstStyle>
            <a:lvl1pPr>
              <a:defRPr/>
            </a:lvl1pPr>
          </a:lstStyle>
          <a:p>
            <a:pPr>
              <a:defRPr/>
            </a:pPr>
            <a:fld id="{AA7DC26B-AC95-487E-B4FF-CDA2A078972F}" type="slidenum">
              <a:rPr lang="en-US" smtClean="0"/>
              <a:pPr>
                <a:defRPr/>
              </a:pPr>
              <a:t>‹#›</a:t>
            </a:fld>
            <a:endParaRPr lang="en-US"/>
          </a:p>
        </p:txBody>
      </p:sp>
    </p:spTree>
    <p:extLst>
      <p:ext uri="{BB962C8B-B14F-4D97-AF65-F5344CB8AC3E}">
        <p14:creationId xmlns:p14="http://schemas.microsoft.com/office/powerpoint/2010/main" val="11244042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17A492CD-AE81-417B-AA2B-30A5C8C22C32}" type="slidenum">
              <a:rPr lang="en-US" smtClean="0"/>
              <a:pPr>
                <a:defRPr/>
              </a:pPr>
              <a:t>‹#›</a:t>
            </a:fld>
            <a:endParaRPr lang="en-US"/>
          </a:p>
        </p:txBody>
      </p:sp>
    </p:spTree>
    <p:extLst>
      <p:ext uri="{BB962C8B-B14F-4D97-AF65-F5344CB8AC3E}">
        <p14:creationId xmlns:p14="http://schemas.microsoft.com/office/powerpoint/2010/main" val="14718361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5438" y="76200"/>
            <a:ext cx="2132012"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76226" y="76200"/>
            <a:ext cx="6246813"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9607A0E6-DB1B-46D1-8BC7-29CCCFC75033}" type="slidenum">
              <a:rPr lang="en-US" smtClean="0"/>
              <a:pPr>
                <a:defRPr/>
              </a:pPr>
              <a:t>‹#›</a:t>
            </a:fld>
            <a:endParaRPr lang="en-US"/>
          </a:p>
        </p:txBody>
      </p:sp>
    </p:spTree>
    <p:extLst>
      <p:ext uri="{BB962C8B-B14F-4D97-AF65-F5344CB8AC3E}">
        <p14:creationId xmlns:p14="http://schemas.microsoft.com/office/powerpoint/2010/main" val="106665697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63700" y="76200"/>
            <a:ext cx="7143750" cy="1143000"/>
          </a:xfrm>
        </p:spPr>
        <p:txBody>
          <a:bodyPr/>
          <a:lstStyle/>
          <a:p>
            <a:r>
              <a:rPr lang="en-US"/>
              <a:t>Click to edit Master title style</a:t>
            </a:r>
          </a:p>
        </p:txBody>
      </p:sp>
      <p:sp>
        <p:nvSpPr>
          <p:cNvPr id="3" name="Table Placeholder 2"/>
          <p:cNvSpPr>
            <a:spLocks noGrp="1"/>
          </p:cNvSpPr>
          <p:nvPr>
            <p:ph type="tbl" idx="1"/>
          </p:nvPr>
        </p:nvSpPr>
        <p:spPr>
          <a:xfrm>
            <a:off x="276225" y="1504950"/>
            <a:ext cx="8397875" cy="4743450"/>
          </a:xfrm>
        </p:spPr>
        <p:txBody>
          <a:bodyPr/>
          <a:lstStyle/>
          <a:p>
            <a:pPr lvl="0"/>
            <a:r>
              <a:rPr lang="en-US" noProof="0"/>
              <a:t>Click icon to add table</a:t>
            </a:r>
            <a:endParaRPr lang="en-US" noProof="0" dirty="0"/>
          </a:p>
        </p:txBody>
      </p:sp>
      <p:sp>
        <p:nvSpPr>
          <p:cNvPr id="4" name="Rectangle 1027"/>
          <p:cNvSpPr>
            <a:spLocks noGrp="1" noChangeArrowheads="1"/>
          </p:cNvSpPr>
          <p:nvPr>
            <p:ph type="dt" sz="half" idx="10"/>
          </p:nvPr>
        </p:nvSpPr>
        <p:spPr>
          <a:ln/>
        </p:spPr>
        <p:txBody>
          <a:bodyPr/>
          <a:lstStyle>
            <a:lvl1pPr>
              <a:defRPr/>
            </a:lvl1pPr>
          </a:lstStyle>
          <a:p>
            <a:pPr>
              <a:defRPr/>
            </a:pPr>
            <a:endParaRPr lang="en-US"/>
          </a:p>
        </p:txBody>
      </p:sp>
      <p:sp>
        <p:nvSpPr>
          <p:cNvPr id="5" name="Rectangle 1028"/>
          <p:cNvSpPr>
            <a:spLocks noGrp="1" noChangeArrowheads="1"/>
          </p:cNvSpPr>
          <p:nvPr>
            <p:ph type="sldNum" sz="quarter" idx="11"/>
          </p:nvPr>
        </p:nvSpPr>
        <p:spPr>
          <a:ln/>
        </p:spPr>
        <p:txBody>
          <a:bodyPr/>
          <a:lstStyle>
            <a:lvl1pPr>
              <a:defRPr/>
            </a:lvl1pPr>
          </a:lstStyle>
          <a:p>
            <a:pPr>
              <a:defRPr/>
            </a:pPr>
            <a:fld id="{44B3EF37-E2D0-420F-BCED-36457E402906}" type="slidenum">
              <a:rPr lang="en-US" smtClean="0"/>
              <a:pPr>
                <a:defRPr/>
              </a:pPr>
              <a:t>‹#›</a:t>
            </a:fld>
            <a:endParaRPr lang="en-US"/>
          </a:p>
        </p:txBody>
      </p:sp>
    </p:spTree>
    <p:extLst>
      <p:ext uri="{BB962C8B-B14F-4D97-AF65-F5344CB8AC3E}">
        <p14:creationId xmlns:p14="http://schemas.microsoft.com/office/powerpoint/2010/main" val="9111832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7"/>
          <p:cNvSpPr>
            <a:spLocks noGrp="1" noChangeArrowheads="1"/>
          </p:cNvSpPr>
          <p:nvPr>
            <p:ph type="dt" sz="half" idx="10"/>
          </p:nvPr>
        </p:nvSpPr>
        <p:spPr>
          <a:ln/>
        </p:spPr>
        <p:txBody>
          <a:bodyPr/>
          <a:lstStyle>
            <a:lvl1pPr>
              <a:defRPr/>
            </a:lvl1pPr>
          </a:lstStyle>
          <a:p>
            <a:pPr>
              <a:defRPr/>
            </a:pPr>
            <a:endParaRPr lang="en-US"/>
          </a:p>
        </p:txBody>
      </p:sp>
      <p:sp>
        <p:nvSpPr>
          <p:cNvPr id="3" name="Rectangle 1028"/>
          <p:cNvSpPr>
            <a:spLocks noGrp="1" noChangeArrowheads="1"/>
          </p:cNvSpPr>
          <p:nvPr>
            <p:ph type="sldNum" sz="quarter" idx="11"/>
          </p:nvPr>
        </p:nvSpPr>
        <p:spPr>
          <a:ln/>
        </p:spPr>
        <p:txBody>
          <a:bodyPr/>
          <a:lstStyle>
            <a:lvl1pPr>
              <a:defRPr/>
            </a:lvl1pPr>
          </a:lstStyle>
          <a:p>
            <a:pPr>
              <a:defRPr/>
            </a:pPr>
            <a:fld id="{B1AFE402-3CF4-4570-ACE3-FF4C925FC259}" type="slidenum">
              <a:rPr lang="en-US" smtClean="0"/>
              <a:pPr>
                <a:defRPr/>
              </a:pPr>
              <a:t>‹#›</a:t>
            </a:fld>
            <a:endParaRPr lang="en-US"/>
          </a:p>
        </p:txBody>
      </p:sp>
    </p:spTree>
    <p:extLst>
      <p:ext uri="{BB962C8B-B14F-4D97-AF65-F5344CB8AC3E}">
        <p14:creationId xmlns:p14="http://schemas.microsoft.com/office/powerpoint/2010/main" val="25529374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14343" name="Rectangle 7"/>
          <p:cNvSpPr>
            <a:spLocks noGrp="1" noChangeArrowheads="1"/>
          </p:cNvSpPr>
          <p:nvPr>
            <p:ph type="ftr" sz="quarter" idx="3"/>
          </p:nvPr>
        </p:nvSpPr>
        <p:spPr>
          <a:xfrm>
            <a:off x="2286000" y="6477000"/>
            <a:ext cx="4648200" cy="338138"/>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9400518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334900" y="3085765"/>
            <a:ext cx="8447150"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435894" y="1020431"/>
            <a:ext cx="8245162" cy="1475013"/>
          </a:xfrm>
          <a:effectLst/>
        </p:spPr>
        <p:txBody>
          <a:bodyPr anchor="b">
            <a:normAutofit/>
          </a:bodyPr>
          <a:lstStyle>
            <a:lvl1pPr>
              <a:defRPr sz="27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435895" y="2495446"/>
            <a:ext cx="8245160" cy="590321"/>
          </a:xfrm>
        </p:spPr>
        <p:txBody>
          <a:bodyPr anchor="t">
            <a:normAutofit/>
          </a:bodyPr>
          <a:lstStyle>
            <a:lvl1pPr marL="0" indent="0" algn="l">
              <a:buNone/>
              <a:defRPr sz="1200" cap="all">
                <a:solidFill>
                  <a:schemeClr val="accent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704463" y="5956138"/>
            <a:ext cx="2133600" cy="365125"/>
          </a:xfrm>
          <a:prstGeom prst="rect">
            <a:avLst/>
          </a:prstGeom>
        </p:spPr>
        <p:txBody>
          <a:bodyPr/>
          <a:lstStyle>
            <a:lvl1pPr>
              <a:defRPr>
                <a:solidFill>
                  <a:schemeClr val="accent1">
                    <a:lumMod val="75000"/>
                    <a:lumOff val="25000"/>
                  </a:schemeClr>
                </a:solidFill>
              </a:defRPr>
            </a:lvl1pPr>
          </a:lstStyle>
          <a:p>
            <a:endParaRPr lang="en-US" dirty="0"/>
          </a:p>
        </p:txBody>
      </p:sp>
      <p:sp>
        <p:nvSpPr>
          <p:cNvPr id="5" name="Footer Placeholder 4"/>
          <p:cNvSpPr>
            <a:spLocks noGrp="1"/>
          </p:cNvSpPr>
          <p:nvPr>
            <p:ph type="ftr" sz="quarter" idx="11"/>
          </p:nvPr>
        </p:nvSpPr>
        <p:spPr>
          <a:xfrm>
            <a:off x="435894" y="5951812"/>
            <a:ext cx="5187908" cy="365125"/>
          </a:xfrm>
          <a:prstGeom prst="rect">
            <a:avLst/>
          </a:prstGeo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435893" y="5951811"/>
            <a:ext cx="762330" cy="365125"/>
          </a:xfrm>
          <a:prstGeom prst="rect">
            <a:avLst/>
          </a:prstGeo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849125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702156"/>
            <a:ext cx="8272212"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435895" y="2180497"/>
            <a:ext cx="8272211" cy="367830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704464" y="5956138"/>
            <a:ext cx="2133599" cy="365125"/>
          </a:xfrm>
          <a:prstGeom prst="rect">
            <a:avLst/>
          </a:prstGeom>
        </p:spPr>
        <p:txBody>
          <a:bodyPr/>
          <a:lstStyle/>
          <a:p>
            <a:endParaRPr lang="en-US" dirty="0"/>
          </a:p>
        </p:txBody>
      </p:sp>
      <p:sp>
        <p:nvSpPr>
          <p:cNvPr id="5" name="Footer Placeholder 4"/>
          <p:cNvSpPr>
            <a:spLocks noGrp="1"/>
          </p:cNvSpPr>
          <p:nvPr>
            <p:ph type="ftr" sz="quarter" idx="11"/>
          </p:nvPr>
        </p:nvSpPr>
        <p:spPr>
          <a:xfrm>
            <a:off x="435894" y="5951812"/>
            <a:ext cx="5187908" cy="365125"/>
          </a:xfrm>
          <a:prstGeom prst="rect">
            <a:avLst/>
          </a:prstGeom>
        </p:spPr>
        <p:txBody>
          <a:bodyPr/>
          <a:lstStyle/>
          <a:p>
            <a:endParaRPr lang="en-US" dirty="0"/>
          </a:p>
        </p:txBody>
      </p:sp>
    </p:spTree>
    <p:extLst>
      <p:ext uri="{BB962C8B-B14F-4D97-AF65-F5344CB8AC3E}">
        <p14:creationId xmlns:p14="http://schemas.microsoft.com/office/powerpoint/2010/main" val="8235060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335863" y="5141975"/>
            <a:ext cx="8468145"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3043911"/>
            <a:ext cx="8272211" cy="1497507"/>
          </a:xfrm>
        </p:spPr>
        <p:txBody>
          <a:bodyPr anchor="b">
            <a:normAutofit/>
          </a:bodyPr>
          <a:lstStyle>
            <a:lvl1pPr algn="l">
              <a:defRPr sz="27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435895" y="4541417"/>
            <a:ext cx="8272211" cy="600556"/>
          </a:xfrm>
        </p:spPr>
        <p:txBody>
          <a:bodyPr anchor="t">
            <a:normAutofit/>
          </a:bodyPr>
          <a:lstStyle>
            <a:lvl1pPr marL="0" indent="0" algn="l">
              <a:buNone/>
              <a:defRPr sz="1350" cap="all">
                <a:solidFill>
                  <a:schemeClr val="accent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7779347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334487"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5" y="729658"/>
            <a:ext cx="8272212"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35895" y="2228004"/>
            <a:ext cx="4066793"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1313" y="2228004"/>
            <a:ext cx="4066794" cy="363304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00587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334487"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435895" y="729658"/>
            <a:ext cx="8272212"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65415" y="2250893"/>
            <a:ext cx="3815306" cy="536005"/>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35896" y="2926053"/>
            <a:ext cx="4044825"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92802" y="2250893"/>
            <a:ext cx="3815305" cy="553373"/>
          </a:xfrm>
        </p:spPr>
        <p:txBody>
          <a:bodyPr anchor="b">
            <a:noAutofit/>
          </a:bodyPr>
          <a:lstStyle>
            <a:lvl1pPr marL="0" indent="0">
              <a:buNone/>
              <a:defRPr sz="165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63282" y="2926053"/>
            <a:ext cx="4044825" cy="2934999"/>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4637639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330512" y="606555"/>
            <a:ext cx="8475027"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431921" y="729658"/>
            <a:ext cx="8272212"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2411183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90228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userDrawn="1"/>
        </p:nvSpPr>
        <p:spPr>
          <a:xfrm>
            <a:off x="335863" y="5141973"/>
            <a:ext cx="847365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35894" y="5262296"/>
            <a:ext cx="3682084" cy="689514"/>
          </a:xfrm>
        </p:spPr>
        <p:txBody>
          <a:bodyPr anchor="ctr"/>
          <a:lstStyle>
            <a:lvl1pPr algn="l">
              <a:defRPr sz="15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335862" y="601200"/>
            <a:ext cx="8469630" cy="4204800"/>
          </a:xfrm>
        </p:spPr>
        <p:txBody>
          <a:bodyPr anchor="ctr">
            <a:normAutofit/>
          </a:bodyPr>
          <a:lstStyle>
            <a:lvl1pPr>
              <a:defRPr sz="1500">
                <a:solidFill>
                  <a:schemeClr val="tx2"/>
                </a:solidFill>
              </a:defRPr>
            </a:lvl1pPr>
            <a:lvl2pPr>
              <a:defRPr sz="1350">
                <a:solidFill>
                  <a:schemeClr val="tx2"/>
                </a:solidFill>
              </a:defRPr>
            </a:lvl2pPr>
            <a:lvl3pPr>
              <a:defRPr sz="1200">
                <a:solidFill>
                  <a:schemeClr val="tx2"/>
                </a:solidFill>
              </a:defRPr>
            </a:lvl3pPr>
            <a:lvl4pPr>
              <a:defRPr sz="1050">
                <a:solidFill>
                  <a:schemeClr val="tx2"/>
                </a:solidFill>
              </a:defRPr>
            </a:lvl4pPr>
            <a:lvl5pPr>
              <a:defRPr sz="1050">
                <a:solidFill>
                  <a:schemeClr val="tx2"/>
                </a:solidFill>
              </a:defRPr>
            </a:lvl5pPr>
            <a:lvl6pPr>
              <a:defRPr sz="1050">
                <a:solidFill>
                  <a:schemeClr val="tx2"/>
                </a:solidFill>
              </a:defRPr>
            </a:lvl6pPr>
            <a:lvl7pPr>
              <a:defRPr sz="1050">
                <a:solidFill>
                  <a:schemeClr val="tx2"/>
                </a:solidFill>
              </a:defRPr>
            </a:lvl7pPr>
            <a:lvl8pPr>
              <a:defRPr sz="1050">
                <a:solidFill>
                  <a:schemeClr val="tx2"/>
                </a:solidFill>
              </a:defRPr>
            </a:lvl8pPr>
            <a:lvl9pPr>
              <a:defRPr sz="1050">
                <a:solidFill>
                  <a:schemeClr val="tx2"/>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305618" y="5262297"/>
            <a:ext cx="4402490" cy="689515"/>
          </a:xfrm>
        </p:spPr>
        <p:txBody>
          <a:bodyPr anchor="ctr">
            <a:normAutofit/>
          </a:bodyPr>
          <a:lstStyle>
            <a:lvl1pPr marL="0" indent="0" algn="r">
              <a:buNone/>
              <a:defRPr sz="825">
                <a:solidFill>
                  <a:schemeClr val="bg1"/>
                </a:solidFill>
              </a:defRPr>
            </a:lvl1pPr>
            <a:lvl2pPr marL="342900" indent="0">
              <a:buNone/>
              <a:defRPr sz="825"/>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404879412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5895" y="4693389"/>
            <a:ext cx="8272212" cy="566738"/>
          </a:xfrm>
        </p:spPr>
        <p:txBody>
          <a:bodyPr anchor="b">
            <a:normAutofit/>
          </a:bodyPr>
          <a:lstStyle>
            <a:lvl1pPr algn="l">
              <a:defRPr sz="18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335863" y="599725"/>
            <a:ext cx="8468144" cy="3557252"/>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a:t>
            </a:r>
          </a:p>
        </p:txBody>
      </p:sp>
      <p:sp>
        <p:nvSpPr>
          <p:cNvPr id="4" name="Text Placeholder 3"/>
          <p:cNvSpPr>
            <a:spLocks noGrp="1"/>
          </p:cNvSpPr>
          <p:nvPr>
            <p:ph type="body" sz="half" idx="2"/>
          </p:nvPr>
        </p:nvSpPr>
        <p:spPr>
          <a:xfrm>
            <a:off x="435894" y="5260128"/>
            <a:ext cx="8272213" cy="598671"/>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Tree>
    <p:extLst>
      <p:ext uri="{BB962C8B-B14F-4D97-AF65-F5344CB8AC3E}">
        <p14:creationId xmlns:p14="http://schemas.microsoft.com/office/powerpoint/2010/main" val="11422502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330214" y="614407"/>
            <a:ext cx="8482004"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435894" y="702156"/>
            <a:ext cx="8272212"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116788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6629401" y="599725"/>
            <a:ext cx="2180113"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6629401" y="675727"/>
            <a:ext cx="1503123"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81193" y="675727"/>
            <a:ext cx="5922209" cy="5183073"/>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947446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4" name="Text Box 3"/>
          <p:cNvSpPr txBox="1">
            <a:spLocks noChangeArrowheads="1"/>
          </p:cNvSpPr>
          <p:nvPr/>
        </p:nvSpPr>
        <p:spPr bwMode="auto">
          <a:xfrm>
            <a:off x="1270000" y="1233488"/>
            <a:ext cx="6553200" cy="396875"/>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defRPr/>
            </a:pPr>
            <a:r>
              <a:rPr lang="en-US" sz="2000" b="1" i="1" dirty="0">
                <a:solidFill>
                  <a:prstClr val="black"/>
                </a:solidFill>
                <a:latin typeface="Century Schoolbook" pitchFamily="18" charset="0"/>
              </a:rPr>
              <a:t>I n t e g r i t y  -  S e r v i c e  -  E x c e l l e n c e</a:t>
            </a:r>
          </a:p>
        </p:txBody>
      </p:sp>
      <p:sp>
        <p:nvSpPr>
          <p:cNvPr id="5" name="Line 5"/>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pic>
        <p:nvPicPr>
          <p:cNvPr id="6" name="Picture 13" descr="afsymbol"/>
          <p:cNvPicPr>
            <a:picLocks noChangeAspect="1" noChangeArrowheads="1"/>
          </p:cNvPicPr>
          <p:nvPr/>
        </p:nvPicPr>
        <p:blipFill>
          <a:blip r:embed="rId2" cstate="print"/>
          <a:srcRect/>
          <a:stretch>
            <a:fillRect/>
          </a:stretch>
        </p:blipFill>
        <p:spPr bwMode="auto">
          <a:xfrm>
            <a:off x="419100" y="3698875"/>
            <a:ext cx="3305175" cy="2605088"/>
          </a:xfrm>
          <a:prstGeom prst="rect">
            <a:avLst/>
          </a:prstGeom>
          <a:noFill/>
          <a:ln w="9525">
            <a:noFill/>
            <a:miter lim="800000"/>
            <a:headEnd/>
            <a:tailEnd/>
          </a:ln>
        </p:spPr>
      </p:pic>
      <p:sp>
        <p:nvSpPr>
          <p:cNvPr id="7" name="Text Box 14"/>
          <p:cNvSpPr txBox="1">
            <a:spLocks noChangeArrowheads="1"/>
          </p:cNvSpPr>
          <p:nvPr/>
        </p:nvSpPr>
        <p:spPr bwMode="auto">
          <a:xfrm>
            <a:off x="1406525" y="500063"/>
            <a:ext cx="6280150" cy="641350"/>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sz="3600" b="1" i="1" dirty="0">
                <a:solidFill>
                  <a:prstClr val="black"/>
                </a:solidFill>
              </a:rPr>
              <a:t>Headquarters U.S. Air Force</a:t>
            </a:r>
          </a:p>
        </p:txBody>
      </p:sp>
      <p:sp>
        <p:nvSpPr>
          <p:cNvPr id="50191" name="Rectangle 15"/>
          <p:cNvSpPr>
            <a:spLocks noGrp="1" noChangeArrowheads="1"/>
          </p:cNvSpPr>
          <p:nvPr>
            <p:ph type="ctrTitle"/>
          </p:nvPr>
        </p:nvSpPr>
        <p:spPr>
          <a:xfrm>
            <a:off x="276225" y="1962150"/>
            <a:ext cx="8486775" cy="1600200"/>
          </a:xfrm>
        </p:spPr>
        <p:txBody>
          <a:bodyPr/>
          <a:lstStyle>
            <a:lvl1pPr>
              <a:defRPr sz="4400" i="0"/>
            </a:lvl1pPr>
          </a:lstStyle>
          <a:p>
            <a:r>
              <a:rPr lang="en-US"/>
              <a:t>Click to edit Master title style</a:t>
            </a:r>
          </a:p>
        </p:txBody>
      </p:sp>
    </p:spTree>
    <p:extLst>
      <p:ext uri="{BB962C8B-B14F-4D97-AF65-F5344CB8AC3E}">
        <p14:creationId xmlns:p14="http://schemas.microsoft.com/office/powerpoint/2010/main" val="29009242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97437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1"/>
          <p:cNvSpPr txBox="1"/>
          <p:nvPr userDrawn="1"/>
        </p:nvSpPr>
        <p:spPr>
          <a:xfrm>
            <a:off x="8741326" y="6550223"/>
            <a:ext cx="402674" cy="307777"/>
          </a:xfrm>
          <a:prstGeom prst="rect">
            <a:avLst/>
          </a:prstGeom>
          <a:noFill/>
        </p:spPr>
        <p:txBody>
          <a:bodyPr wrap="none" rtlCol="0">
            <a:spAutoFit/>
          </a:bodyPr>
          <a:lstStyle/>
          <a:p>
            <a:pPr fontAlgn="base">
              <a:spcBef>
                <a:spcPct val="0"/>
              </a:spcBef>
              <a:spcAft>
                <a:spcPct val="0"/>
              </a:spcAft>
            </a:pPr>
            <a:fld id="{B5F1135A-221E-4435-A99E-A526737859A2}" type="slidenum">
              <a:rPr lang="en-US" sz="1400" smtClean="0">
                <a:solidFill>
                  <a:prstClr val="black"/>
                </a:solidFill>
              </a:rPr>
              <a:pPr fontAlgn="base">
                <a:spcBef>
                  <a:spcPct val="0"/>
                </a:spcBef>
                <a:spcAft>
                  <a:spcPct val="0"/>
                </a:spcAft>
              </a:pPr>
              <a:t>‹#›</a:t>
            </a:fld>
            <a:endParaRPr lang="en-US" sz="1400" dirty="0">
              <a:solidFill>
                <a:prstClr val="black"/>
              </a:solidFill>
            </a:endParaRPr>
          </a:p>
        </p:txBody>
      </p:sp>
    </p:spTree>
    <p:extLst>
      <p:ext uri="{BB962C8B-B14F-4D97-AF65-F5344CB8AC3E}">
        <p14:creationId xmlns:p14="http://schemas.microsoft.com/office/powerpoint/2010/main" val="10394808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308591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4" name="Line 14"/>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5" name="Text Box 27"/>
          <p:cNvSpPr txBox="1">
            <a:spLocks noChangeArrowheads="1"/>
          </p:cNvSpPr>
          <p:nvPr/>
        </p:nvSpPr>
        <p:spPr bwMode="auto">
          <a:xfrm>
            <a:off x="1627712" y="228600"/>
            <a:ext cx="7135288" cy="646331"/>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sz="3600" b="1" i="1" dirty="0">
                <a:solidFill>
                  <a:srgbClr val="0C2D83"/>
                </a:solidFill>
              </a:rPr>
              <a:t>Air Force Civil Engineer Center </a:t>
            </a:r>
          </a:p>
        </p:txBody>
      </p:sp>
      <p:sp>
        <p:nvSpPr>
          <p:cNvPr id="6" name="Line 28"/>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8" name="Text Box 39"/>
          <p:cNvSpPr txBox="1">
            <a:spLocks noChangeArrowheads="1"/>
          </p:cNvSpPr>
          <p:nvPr userDrawn="1"/>
        </p:nvSpPr>
        <p:spPr bwMode="auto">
          <a:xfrm>
            <a:off x="1270000" y="1233488"/>
            <a:ext cx="6553200" cy="396875"/>
          </a:xfrm>
          <a:prstGeom prst="rect">
            <a:avLst/>
          </a:prstGeom>
          <a:noFill/>
          <a:ln w="9525">
            <a:noFill/>
            <a:miter lim="800000"/>
            <a:headEnd/>
            <a:tailEnd/>
          </a:ln>
          <a:effectLst/>
        </p:spPr>
        <p:txBody>
          <a:bodyPr lIns="91397" tIns="45698" rIns="91397" bIns="45698">
            <a:spAutoFit/>
          </a:bodyPr>
          <a:lstStyle/>
          <a:p>
            <a:pPr algn="ctr" eaLnBrk="0" fontAlgn="base" hangingPunct="0">
              <a:spcBef>
                <a:spcPct val="50000"/>
              </a:spcBef>
              <a:spcAft>
                <a:spcPct val="0"/>
              </a:spcAft>
              <a:defRPr/>
            </a:pPr>
            <a:r>
              <a:rPr lang="en-US" sz="2000" b="1" i="1" dirty="0">
                <a:solidFill>
                  <a:srgbClr val="151C77"/>
                </a:solidFill>
                <a:latin typeface="Century Schoolbook" pitchFamily="18" charset="0"/>
              </a:rPr>
              <a:t>I n t e g r i t y  -  S e r v i c e  -  E x c e l l e n c e</a:t>
            </a:r>
          </a:p>
        </p:txBody>
      </p:sp>
      <p:sp>
        <p:nvSpPr>
          <p:cNvPr id="33802" name="Rectangle 10"/>
          <p:cNvSpPr>
            <a:spLocks noGrp="1" noChangeArrowheads="1"/>
          </p:cNvSpPr>
          <p:nvPr>
            <p:ph type="subTitle" idx="1"/>
          </p:nvPr>
        </p:nvSpPr>
        <p:spPr>
          <a:xfrm>
            <a:off x="4343400" y="5473700"/>
            <a:ext cx="4476750" cy="927100"/>
          </a:xfrm>
        </p:spPr>
        <p:txBody>
          <a:bodyPr/>
          <a:lstStyle>
            <a:lvl1pPr marL="0" indent="0" algn="r">
              <a:buFont typeface="Wingdings" pitchFamily="2" charset="2"/>
              <a:buNone/>
              <a:defRPr sz="2000"/>
            </a:lvl1pPr>
          </a:lstStyle>
          <a:p>
            <a:r>
              <a:rPr lang="en-US"/>
              <a:t>Briefer’s Name</a:t>
            </a:r>
          </a:p>
          <a:p>
            <a:r>
              <a:rPr lang="en-US"/>
              <a:t>Office Symbol</a:t>
            </a:r>
          </a:p>
        </p:txBody>
      </p:sp>
      <p:sp>
        <p:nvSpPr>
          <p:cNvPr id="33805" name="Rectangle 13"/>
          <p:cNvSpPr>
            <a:spLocks noGrp="1" noChangeArrowheads="1"/>
          </p:cNvSpPr>
          <p:nvPr>
            <p:ph type="ctrTitle"/>
          </p:nvPr>
        </p:nvSpPr>
        <p:spPr>
          <a:xfrm>
            <a:off x="3619500" y="1638300"/>
            <a:ext cx="5295900" cy="2247900"/>
          </a:xfrm>
        </p:spPr>
        <p:txBody>
          <a:bodyPr/>
          <a:lstStyle>
            <a:lvl1pPr>
              <a:defRPr/>
            </a:lvl1pPr>
          </a:lstStyle>
          <a:p>
            <a:r>
              <a:rPr lang="en-US"/>
              <a:t>Corona Topic Title Goes Here</a:t>
            </a:r>
          </a:p>
        </p:txBody>
      </p:sp>
      <p:pic>
        <p:nvPicPr>
          <p:cNvPr id="1026" name="Picture 2" descr="C:\Users\1025423930E\AppData\Local\Microsoft\Windows\Temporary Internet Files\Content.Outlook\Y1ID2WG5\AFCEC Emblem (2).jpg"/>
          <p:cNvPicPr>
            <a:picLocks noChangeAspect="1" noChangeArrowheads="1"/>
          </p:cNvPicPr>
          <p:nvPr userDrawn="1"/>
        </p:nvPicPr>
        <p:blipFill>
          <a:blip r:embed="rId2" cstate="print"/>
          <a:srcRect/>
          <a:stretch>
            <a:fillRect/>
          </a:stretch>
        </p:blipFill>
        <p:spPr bwMode="auto">
          <a:xfrm>
            <a:off x="428625" y="2276475"/>
            <a:ext cx="3390900" cy="3678174"/>
          </a:xfrm>
          <a:prstGeom prst="rect">
            <a:avLst/>
          </a:prstGeom>
          <a:noFill/>
        </p:spPr>
      </p:pic>
    </p:spTree>
    <p:extLst>
      <p:ext uri="{BB962C8B-B14F-4D97-AF65-F5344CB8AC3E}">
        <p14:creationId xmlns:p14="http://schemas.microsoft.com/office/powerpoint/2010/main" val="2700927453"/>
      </p:ext>
    </p:extLst>
  </p:cSld>
  <p:clrMapOvr>
    <a:masterClrMapping/>
  </p:clrMapOvr>
  <p:transition spd="slow"/>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057414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81000" y="76200"/>
            <a:ext cx="8534400" cy="472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sldNum" sz="quarter" idx="10"/>
          </p:nvPr>
        </p:nvSpPr>
        <p:spPr>
          <a:xfrm>
            <a:off x="6705600" y="6400800"/>
            <a:ext cx="2133600" cy="365125"/>
          </a:xfrm>
          <a:prstGeom prst="rect">
            <a:avLst/>
          </a:prstGeom>
          <a:ln/>
        </p:spPr>
        <p:txBody>
          <a:bodyPr/>
          <a:lstStyle>
            <a:lvl1pPr>
              <a:defRPr/>
            </a:lvl1pPr>
          </a:lstStyle>
          <a:p>
            <a:pPr fontAlgn="base">
              <a:spcBef>
                <a:spcPct val="0"/>
              </a:spcBef>
              <a:spcAft>
                <a:spcPct val="0"/>
              </a:spcAft>
              <a:defRPr/>
            </a:pPr>
            <a:fld id="{2DF79CF8-8BB6-4C25-8C48-773039E4EBB6}" type="slidenum">
              <a:rPr lang="en-US" sz="1400">
                <a:solidFill>
                  <a:prstClr val="black"/>
                </a:solidFill>
              </a:rPr>
              <a:pPr fontAlgn="base">
                <a:spcBef>
                  <a:spcPct val="0"/>
                </a:spcBef>
                <a:spcAft>
                  <a:spcPct val="0"/>
                </a:spcAft>
                <a:defRPr/>
              </a:pPr>
              <a:t>‹#›</a:t>
            </a:fld>
            <a:endParaRPr lang="en-US" sz="1400" dirty="0">
              <a:solidFill>
                <a:prstClr val="black"/>
              </a:solidFill>
            </a:endParaRPr>
          </a:p>
        </p:txBody>
      </p:sp>
    </p:spTree>
    <p:extLst>
      <p:ext uri="{BB962C8B-B14F-4D97-AF65-F5344CB8AC3E}">
        <p14:creationId xmlns:p14="http://schemas.microsoft.com/office/powerpoint/2010/main" val="17986138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Line 2"/>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4" name="Text Box 3"/>
          <p:cNvSpPr txBox="1">
            <a:spLocks noChangeArrowheads="1"/>
          </p:cNvSpPr>
          <p:nvPr/>
        </p:nvSpPr>
        <p:spPr bwMode="auto">
          <a:xfrm>
            <a:off x="1270000" y="1233488"/>
            <a:ext cx="6553200" cy="396875"/>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defRPr/>
            </a:pPr>
            <a:r>
              <a:rPr lang="en-US" sz="2000" b="1" i="1" dirty="0">
                <a:solidFill>
                  <a:prstClr val="black"/>
                </a:solidFill>
                <a:latin typeface="Century Schoolbook" pitchFamily="18" charset="0"/>
              </a:rPr>
              <a:t>I n t e g r i t y  -  S e r v i c e  -  E x c e l l e n c e</a:t>
            </a:r>
          </a:p>
        </p:txBody>
      </p:sp>
      <p:sp>
        <p:nvSpPr>
          <p:cNvPr id="5" name="Line 5"/>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pic>
        <p:nvPicPr>
          <p:cNvPr id="6" name="Picture 13" descr="afsymbol"/>
          <p:cNvPicPr>
            <a:picLocks noChangeAspect="1" noChangeArrowheads="1"/>
          </p:cNvPicPr>
          <p:nvPr/>
        </p:nvPicPr>
        <p:blipFill>
          <a:blip r:embed="rId2" cstate="print"/>
          <a:srcRect/>
          <a:stretch>
            <a:fillRect/>
          </a:stretch>
        </p:blipFill>
        <p:spPr bwMode="auto">
          <a:xfrm>
            <a:off x="419100" y="3698875"/>
            <a:ext cx="3305175" cy="2605088"/>
          </a:xfrm>
          <a:prstGeom prst="rect">
            <a:avLst/>
          </a:prstGeom>
          <a:noFill/>
          <a:ln w="9525">
            <a:noFill/>
            <a:miter lim="800000"/>
            <a:headEnd/>
            <a:tailEnd/>
          </a:ln>
        </p:spPr>
      </p:pic>
      <p:sp>
        <p:nvSpPr>
          <p:cNvPr id="7" name="Text Box 14"/>
          <p:cNvSpPr txBox="1">
            <a:spLocks noChangeArrowheads="1"/>
          </p:cNvSpPr>
          <p:nvPr/>
        </p:nvSpPr>
        <p:spPr bwMode="auto">
          <a:xfrm>
            <a:off x="1406525" y="500063"/>
            <a:ext cx="6280150" cy="641350"/>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sz="3600" b="1" i="1" dirty="0">
                <a:solidFill>
                  <a:prstClr val="black"/>
                </a:solidFill>
              </a:rPr>
              <a:t>Headquarters U.S. Air Force</a:t>
            </a:r>
          </a:p>
        </p:txBody>
      </p:sp>
      <p:sp>
        <p:nvSpPr>
          <p:cNvPr id="50191" name="Rectangle 15"/>
          <p:cNvSpPr>
            <a:spLocks noGrp="1" noChangeArrowheads="1"/>
          </p:cNvSpPr>
          <p:nvPr>
            <p:ph type="ctrTitle"/>
          </p:nvPr>
        </p:nvSpPr>
        <p:spPr>
          <a:xfrm>
            <a:off x="276225" y="1962150"/>
            <a:ext cx="8486775" cy="1600200"/>
          </a:xfrm>
        </p:spPr>
        <p:txBody>
          <a:bodyPr/>
          <a:lstStyle>
            <a:lvl1pPr>
              <a:defRPr sz="4400" i="0"/>
            </a:lvl1pPr>
          </a:lstStyle>
          <a:p>
            <a:r>
              <a:rPr lang="en-US"/>
              <a:t>Click to edit Master title style</a:t>
            </a:r>
          </a:p>
        </p:txBody>
      </p:sp>
    </p:spTree>
    <p:extLst>
      <p:ext uri="{BB962C8B-B14F-4D97-AF65-F5344CB8AC3E}">
        <p14:creationId xmlns:p14="http://schemas.microsoft.com/office/powerpoint/2010/main" val="37350078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5383345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Usethisone">
    <p:spTree>
      <p:nvGrpSpPr>
        <p:cNvPr id="1" name=""/>
        <p:cNvGrpSpPr/>
        <p:nvPr/>
      </p:nvGrpSpPr>
      <p:grpSpPr>
        <a:xfrm>
          <a:off x="0" y="0"/>
          <a:ext cx="0" cy="0"/>
          <a:chOff x="0" y="0"/>
          <a:chExt cx="0" cy="0"/>
        </a:xfrm>
      </p:grpSpPr>
      <p:sp>
        <p:nvSpPr>
          <p:cNvPr id="2" name="TextBox 1"/>
          <p:cNvSpPr txBox="1"/>
          <p:nvPr userDrawn="1"/>
        </p:nvSpPr>
        <p:spPr>
          <a:xfrm>
            <a:off x="8534400" y="6517550"/>
            <a:ext cx="402674" cy="307777"/>
          </a:xfrm>
          <a:prstGeom prst="rect">
            <a:avLst/>
          </a:prstGeom>
          <a:noFill/>
        </p:spPr>
        <p:txBody>
          <a:bodyPr wrap="none" rtlCol="0">
            <a:spAutoFit/>
          </a:bodyPr>
          <a:lstStyle/>
          <a:p>
            <a:pPr fontAlgn="base">
              <a:spcBef>
                <a:spcPct val="0"/>
              </a:spcBef>
              <a:spcAft>
                <a:spcPct val="0"/>
              </a:spcAft>
            </a:pPr>
            <a:fld id="{B5F1135A-221E-4435-A99E-A526737859A2}" type="slidenum">
              <a:rPr lang="en-US" sz="1400" smtClean="0">
                <a:solidFill>
                  <a:prstClr val="black"/>
                </a:solidFill>
              </a:rPr>
              <a:pPr fontAlgn="base">
                <a:spcBef>
                  <a:spcPct val="0"/>
                </a:spcBef>
                <a:spcAft>
                  <a:spcPct val="0"/>
                </a:spcAft>
              </a:pPr>
              <a:t>‹#›</a:t>
            </a:fld>
            <a:endParaRPr lang="en-US" sz="1400" dirty="0">
              <a:solidFill>
                <a:prstClr val="black"/>
              </a:solidFill>
            </a:endParaRPr>
          </a:p>
        </p:txBody>
      </p:sp>
      <p:sp>
        <p:nvSpPr>
          <p:cNvPr id="3" name="TextBox 2"/>
          <p:cNvSpPr txBox="1"/>
          <p:nvPr userDrawn="1"/>
        </p:nvSpPr>
        <p:spPr>
          <a:xfrm>
            <a:off x="381000" y="6528765"/>
            <a:ext cx="1752600" cy="307777"/>
          </a:xfrm>
          <a:prstGeom prst="rect">
            <a:avLst/>
          </a:prstGeom>
          <a:noFill/>
        </p:spPr>
        <p:txBody>
          <a:bodyPr wrap="square" rtlCol="0">
            <a:spAutoFit/>
          </a:bodyPr>
          <a:lstStyle/>
          <a:p>
            <a:r>
              <a:rPr lang="en-US" sz="1400" dirty="0"/>
              <a:t>17 November 2022</a:t>
            </a:r>
          </a:p>
        </p:txBody>
      </p:sp>
    </p:spTree>
    <p:extLst>
      <p:ext uri="{BB962C8B-B14F-4D97-AF65-F5344CB8AC3E}">
        <p14:creationId xmlns:p14="http://schemas.microsoft.com/office/powerpoint/2010/main" val="380017492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4" name="Line 14"/>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5" name="Text Box 27"/>
          <p:cNvSpPr txBox="1">
            <a:spLocks noChangeArrowheads="1"/>
          </p:cNvSpPr>
          <p:nvPr/>
        </p:nvSpPr>
        <p:spPr bwMode="auto">
          <a:xfrm>
            <a:off x="1619474" y="346978"/>
            <a:ext cx="7135288" cy="646331"/>
          </a:xfrm>
          <a:prstGeom prst="rect">
            <a:avLst/>
          </a:prstGeom>
          <a:noFill/>
          <a:ln w="9525">
            <a:noFill/>
            <a:miter lim="800000"/>
            <a:headEnd/>
            <a:tailEnd/>
          </a:ln>
          <a:effectLst/>
        </p:spPr>
        <p:txBody>
          <a:bodyPr wrap="none">
            <a:spAutoFit/>
          </a:bodyPr>
          <a:lstStyle/>
          <a:p>
            <a:pPr algn="ctr" eaLnBrk="0" fontAlgn="base" hangingPunct="0">
              <a:spcBef>
                <a:spcPct val="0"/>
              </a:spcBef>
              <a:spcAft>
                <a:spcPct val="0"/>
              </a:spcAft>
              <a:defRPr/>
            </a:pPr>
            <a:r>
              <a:rPr lang="en-US" sz="3600" b="1" i="1" dirty="0">
                <a:solidFill>
                  <a:srgbClr val="0C2D83"/>
                </a:solidFill>
              </a:rPr>
              <a:t>Air Force Civil Engineer Center </a:t>
            </a:r>
          </a:p>
        </p:txBody>
      </p:sp>
      <p:sp>
        <p:nvSpPr>
          <p:cNvPr id="6" name="Line 28"/>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8" name="Text Box 39"/>
          <p:cNvSpPr txBox="1">
            <a:spLocks noChangeArrowheads="1"/>
          </p:cNvSpPr>
          <p:nvPr userDrawn="1"/>
        </p:nvSpPr>
        <p:spPr bwMode="auto">
          <a:xfrm>
            <a:off x="1270000" y="1233488"/>
            <a:ext cx="6553200" cy="396875"/>
          </a:xfrm>
          <a:prstGeom prst="rect">
            <a:avLst/>
          </a:prstGeom>
          <a:noFill/>
          <a:ln w="9525">
            <a:noFill/>
            <a:miter lim="800000"/>
            <a:headEnd/>
            <a:tailEnd/>
          </a:ln>
          <a:effectLst/>
        </p:spPr>
        <p:txBody>
          <a:bodyPr lIns="91397" tIns="45698" rIns="91397" bIns="45698">
            <a:spAutoFit/>
          </a:bodyPr>
          <a:lstStyle/>
          <a:p>
            <a:pPr algn="ctr" eaLnBrk="0" fontAlgn="base" hangingPunct="0">
              <a:spcBef>
                <a:spcPct val="50000"/>
              </a:spcBef>
              <a:spcAft>
                <a:spcPct val="0"/>
              </a:spcAft>
              <a:defRPr/>
            </a:pPr>
            <a:r>
              <a:rPr lang="en-US" sz="2000" b="1" i="1" dirty="0">
                <a:solidFill>
                  <a:srgbClr val="151C77"/>
                </a:solidFill>
                <a:latin typeface="Century Schoolbook" pitchFamily="18" charset="0"/>
              </a:rPr>
              <a:t>I n t e g r i t y  -  S e r v i c e  -  E x c e l l e n c e</a:t>
            </a:r>
          </a:p>
        </p:txBody>
      </p:sp>
      <p:sp>
        <p:nvSpPr>
          <p:cNvPr id="33802" name="Rectangle 10"/>
          <p:cNvSpPr>
            <a:spLocks noGrp="1" noChangeArrowheads="1"/>
          </p:cNvSpPr>
          <p:nvPr>
            <p:ph type="subTitle" idx="1"/>
          </p:nvPr>
        </p:nvSpPr>
        <p:spPr>
          <a:xfrm>
            <a:off x="4343400" y="5473700"/>
            <a:ext cx="4476750" cy="927100"/>
          </a:xfrm>
        </p:spPr>
        <p:txBody>
          <a:bodyPr/>
          <a:lstStyle>
            <a:lvl1pPr marL="0" indent="0" algn="r">
              <a:buFont typeface="Wingdings" pitchFamily="2" charset="2"/>
              <a:buNone/>
              <a:defRPr sz="2000"/>
            </a:lvl1pPr>
          </a:lstStyle>
          <a:p>
            <a:r>
              <a:rPr lang="en-US"/>
              <a:t>Briefer’s Name</a:t>
            </a:r>
          </a:p>
          <a:p>
            <a:r>
              <a:rPr lang="en-US"/>
              <a:t>Office Symbol</a:t>
            </a:r>
          </a:p>
        </p:txBody>
      </p:sp>
      <p:sp>
        <p:nvSpPr>
          <p:cNvPr id="33805" name="Rectangle 13"/>
          <p:cNvSpPr>
            <a:spLocks noGrp="1" noChangeArrowheads="1"/>
          </p:cNvSpPr>
          <p:nvPr>
            <p:ph type="ctrTitle"/>
          </p:nvPr>
        </p:nvSpPr>
        <p:spPr>
          <a:xfrm>
            <a:off x="3619500" y="1638300"/>
            <a:ext cx="5295900" cy="2247900"/>
          </a:xfrm>
        </p:spPr>
        <p:txBody>
          <a:bodyPr/>
          <a:lstStyle>
            <a:lvl1pPr>
              <a:defRPr/>
            </a:lvl1pPr>
          </a:lstStyle>
          <a:p>
            <a:r>
              <a:rPr lang="en-US"/>
              <a:t>Corona Topic Title Goes Here</a:t>
            </a:r>
          </a:p>
        </p:txBody>
      </p:sp>
      <p:pic>
        <p:nvPicPr>
          <p:cNvPr id="1026" name="Picture 2" descr="C:\Users\1025423930E\AppData\Local\Microsoft\Windows\Temporary Internet Files\Content.Outlook\Y1ID2WG5\AFCEC Emblem (2).jpg"/>
          <p:cNvPicPr>
            <a:picLocks noChangeAspect="1" noChangeArrowheads="1"/>
          </p:cNvPicPr>
          <p:nvPr userDrawn="1"/>
        </p:nvPicPr>
        <p:blipFill>
          <a:blip r:embed="rId2" cstate="print"/>
          <a:srcRect/>
          <a:stretch>
            <a:fillRect/>
          </a:stretch>
        </p:blipFill>
        <p:spPr bwMode="auto">
          <a:xfrm>
            <a:off x="428625" y="2276475"/>
            <a:ext cx="3390900" cy="3678174"/>
          </a:xfrm>
          <a:prstGeom prst="rect">
            <a:avLst/>
          </a:prstGeom>
          <a:noFill/>
        </p:spPr>
      </p:pic>
    </p:spTree>
    <p:extLst>
      <p:ext uri="{BB962C8B-B14F-4D97-AF65-F5344CB8AC3E}">
        <p14:creationId xmlns:p14="http://schemas.microsoft.com/office/powerpoint/2010/main" val="1706770646"/>
      </p:ext>
    </p:extLst>
  </p:cSld>
  <p:clrMapOvr>
    <a:masterClrMapping/>
  </p:clrMapOvr>
  <p:transition spd="slow"/>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For Figures">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1319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692438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cSld name="Usethisone">
    <p:spTree>
      <p:nvGrpSpPr>
        <p:cNvPr id="1" name=""/>
        <p:cNvGrpSpPr/>
        <p:nvPr/>
      </p:nvGrpSpPr>
      <p:grpSpPr>
        <a:xfrm>
          <a:off x="0" y="0"/>
          <a:ext cx="0" cy="0"/>
          <a:chOff x="0" y="0"/>
          <a:chExt cx="0" cy="0"/>
        </a:xfrm>
      </p:grpSpPr>
      <p:sp>
        <p:nvSpPr>
          <p:cNvPr id="2" name="TextBox 1"/>
          <p:cNvSpPr txBox="1"/>
          <p:nvPr userDrawn="1"/>
        </p:nvSpPr>
        <p:spPr>
          <a:xfrm>
            <a:off x="8534400" y="6517550"/>
            <a:ext cx="402674" cy="307777"/>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fld id="{B5F1135A-221E-4435-A99E-A526737859A2}" type="slidenum">
              <a:rPr kumimoji="0" lang="en-US" sz="1400" b="0" i="0" u="none" strike="noStrike" kern="1200" cap="none" spc="0" normalizeH="0" baseline="0" noProof="0" smtClean="0">
                <a:ln>
                  <a:noFill/>
                </a:ln>
                <a:solidFill>
                  <a:prstClr val="black"/>
                </a:solidFill>
                <a:effectLst/>
                <a:uLnTx/>
                <a:uFillTx/>
                <a:latin typeface="Arial"/>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3" name="TextBox 2"/>
          <p:cNvSpPr txBox="1"/>
          <p:nvPr userDrawn="1"/>
        </p:nvSpPr>
        <p:spPr>
          <a:xfrm>
            <a:off x="381000" y="6528765"/>
            <a:ext cx="17526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17 November 2022</a:t>
            </a:r>
          </a:p>
        </p:txBody>
      </p:sp>
    </p:spTree>
    <p:extLst>
      <p:ext uri="{BB962C8B-B14F-4D97-AF65-F5344CB8AC3E}">
        <p14:creationId xmlns:p14="http://schemas.microsoft.com/office/powerpoint/2010/main" val="45429167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4" name="Line 14"/>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Text Box 27"/>
          <p:cNvSpPr txBox="1">
            <a:spLocks noChangeArrowheads="1"/>
          </p:cNvSpPr>
          <p:nvPr/>
        </p:nvSpPr>
        <p:spPr bwMode="auto">
          <a:xfrm>
            <a:off x="1619474" y="346978"/>
            <a:ext cx="7135288" cy="646331"/>
          </a:xfrm>
          <a:prstGeom prst="rect">
            <a:avLst/>
          </a:prstGeom>
          <a:noFill/>
          <a:ln w="9525">
            <a:noFill/>
            <a:miter lim="800000"/>
            <a:headEnd/>
            <a:tailEnd/>
          </a:ln>
          <a:effectLst/>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1" u="none" strike="noStrike" kern="1200" cap="none" spc="0" normalizeH="0" baseline="0" noProof="0" dirty="0">
                <a:ln>
                  <a:noFill/>
                </a:ln>
                <a:solidFill>
                  <a:srgbClr val="0C2D83"/>
                </a:solidFill>
                <a:effectLst/>
                <a:uLnTx/>
                <a:uFillTx/>
                <a:latin typeface="Arial"/>
                <a:ea typeface="+mn-ea"/>
                <a:cs typeface="+mn-cs"/>
              </a:rPr>
              <a:t>Air Force Civil Engineer Center </a:t>
            </a:r>
          </a:p>
        </p:txBody>
      </p:sp>
      <p:sp>
        <p:nvSpPr>
          <p:cNvPr id="6" name="Line 28"/>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Text Box 39"/>
          <p:cNvSpPr txBox="1">
            <a:spLocks noChangeArrowheads="1"/>
          </p:cNvSpPr>
          <p:nvPr userDrawn="1"/>
        </p:nvSpPr>
        <p:spPr bwMode="auto">
          <a:xfrm>
            <a:off x="1270000" y="1233488"/>
            <a:ext cx="6553200" cy="396875"/>
          </a:xfrm>
          <a:prstGeom prst="rect">
            <a:avLst/>
          </a:prstGeom>
          <a:noFill/>
          <a:ln w="9525">
            <a:noFill/>
            <a:miter lim="800000"/>
            <a:headEnd/>
            <a:tailEnd/>
          </a:ln>
          <a:effectLst/>
        </p:spPr>
        <p:txBody>
          <a:bodyPr lIns="91397" tIns="45698" rIns="91397" bIns="45698">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1" u="none" strike="noStrike" kern="1200" cap="none" spc="0" normalizeH="0" baseline="0" noProof="0" dirty="0">
                <a:ln>
                  <a:noFill/>
                </a:ln>
                <a:solidFill>
                  <a:srgbClr val="151C77"/>
                </a:solidFill>
                <a:effectLst/>
                <a:uLnTx/>
                <a:uFillTx/>
                <a:latin typeface="Century Schoolbook" pitchFamily="18" charset="0"/>
                <a:ea typeface="+mn-ea"/>
                <a:cs typeface="+mn-cs"/>
              </a:rPr>
              <a:t>I n t e g r i t y  -  S e r v i c e  -  E x c e l l e n c e</a:t>
            </a:r>
          </a:p>
        </p:txBody>
      </p:sp>
      <p:sp>
        <p:nvSpPr>
          <p:cNvPr id="33802" name="Rectangle 10"/>
          <p:cNvSpPr>
            <a:spLocks noGrp="1" noChangeArrowheads="1"/>
          </p:cNvSpPr>
          <p:nvPr>
            <p:ph type="subTitle" idx="1"/>
          </p:nvPr>
        </p:nvSpPr>
        <p:spPr>
          <a:xfrm>
            <a:off x="4343400" y="5473700"/>
            <a:ext cx="4476750" cy="927100"/>
          </a:xfrm>
        </p:spPr>
        <p:txBody>
          <a:bodyPr/>
          <a:lstStyle>
            <a:lvl1pPr marL="0" indent="0" algn="r">
              <a:buFont typeface="Wingdings" pitchFamily="2" charset="2"/>
              <a:buNone/>
              <a:defRPr sz="2000"/>
            </a:lvl1pPr>
          </a:lstStyle>
          <a:p>
            <a:r>
              <a:rPr lang="en-US"/>
              <a:t>Briefer’s Name</a:t>
            </a:r>
          </a:p>
          <a:p>
            <a:r>
              <a:rPr lang="en-US"/>
              <a:t>Office Symbol</a:t>
            </a:r>
          </a:p>
        </p:txBody>
      </p:sp>
      <p:sp>
        <p:nvSpPr>
          <p:cNvPr id="33805" name="Rectangle 13"/>
          <p:cNvSpPr>
            <a:spLocks noGrp="1" noChangeArrowheads="1"/>
          </p:cNvSpPr>
          <p:nvPr>
            <p:ph type="ctrTitle"/>
          </p:nvPr>
        </p:nvSpPr>
        <p:spPr>
          <a:xfrm>
            <a:off x="3619500" y="1638300"/>
            <a:ext cx="5295900" cy="2247900"/>
          </a:xfrm>
        </p:spPr>
        <p:txBody>
          <a:bodyPr/>
          <a:lstStyle>
            <a:lvl1pPr>
              <a:defRPr/>
            </a:lvl1pPr>
          </a:lstStyle>
          <a:p>
            <a:r>
              <a:rPr lang="en-US"/>
              <a:t>Corona Topic Title Goes Here</a:t>
            </a:r>
          </a:p>
        </p:txBody>
      </p:sp>
      <p:pic>
        <p:nvPicPr>
          <p:cNvPr id="1026" name="Picture 2" descr="C:\Users\1025423930E\AppData\Local\Microsoft\Windows\Temporary Internet Files\Content.Outlook\Y1ID2WG5\AFCEC Emblem (2).jpg"/>
          <p:cNvPicPr>
            <a:picLocks noChangeAspect="1" noChangeArrowheads="1"/>
          </p:cNvPicPr>
          <p:nvPr userDrawn="1"/>
        </p:nvPicPr>
        <p:blipFill>
          <a:blip r:embed="rId2" cstate="print"/>
          <a:srcRect/>
          <a:stretch>
            <a:fillRect/>
          </a:stretch>
        </p:blipFill>
        <p:spPr bwMode="auto">
          <a:xfrm>
            <a:off x="428625" y="2276475"/>
            <a:ext cx="3390900" cy="3678174"/>
          </a:xfrm>
          <a:prstGeom prst="rect">
            <a:avLst/>
          </a:prstGeom>
          <a:noFill/>
        </p:spPr>
      </p:pic>
    </p:spTree>
    <p:extLst>
      <p:ext uri="{BB962C8B-B14F-4D97-AF65-F5344CB8AC3E}">
        <p14:creationId xmlns:p14="http://schemas.microsoft.com/office/powerpoint/2010/main" val="1679833061"/>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2.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17" Type="http://schemas.openxmlformats.org/officeDocument/2006/relationships/image" Target="../media/image6.png"/><Relationship Id="rId2" Type="http://schemas.openxmlformats.org/officeDocument/2006/relationships/slideLayout" Target="../slideLayouts/slideLayout14.xml"/><Relationship Id="rId16" Type="http://schemas.openxmlformats.org/officeDocument/2006/relationships/image" Target="../media/image5.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4.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13.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theme" Target="../theme/theme4.xml"/><Relationship Id="rId1"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9.xml"/><Relationship Id="rId1" Type="http://schemas.openxmlformats.org/officeDocument/2006/relationships/slideLayout" Target="../slideLayouts/slideLayout38.xml"/><Relationship Id="rId5" Type="http://schemas.openxmlformats.org/officeDocument/2006/relationships/image" Target="../media/image3.png"/><Relationship Id="rId4" Type="http://schemas.openxmlformats.org/officeDocument/2006/relationships/image" Target="../media/image2.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6.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16.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theme" Target="../theme/theme7.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5.xml"/><Relationship Id="rId7" Type="http://schemas.openxmlformats.org/officeDocument/2006/relationships/slideLayout" Target="../slideLayouts/slideLayout69.xml"/><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slideLayout" Target="../slideLayouts/slideLayout68.xml"/><Relationship Id="rId5" Type="http://schemas.openxmlformats.org/officeDocument/2006/relationships/slideLayout" Target="../slideLayouts/slideLayout67.xml"/><Relationship Id="rId4" Type="http://schemas.openxmlformats.org/officeDocument/2006/relationships/slideLayout" Target="../slideLayouts/slideLayout66.xml"/><Relationship Id="rId9" Type="http://schemas.openxmlformats.org/officeDocument/2006/relationships/image" Target="../media/image17.png"/></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72.xml"/><Relationship Id="rId7" Type="http://schemas.openxmlformats.org/officeDocument/2006/relationships/theme" Target="../theme/theme9.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5" Type="http://schemas.openxmlformats.org/officeDocument/2006/relationships/slideLayout" Target="../slideLayouts/slideLayout74.xml"/><Relationship Id="rId4" Type="http://schemas.openxmlformats.org/officeDocument/2006/relationships/slideLayout" Target="../slideLayouts/slideLayout73.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77.xml"/><Relationship Id="rId1" Type="http://schemas.openxmlformats.org/officeDocument/2006/relationships/slideLayout" Target="../slideLayouts/slideLayout76.xml"/><Relationship Id="rId4" Type="http://schemas.openxmlformats.org/officeDocument/2006/relationships/image" Target="../media/image1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339"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34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cs typeface="+mn-cs"/>
              </a:defRPr>
            </a:lvl1pPr>
          </a:lstStyle>
          <a:p>
            <a:pPr>
              <a:defRPr/>
            </a:pPr>
            <a:endParaRPr lang="en-US"/>
          </a:p>
        </p:txBody>
      </p:sp>
      <p:sp>
        <p:nvSpPr>
          <p:cNvPr id="1434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cs typeface="+mn-cs"/>
              </a:defRPr>
            </a:lvl1pPr>
          </a:lstStyle>
          <a:p>
            <a:pPr>
              <a:defRPr/>
            </a:pPr>
            <a:endParaRPr lang="en-US"/>
          </a:p>
        </p:txBody>
      </p:sp>
      <p:sp>
        <p:nvSpPr>
          <p:cNvPr id="1434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charset="0"/>
                <a:cs typeface="+mn-cs"/>
              </a:defRPr>
            </a:lvl1pPr>
          </a:lstStyle>
          <a:p>
            <a:pPr>
              <a:defRPr/>
            </a:pPr>
            <a:fld id="{B88CCF9A-E0F5-4C99-9FB7-1D6FEDE5DD44}"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 id="2147483660" r:id="rId12"/>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700" name="Rectangle 4"/>
          <p:cNvSpPr>
            <a:spLocks noGrp="1" noChangeArrowheads="1"/>
          </p:cNvSpPr>
          <p:nvPr>
            <p:ph type="sldNum" sz="quarter" idx="4"/>
          </p:nvPr>
        </p:nvSpPr>
        <p:spPr bwMode="auto">
          <a:xfrm>
            <a:off x="8075850" y="6519863"/>
            <a:ext cx="1068149" cy="3381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lvl1pPr>
          </a:lstStyle>
          <a:p>
            <a:pPr>
              <a:defRPr/>
            </a:pPr>
            <a:fld id="{088E16BE-9852-4E3D-BD06-F160B18C30C6}" type="slidenum">
              <a:rPr lang="en-US" smtClean="0"/>
              <a:pPr>
                <a:defRPr/>
              </a:pPr>
              <a:t>‹#›</a:t>
            </a:fld>
            <a:endParaRPr lang="en-US" dirty="0"/>
          </a:p>
        </p:txBody>
      </p:sp>
      <p:sp>
        <p:nvSpPr>
          <p:cNvPr id="2051" name="Rectangle 13"/>
          <p:cNvSpPr>
            <a:spLocks noGrp="1" noChangeArrowheads="1"/>
          </p:cNvSpPr>
          <p:nvPr>
            <p:ph type="title"/>
          </p:nvPr>
        </p:nvSpPr>
        <p:spPr bwMode="auto">
          <a:xfrm>
            <a:off x="938676" y="76200"/>
            <a:ext cx="7209443"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2054" name="Rectangle 3"/>
          <p:cNvSpPr>
            <a:spLocks noGrp="1" noChangeArrowheads="1"/>
          </p:cNvSpPr>
          <p:nvPr>
            <p:ph type="body" idx="1"/>
          </p:nvPr>
        </p:nvSpPr>
        <p:spPr bwMode="auto">
          <a:xfrm>
            <a:off x="304800" y="1216025"/>
            <a:ext cx="8534400" cy="3587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Line 23"/>
          <p:cNvSpPr>
            <a:spLocks noChangeShapeType="1"/>
          </p:cNvSpPr>
          <p:nvPr/>
        </p:nvSpPr>
        <p:spPr bwMode="auto">
          <a:xfrm>
            <a:off x="381000" y="1080263"/>
            <a:ext cx="8382000" cy="0"/>
          </a:xfrm>
          <a:prstGeom prst="line">
            <a:avLst/>
          </a:prstGeom>
          <a:noFill/>
          <a:ln w="57150">
            <a:solidFill>
              <a:srgbClr val="1A1596"/>
            </a:solidFill>
            <a:round/>
            <a:headEnd/>
            <a:tailEnd/>
          </a:ln>
          <a:effectLst/>
          <a:scene3d>
            <a:camera prst="orthographicFront"/>
            <a:lightRig rig="threePt" dir="t">
              <a:rot lat="0" lon="0" rev="2400000"/>
            </a:lightRig>
          </a:scene3d>
          <a:sp3d prstMaterial="plastic"/>
        </p:spPr>
        <p:txBody>
          <a:bodyPr wrap="none" anchor="ctr"/>
          <a:lstStyle/>
          <a:p>
            <a:pPr>
              <a:defRPr/>
            </a:pPr>
            <a:endParaRPr lang="en-US" dirty="0"/>
          </a:p>
        </p:txBody>
      </p:sp>
      <p:pic>
        <p:nvPicPr>
          <p:cNvPr id="8" name="Picture 2" descr="C:\Users\1061378037A\Desktop\Shield_AFIMSC_jpg.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1380" y="94627"/>
            <a:ext cx="904176" cy="89279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229413" y="94627"/>
            <a:ext cx="914397" cy="90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Line 23">
            <a:extLst>
              <a:ext uri="{FF2B5EF4-FFF2-40B4-BE49-F238E27FC236}">
                <a16:creationId xmlns:a16="http://schemas.microsoft.com/office/drawing/2014/main" id="{9C1277D3-DBC8-46B5-8F93-276FE8A29D2C}"/>
              </a:ext>
            </a:extLst>
          </p:cNvPr>
          <p:cNvSpPr>
            <a:spLocks noChangeShapeType="1"/>
          </p:cNvSpPr>
          <p:nvPr userDrawn="1"/>
        </p:nvSpPr>
        <p:spPr bwMode="auto">
          <a:xfrm>
            <a:off x="381000" y="1080263"/>
            <a:ext cx="8382000" cy="0"/>
          </a:xfrm>
          <a:prstGeom prst="line">
            <a:avLst/>
          </a:prstGeom>
          <a:noFill/>
          <a:ln w="57150">
            <a:solidFill>
              <a:srgbClr val="1A1596"/>
            </a:solidFill>
            <a:round/>
            <a:headEnd/>
            <a:tailEnd/>
          </a:ln>
          <a:effectLst/>
          <a:scene3d>
            <a:camera prst="orthographicFront"/>
            <a:lightRig rig="threePt" dir="t">
              <a:rot lat="0" lon="0" rev="2400000"/>
            </a:lightRig>
          </a:scene3d>
          <a:sp3d prstMaterial="plastic"/>
        </p:spPr>
        <p:txBody>
          <a:bodyPr wrap="none" anchor="ctr"/>
          <a:lstStyle/>
          <a:p>
            <a:pPr>
              <a:defRPr/>
            </a:pPr>
            <a:endParaRPr lang="en-US" dirty="0"/>
          </a:p>
        </p:txBody>
      </p:sp>
      <p:pic>
        <p:nvPicPr>
          <p:cNvPr id="10" name="Picture 9">
            <a:extLst>
              <a:ext uri="{FF2B5EF4-FFF2-40B4-BE49-F238E27FC236}">
                <a16:creationId xmlns:a16="http://schemas.microsoft.com/office/drawing/2014/main" id="{D685042E-0B6F-418B-86AB-B3712E8708F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31737" y="68828"/>
            <a:ext cx="854394" cy="921772"/>
          </a:xfrm>
          <a:prstGeom prst="rect">
            <a:avLst/>
          </a:prstGeom>
          <a:effectLst>
            <a:glow rad="139700">
              <a:schemeClr val="accent3">
                <a:satMod val="175000"/>
                <a:alpha val="40000"/>
              </a:schemeClr>
            </a:glow>
          </a:effectLst>
        </p:spPr>
      </p:pic>
      <p:pic>
        <p:nvPicPr>
          <p:cNvPr id="11" name="Picture 2" descr="C:\Users\1061378037A\Desktop\Shield_AFIMSC_jpg.jpg">
            <a:extLst>
              <a:ext uri="{FF2B5EF4-FFF2-40B4-BE49-F238E27FC236}">
                <a16:creationId xmlns:a16="http://schemas.microsoft.com/office/drawing/2014/main" id="{A1CFABCA-24B5-412F-ABE4-6A19789939BC}"/>
              </a:ext>
            </a:extLst>
          </p:cNvPr>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7787986" y="44360"/>
            <a:ext cx="683104" cy="67450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20C72BC-A4E4-43C1-91DF-22EBF87C79DE}"/>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8423002" y="365903"/>
            <a:ext cx="658406" cy="654425"/>
          </a:xfrm>
          <a:prstGeom prst="rect">
            <a:avLst/>
          </a:prstGeom>
        </p:spPr>
      </p:pic>
    </p:spTree>
    <p:extLst>
      <p:ext uri="{BB962C8B-B14F-4D97-AF65-F5344CB8AC3E}">
        <p14:creationId xmlns:p14="http://schemas.microsoft.com/office/powerpoint/2010/main" val="2693457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hf hdr="0" ftr="0" dt="0"/>
  <p:txStyles>
    <p:titleStyle>
      <a:lvl1pPr algn="ctr" rtl="0" eaLnBrk="1" fontAlgn="base" hangingPunct="1">
        <a:spcBef>
          <a:spcPct val="0"/>
        </a:spcBef>
        <a:spcAft>
          <a:spcPct val="0"/>
        </a:spcAft>
        <a:defRPr sz="3600" b="1">
          <a:solidFill>
            <a:schemeClr val="tx2"/>
          </a:solidFill>
          <a:latin typeface="+mj-lt"/>
          <a:ea typeface="+mj-ea"/>
          <a:cs typeface="+mj-cs"/>
        </a:defRPr>
      </a:lvl1pPr>
      <a:lvl2pPr algn="r" rtl="0" eaLnBrk="1" fontAlgn="base" hangingPunct="1">
        <a:spcBef>
          <a:spcPct val="0"/>
        </a:spcBef>
        <a:spcAft>
          <a:spcPct val="0"/>
        </a:spcAft>
        <a:defRPr sz="3600" b="1">
          <a:solidFill>
            <a:schemeClr val="tx2"/>
          </a:solidFill>
          <a:latin typeface="Arial" charset="0"/>
        </a:defRPr>
      </a:lvl2pPr>
      <a:lvl3pPr algn="r" rtl="0" eaLnBrk="1" fontAlgn="base" hangingPunct="1">
        <a:spcBef>
          <a:spcPct val="0"/>
        </a:spcBef>
        <a:spcAft>
          <a:spcPct val="0"/>
        </a:spcAft>
        <a:defRPr sz="3600" b="1">
          <a:solidFill>
            <a:schemeClr val="tx2"/>
          </a:solidFill>
          <a:latin typeface="Arial" charset="0"/>
        </a:defRPr>
      </a:lvl3pPr>
      <a:lvl4pPr algn="r" rtl="0" eaLnBrk="1" fontAlgn="base" hangingPunct="1">
        <a:spcBef>
          <a:spcPct val="0"/>
        </a:spcBef>
        <a:spcAft>
          <a:spcPct val="0"/>
        </a:spcAft>
        <a:defRPr sz="3600" b="1">
          <a:solidFill>
            <a:schemeClr val="tx2"/>
          </a:solidFill>
          <a:latin typeface="Arial" charset="0"/>
        </a:defRPr>
      </a:lvl4pPr>
      <a:lvl5pPr algn="r" rtl="0" eaLnBrk="1" fontAlgn="base" hangingPunct="1">
        <a:spcBef>
          <a:spcPct val="0"/>
        </a:spcBef>
        <a:spcAft>
          <a:spcPct val="0"/>
        </a:spcAft>
        <a:defRPr sz="3600" b="1">
          <a:solidFill>
            <a:schemeClr val="tx2"/>
          </a:solidFill>
          <a:latin typeface="Arial" charset="0"/>
        </a:defRPr>
      </a:lvl5pPr>
      <a:lvl6pPr marL="457200" algn="r" rtl="0" eaLnBrk="1" fontAlgn="base" hangingPunct="1">
        <a:spcBef>
          <a:spcPct val="0"/>
        </a:spcBef>
        <a:spcAft>
          <a:spcPct val="0"/>
        </a:spcAft>
        <a:defRPr sz="3600" b="1">
          <a:solidFill>
            <a:schemeClr val="tx2"/>
          </a:solidFill>
          <a:latin typeface="Arial" charset="0"/>
        </a:defRPr>
      </a:lvl6pPr>
      <a:lvl7pPr marL="914400" algn="r" rtl="0" eaLnBrk="1" fontAlgn="base" hangingPunct="1">
        <a:spcBef>
          <a:spcPct val="0"/>
        </a:spcBef>
        <a:spcAft>
          <a:spcPct val="0"/>
        </a:spcAft>
        <a:defRPr sz="3600" b="1">
          <a:solidFill>
            <a:schemeClr val="tx2"/>
          </a:solidFill>
          <a:latin typeface="Arial" charset="0"/>
        </a:defRPr>
      </a:lvl7pPr>
      <a:lvl8pPr marL="1371600" algn="r" rtl="0" eaLnBrk="1" fontAlgn="base" hangingPunct="1">
        <a:spcBef>
          <a:spcPct val="0"/>
        </a:spcBef>
        <a:spcAft>
          <a:spcPct val="0"/>
        </a:spcAft>
        <a:defRPr sz="3600" b="1">
          <a:solidFill>
            <a:schemeClr val="tx2"/>
          </a:solidFill>
          <a:latin typeface="Arial" charset="0"/>
        </a:defRPr>
      </a:lvl8pPr>
      <a:lvl9pPr marL="1828800" algn="r"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9155" name="Rectangle 1027"/>
          <p:cNvSpPr>
            <a:spLocks noGrp="1" noChangeArrowheads="1"/>
          </p:cNvSpPr>
          <p:nvPr>
            <p:ph type="dt" sz="half" idx="2"/>
          </p:nvPr>
        </p:nvSpPr>
        <p:spPr bwMode="auto">
          <a:xfrm>
            <a:off x="0" y="6524625"/>
            <a:ext cx="1219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000">
                <a:solidFill>
                  <a:srgbClr val="969696"/>
                </a:solidFill>
                <a:latin typeface="Arial" charset="0"/>
              </a:defRPr>
            </a:lvl1pPr>
          </a:lstStyle>
          <a:p>
            <a:pPr>
              <a:defRPr/>
            </a:pPr>
            <a:fld id="{9DF991F7-AF52-4AEB-BB5D-359D9904ECB9}" type="datetime1">
              <a:rPr lang="en-US" smtClean="0"/>
              <a:t>3/13/2023</a:t>
            </a:fld>
            <a:r>
              <a:rPr lang="en-US"/>
              <a:t>As </a:t>
            </a:r>
            <a:r>
              <a:rPr lang="en-US" dirty="0"/>
              <a:t>of: </a:t>
            </a:r>
          </a:p>
        </p:txBody>
      </p:sp>
      <p:sp>
        <p:nvSpPr>
          <p:cNvPr id="49156" name="Rectangle 1028"/>
          <p:cNvSpPr>
            <a:spLocks noGrp="1" noChangeArrowheads="1"/>
          </p:cNvSpPr>
          <p:nvPr>
            <p:ph type="sldNum" sz="quarter" idx="4"/>
          </p:nvPr>
        </p:nvSpPr>
        <p:spPr bwMode="auto">
          <a:xfrm>
            <a:off x="7988300" y="6524625"/>
            <a:ext cx="1143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rgbClr val="969696"/>
                </a:solidFill>
              </a:defRPr>
            </a:lvl1pPr>
          </a:lstStyle>
          <a:p>
            <a:fld id="{70340F2B-040D-4982-B603-4DBD39C62A7F}" type="slidenum">
              <a:rPr lang="en-US"/>
              <a:pPr/>
              <a:t>‹#›</a:t>
            </a:fld>
            <a:endParaRPr lang="en-US" dirty="0">
              <a:solidFill>
                <a:srgbClr val="808080"/>
              </a:solidFill>
            </a:endParaRPr>
          </a:p>
        </p:txBody>
      </p:sp>
      <p:sp>
        <p:nvSpPr>
          <p:cNvPr id="49157" name="Text Box 1029"/>
          <p:cNvSpPr txBox="1">
            <a:spLocks noChangeArrowheads="1"/>
          </p:cNvSpPr>
          <p:nvPr/>
        </p:nvSpPr>
        <p:spPr bwMode="auto">
          <a:xfrm>
            <a:off x="1295400" y="6491288"/>
            <a:ext cx="6553200" cy="338554"/>
          </a:xfrm>
          <a:prstGeom prst="rect">
            <a:avLst/>
          </a:prstGeom>
          <a:noFill/>
          <a:ln w="9525">
            <a:noFill/>
            <a:miter lim="800000"/>
            <a:headEnd/>
            <a:tailEnd/>
          </a:ln>
          <a:effectLst/>
        </p:spPr>
        <p:txBody>
          <a:bodyPr>
            <a:spAutoFit/>
          </a:bodyPr>
          <a:lstStyle/>
          <a:p>
            <a:pPr algn="ctr" eaLnBrk="0" hangingPunct="0">
              <a:spcBef>
                <a:spcPct val="50000"/>
              </a:spcBef>
              <a:defRPr/>
            </a:pPr>
            <a:r>
              <a:rPr lang="en-US" sz="1600" b="1" i="1" dirty="0">
                <a:solidFill>
                  <a:srgbClr val="000000"/>
                </a:solidFill>
                <a:latin typeface="Century Schoolbook" pitchFamily="18" charset="0"/>
              </a:rPr>
              <a:t>I n t e g r i t y  -  S e r v i c e  -  E x c e l l e n c e</a:t>
            </a:r>
          </a:p>
        </p:txBody>
      </p:sp>
      <p:sp>
        <p:nvSpPr>
          <p:cNvPr id="6149"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dirty="0">
              <a:solidFill>
                <a:srgbClr val="000000"/>
              </a:solidFill>
              <a:latin typeface="Arial" pitchFamily="34" charset="0"/>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dirty="0">
              <a:solidFill>
                <a:srgbClr val="000000"/>
              </a:solidFill>
              <a:latin typeface="Arial" pitchFamily="34" charset="0"/>
            </a:endParaRPr>
          </a:p>
        </p:txBody>
      </p:sp>
      <p:sp>
        <p:nvSpPr>
          <p:cNvPr id="6153" name="Rectangle 1040"/>
          <p:cNvSpPr>
            <a:spLocks noGrp="1" noChangeArrowheads="1"/>
          </p:cNvSpPr>
          <p:nvPr>
            <p:ph type="body" idx="1"/>
          </p:nvPr>
        </p:nvSpPr>
        <p:spPr bwMode="auto">
          <a:xfrm>
            <a:off x="276225" y="1504950"/>
            <a:ext cx="8397875" cy="4743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2nd Bullet</a:t>
            </a:r>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384222" y="133350"/>
            <a:ext cx="1024010" cy="1016508"/>
          </a:xfrm>
          <a:prstGeom prst="rect">
            <a:avLst/>
          </a:prstGeom>
        </p:spPr>
      </p:pic>
    </p:spTree>
    <p:extLst>
      <p:ext uri="{BB962C8B-B14F-4D97-AF65-F5344CB8AC3E}">
        <p14:creationId xmlns:p14="http://schemas.microsoft.com/office/powerpoint/2010/main" val="412700788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hf hdr="0" ftr="0" dt="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pitchFamily="34" charset="0"/>
        </a:defRPr>
      </a:lvl2pPr>
      <a:lvl3pPr algn="r" rtl="0" eaLnBrk="0" fontAlgn="base" hangingPunct="0">
        <a:spcBef>
          <a:spcPct val="0"/>
        </a:spcBef>
        <a:spcAft>
          <a:spcPct val="0"/>
        </a:spcAft>
        <a:defRPr sz="3600" b="1" i="1">
          <a:solidFill>
            <a:srgbClr val="151C77"/>
          </a:solidFill>
          <a:latin typeface="Arial" pitchFamily="34" charset="0"/>
        </a:defRPr>
      </a:lvl3pPr>
      <a:lvl4pPr algn="r" rtl="0" eaLnBrk="0" fontAlgn="base" hangingPunct="0">
        <a:spcBef>
          <a:spcPct val="0"/>
        </a:spcBef>
        <a:spcAft>
          <a:spcPct val="0"/>
        </a:spcAft>
        <a:defRPr sz="3600" b="1" i="1">
          <a:solidFill>
            <a:srgbClr val="151C77"/>
          </a:solidFill>
          <a:latin typeface="Arial" pitchFamily="34" charset="0"/>
        </a:defRPr>
      </a:lvl4pPr>
      <a:lvl5pPr algn="r" rtl="0" eaLnBrk="0" fontAlgn="base" hangingPunct="0">
        <a:spcBef>
          <a:spcPct val="0"/>
        </a:spcBef>
        <a:spcAft>
          <a:spcPct val="0"/>
        </a:spcAft>
        <a:defRPr sz="3600" b="1" i="1">
          <a:solidFill>
            <a:srgbClr val="151C77"/>
          </a:solidFill>
          <a:latin typeface="Arial" pitchFamily="34" charset="0"/>
        </a:defRPr>
      </a:lvl5pPr>
      <a:lvl6pPr marL="457200" algn="r" rtl="0" eaLnBrk="0" fontAlgn="base" hangingPunct="0">
        <a:spcBef>
          <a:spcPct val="0"/>
        </a:spcBef>
        <a:spcAft>
          <a:spcPct val="0"/>
        </a:spcAft>
        <a:defRPr sz="3600" b="1" i="1">
          <a:solidFill>
            <a:srgbClr val="151C77"/>
          </a:solidFill>
          <a:latin typeface="Arial" pitchFamily="34" charset="0"/>
        </a:defRPr>
      </a:lvl6pPr>
      <a:lvl7pPr marL="914400" algn="r" rtl="0" eaLnBrk="0" fontAlgn="base" hangingPunct="0">
        <a:spcBef>
          <a:spcPct val="0"/>
        </a:spcBef>
        <a:spcAft>
          <a:spcPct val="0"/>
        </a:spcAft>
        <a:defRPr sz="3600" b="1" i="1">
          <a:solidFill>
            <a:srgbClr val="151C77"/>
          </a:solidFill>
          <a:latin typeface="Arial" pitchFamily="34" charset="0"/>
        </a:defRPr>
      </a:lvl7pPr>
      <a:lvl8pPr marL="1371600" algn="r" rtl="0" eaLnBrk="0" fontAlgn="base" hangingPunct="0">
        <a:spcBef>
          <a:spcPct val="0"/>
        </a:spcBef>
        <a:spcAft>
          <a:spcPct val="0"/>
        </a:spcAft>
        <a:defRPr sz="3600" b="1" i="1">
          <a:solidFill>
            <a:srgbClr val="151C77"/>
          </a:solidFill>
          <a:latin typeface="Arial" pitchFamily="34" charset="0"/>
        </a:defRPr>
      </a:lvl8pPr>
      <a:lvl9pPr marL="1828800" algn="r" rtl="0" eaLnBrk="0" fontAlgn="base" hangingPunct="0">
        <a:spcBef>
          <a:spcPct val="0"/>
        </a:spcBef>
        <a:spcAft>
          <a:spcPct val="0"/>
        </a:spcAft>
        <a:defRPr sz="3600" b="1" i="1">
          <a:solidFill>
            <a:srgbClr val="151C77"/>
          </a:solidFill>
          <a:latin typeface="Arial" pitchFamily="34" charset="0"/>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000" b="1">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2000" b="1">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762000" y="6096559"/>
            <a:ext cx="7620000"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endParaRPr sz="1588"/>
          </a:p>
        </p:txBody>
      </p:sp>
      <p:sp>
        <p:nvSpPr>
          <p:cNvPr id="17" name="bk object 17"/>
          <p:cNvSpPr/>
          <p:nvPr/>
        </p:nvSpPr>
        <p:spPr>
          <a:xfrm>
            <a:off x="762000" y="1490943"/>
            <a:ext cx="7620000"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endParaRPr sz="1588"/>
          </a:p>
        </p:txBody>
      </p:sp>
      <p:sp>
        <p:nvSpPr>
          <p:cNvPr id="18" name="bk object 18"/>
          <p:cNvSpPr/>
          <p:nvPr/>
        </p:nvSpPr>
        <p:spPr>
          <a:xfrm>
            <a:off x="772391" y="483422"/>
            <a:ext cx="1224048" cy="937259"/>
          </a:xfrm>
          <a:prstGeom prst="rect">
            <a:avLst/>
          </a:prstGeom>
          <a:blipFill>
            <a:blip r:embed="rId3" cstate="print"/>
            <a:stretch>
              <a:fillRect/>
            </a:stretch>
          </a:blipFill>
        </p:spPr>
        <p:txBody>
          <a:bodyPr wrap="square" lIns="0" tIns="0" rIns="0" bIns="0" rtlCol="0"/>
          <a:lstStyle/>
          <a:p>
            <a:endParaRPr sz="1588"/>
          </a:p>
        </p:txBody>
      </p:sp>
      <p:sp>
        <p:nvSpPr>
          <p:cNvPr id="2" name="Holder 2"/>
          <p:cNvSpPr>
            <a:spLocks noGrp="1"/>
          </p:cNvSpPr>
          <p:nvPr>
            <p:ph type="title"/>
          </p:nvPr>
        </p:nvSpPr>
        <p:spPr>
          <a:xfrm>
            <a:off x="988752" y="727038"/>
            <a:ext cx="7166495" cy="553998"/>
          </a:xfrm>
          <a:prstGeom prst="rect">
            <a:avLst/>
          </a:prstGeom>
        </p:spPr>
        <p:txBody>
          <a:bodyPr wrap="square" lIns="0" tIns="0" rIns="0" bIns="0">
            <a:spAutoFit/>
          </a:bodyPr>
          <a:lstStyle>
            <a:lvl1pPr>
              <a:defRPr sz="3600" b="1" i="1">
                <a:solidFill>
                  <a:srgbClr val="0B2C83"/>
                </a:solidFill>
                <a:latin typeface="Arial"/>
                <a:cs typeface="Arial"/>
              </a:defRPr>
            </a:lvl1pPr>
          </a:lstStyle>
          <a:p>
            <a:endParaRPr/>
          </a:p>
        </p:txBody>
      </p:sp>
      <p:sp>
        <p:nvSpPr>
          <p:cNvPr id="3" name="Holder 3"/>
          <p:cNvSpPr>
            <a:spLocks noGrp="1"/>
          </p:cNvSpPr>
          <p:nvPr>
            <p:ph type="body" idx="1"/>
          </p:nvPr>
        </p:nvSpPr>
        <p:spPr>
          <a:xfrm>
            <a:off x="1141389" y="1560488"/>
            <a:ext cx="6861220" cy="307777"/>
          </a:xfrm>
          <a:prstGeom prst="rect">
            <a:avLst/>
          </a:prstGeom>
        </p:spPr>
        <p:txBody>
          <a:bodyPr wrap="square" lIns="0" tIns="0" rIns="0" bIns="0">
            <a:spAutoFit/>
          </a:bodyPr>
          <a:lstStyle>
            <a:lvl1pPr>
              <a:defRPr sz="2000" b="1" i="0">
                <a:solidFill>
                  <a:schemeClr val="tx1"/>
                </a:solidFill>
                <a:latin typeface="Arial"/>
                <a:cs typeface="Arial"/>
              </a:defRPr>
            </a:lvl1pPr>
          </a:lstStyle>
          <a:p>
            <a:endParaRPr/>
          </a:p>
        </p:txBody>
      </p:sp>
      <p:sp>
        <p:nvSpPr>
          <p:cNvPr id="4" name="Holder 4"/>
          <p:cNvSpPr>
            <a:spLocks noGrp="1"/>
          </p:cNvSpPr>
          <p:nvPr>
            <p:ph type="ftr" sz="quarter" idx="5"/>
          </p:nvPr>
        </p:nvSpPr>
        <p:spPr>
          <a:xfrm>
            <a:off x="3108960" y="6377941"/>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1"/>
            <a:ext cx="2103120" cy="276999"/>
          </a:xfrm>
          <a:prstGeom prst="rect">
            <a:avLst/>
          </a:prstGeom>
        </p:spPr>
        <p:txBody>
          <a:bodyPr wrap="square" lIns="0" tIns="0" rIns="0" bIns="0">
            <a:spAutoFit/>
          </a:bodyPr>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8222673" y="6193987"/>
            <a:ext cx="249382" cy="192360"/>
          </a:xfrm>
          <a:prstGeom prst="rect">
            <a:avLst/>
          </a:prstGeom>
        </p:spPr>
        <p:txBody>
          <a:bodyPr wrap="square" lIns="0" tIns="0" rIns="0" bIns="0">
            <a:spAutoFit/>
          </a:bodyPr>
          <a:lstStyle>
            <a:lvl1pPr>
              <a:defRPr sz="1235" b="0" i="0">
                <a:solidFill>
                  <a:schemeClr val="tx1"/>
                </a:solidFill>
                <a:latin typeface="Arial"/>
                <a:cs typeface="Arial"/>
              </a:defRPr>
            </a:lvl1pPr>
          </a:lstStyle>
          <a:p>
            <a:pPr marL="33619">
              <a:lnSpc>
                <a:spcPts val="1452"/>
              </a:lnSpc>
            </a:pPr>
            <a:fld id="{81D60167-4931-47E6-BA6A-407CBD079E47}" type="slidenum">
              <a:rPr lang="en-US" spc="-4" smtClean="0"/>
              <a:pPr marL="33619">
                <a:lnSpc>
                  <a:spcPts val="1452"/>
                </a:lnSpc>
              </a:pPr>
              <a:t>‹#›</a:t>
            </a:fld>
            <a:endParaRPr lang="en-US" spc="-4" dirty="0"/>
          </a:p>
        </p:txBody>
      </p:sp>
    </p:spTree>
    <p:extLst>
      <p:ext uri="{BB962C8B-B14F-4D97-AF65-F5344CB8AC3E}">
        <p14:creationId xmlns:p14="http://schemas.microsoft.com/office/powerpoint/2010/main" val="574401689"/>
      </p:ext>
    </p:extLst>
  </p:cSld>
  <p:clrMap bg1="lt1" tx1="dk1" bg2="lt2" tx2="dk2" accent1="accent1" accent2="accent2" accent3="accent3" accent4="accent4" accent5="accent5" accent6="accent6" hlink="hlink" folHlink="folHlink"/>
  <p:sldLayoutIdLst>
    <p:sldLayoutId id="2147483714" r:id="rId1"/>
  </p:sldLayoutIdLst>
  <p:hf hdr="0" ftr="0"/>
  <p:txStyles>
    <p:titleStyle>
      <a:lvl1pPr>
        <a:defRPr>
          <a:latin typeface="+mj-lt"/>
          <a:ea typeface="+mj-ea"/>
          <a:cs typeface="+mj-cs"/>
        </a:defRPr>
      </a:lvl1pPr>
    </p:titleStyle>
    <p:body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bodyStyle>
    <p:otherStyle>
      <a:lvl1pPr marL="0">
        <a:defRPr>
          <a:latin typeface="+mn-lt"/>
          <a:ea typeface="+mn-ea"/>
          <a:cs typeface="+mn-cs"/>
        </a:defRPr>
      </a:lvl1pPr>
      <a:lvl2pPr marL="403433">
        <a:defRPr>
          <a:latin typeface="+mn-lt"/>
          <a:ea typeface="+mn-ea"/>
          <a:cs typeface="+mn-cs"/>
        </a:defRPr>
      </a:lvl2pPr>
      <a:lvl3pPr marL="806867">
        <a:defRPr>
          <a:latin typeface="+mn-lt"/>
          <a:ea typeface="+mn-ea"/>
          <a:cs typeface="+mn-cs"/>
        </a:defRPr>
      </a:lvl3pPr>
      <a:lvl4pPr marL="1210300">
        <a:defRPr>
          <a:latin typeface="+mn-lt"/>
          <a:ea typeface="+mn-ea"/>
          <a:cs typeface="+mn-cs"/>
        </a:defRPr>
      </a:lvl4pPr>
      <a:lvl5pPr marL="1613733">
        <a:defRPr>
          <a:latin typeface="+mn-lt"/>
          <a:ea typeface="+mn-ea"/>
          <a:cs typeface="+mn-cs"/>
        </a:defRPr>
      </a:lvl5pPr>
      <a:lvl6pPr marL="2017166">
        <a:defRPr>
          <a:latin typeface="+mn-lt"/>
          <a:ea typeface="+mn-ea"/>
          <a:cs typeface="+mn-cs"/>
        </a:defRPr>
      </a:lvl6pPr>
      <a:lvl7pPr marL="2420600">
        <a:defRPr>
          <a:latin typeface="+mn-lt"/>
          <a:ea typeface="+mn-ea"/>
          <a:cs typeface="+mn-cs"/>
        </a:defRPr>
      </a:lvl7pPr>
      <a:lvl8pPr marL="2824033">
        <a:defRPr>
          <a:latin typeface="+mn-lt"/>
          <a:ea typeface="+mn-ea"/>
          <a:cs typeface="+mn-cs"/>
        </a:defRPr>
      </a:lvl8pPr>
      <a:lvl9pPr marL="3227466">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9700" name="Rectangle 4"/>
          <p:cNvSpPr>
            <a:spLocks noGrp="1" noChangeArrowheads="1"/>
          </p:cNvSpPr>
          <p:nvPr>
            <p:ph type="sldNum" sz="quarter" idx="4"/>
          </p:nvPr>
        </p:nvSpPr>
        <p:spPr bwMode="auto">
          <a:xfrm>
            <a:off x="8075851" y="6519865"/>
            <a:ext cx="1068149" cy="3381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a:lvl1pPr>
          </a:lstStyle>
          <a:p>
            <a:pPr>
              <a:defRPr/>
            </a:pPr>
            <a:fld id="{088E16BE-9852-4E3D-BD06-F160B18C30C6}" type="slidenum">
              <a:rPr lang="en-US"/>
              <a:pPr>
                <a:defRPr/>
              </a:pPr>
              <a:t>‹#›</a:t>
            </a:fld>
            <a:endParaRPr lang="en-US" dirty="0"/>
          </a:p>
        </p:txBody>
      </p:sp>
      <p:sp>
        <p:nvSpPr>
          <p:cNvPr id="2051" name="Rectangle 13"/>
          <p:cNvSpPr>
            <a:spLocks noGrp="1" noChangeArrowheads="1"/>
          </p:cNvSpPr>
          <p:nvPr>
            <p:ph type="title"/>
          </p:nvPr>
        </p:nvSpPr>
        <p:spPr bwMode="auto">
          <a:xfrm>
            <a:off x="938677" y="76200"/>
            <a:ext cx="7209443"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2054" name="Rectangle 3"/>
          <p:cNvSpPr>
            <a:spLocks noGrp="1" noChangeArrowheads="1"/>
          </p:cNvSpPr>
          <p:nvPr>
            <p:ph type="body" idx="1"/>
          </p:nvPr>
        </p:nvSpPr>
        <p:spPr bwMode="auto">
          <a:xfrm>
            <a:off x="304800" y="1216025"/>
            <a:ext cx="8534400" cy="35877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Line 23"/>
          <p:cNvSpPr>
            <a:spLocks noChangeShapeType="1"/>
          </p:cNvSpPr>
          <p:nvPr userDrawn="1"/>
        </p:nvSpPr>
        <p:spPr bwMode="auto">
          <a:xfrm>
            <a:off x="381000" y="1080263"/>
            <a:ext cx="8382000" cy="0"/>
          </a:xfrm>
          <a:prstGeom prst="line">
            <a:avLst/>
          </a:prstGeom>
          <a:noFill/>
          <a:ln w="57150">
            <a:solidFill>
              <a:srgbClr val="1A1596"/>
            </a:solidFill>
            <a:round/>
            <a:headEnd/>
            <a:tailEnd/>
          </a:ln>
          <a:effectLst/>
          <a:scene3d>
            <a:camera prst="orthographicFront"/>
            <a:lightRig rig="threePt" dir="t">
              <a:rot lat="0" lon="0" rev="2400000"/>
            </a:lightRig>
          </a:scene3d>
          <a:sp3d prstMaterial="plastic"/>
        </p:spPr>
        <p:txBody>
          <a:bodyPr wrap="none" anchor="ctr"/>
          <a:lstStyle/>
          <a:p>
            <a:pPr>
              <a:defRPr/>
            </a:pPr>
            <a:endParaRPr lang="en-US" sz="1800" dirty="0"/>
          </a:p>
        </p:txBody>
      </p:sp>
      <p:pic>
        <p:nvPicPr>
          <p:cNvPr id="8" name="Picture 2" descr="C:\Users\1061378037A\Desktop\Shield_AFIMSC_jpg.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1380" y="94629"/>
            <a:ext cx="904176" cy="892797"/>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8229413" y="94629"/>
            <a:ext cx="914397" cy="90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569495"/>
      </p:ext>
    </p:extLst>
  </p:cSld>
  <p:clrMap bg1="lt1" tx1="dk1" bg2="lt2" tx2="dk2" accent1="accent1" accent2="accent2" accent3="accent3" accent4="accent4" accent5="accent5" accent6="accent6" hlink="hlink" folHlink="folHlink"/>
  <p:sldLayoutIdLst>
    <p:sldLayoutId id="2147483716" r:id="rId1"/>
    <p:sldLayoutId id="2147483717" r:id="rId2"/>
  </p:sldLayoutIdLst>
  <p:hf hdr="0" ftr="0"/>
  <p:txStyles>
    <p:titleStyle>
      <a:lvl1pPr algn="ctr" rtl="0" eaLnBrk="1" fontAlgn="base" hangingPunct="1">
        <a:spcBef>
          <a:spcPct val="0"/>
        </a:spcBef>
        <a:spcAft>
          <a:spcPct val="0"/>
        </a:spcAft>
        <a:defRPr sz="3600" b="1">
          <a:solidFill>
            <a:schemeClr val="tx2"/>
          </a:solidFill>
          <a:latin typeface="+mj-lt"/>
          <a:ea typeface="+mj-ea"/>
          <a:cs typeface="+mj-cs"/>
        </a:defRPr>
      </a:lvl1pPr>
      <a:lvl2pPr algn="r" rtl="0" eaLnBrk="1" fontAlgn="base" hangingPunct="1">
        <a:spcBef>
          <a:spcPct val="0"/>
        </a:spcBef>
        <a:spcAft>
          <a:spcPct val="0"/>
        </a:spcAft>
        <a:defRPr sz="3600" b="1">
          <a:solidFill>
            <a:schemeClr val="tx2"/>
          </a:solidFill>
          <a:latin typeface="Arial" charset="0"/>
        </a:defRPr>
      </a:lvl2pPr>
      <a:lvl3pPr algn="r" rtl="0" eaLnBrk="1" fontAlgn="base" hangingPunct="1">
        <a:spcBef>
          <a:spcPct val="0"/>
        </a:spcBef>
        <a:spcAft>
          <a:spcPct val="0"/>
        </a:spcAft>
        <a:defRPr sz="3600" b="1">
          <a:solidFill>
            <a:schemeClr val="tx2"/>
          </a:solidFill>
          <a:latin typeface="Arial" charset="0"/>
        </a:defRPr>
      </a:lvl3pPr>
      <a:lvl4pPr algn="r" rtl="0" eaLnBrk="1" fontAlgn="base" hangingPunct="1">
        <a:spcBef>
          <a:spcPct val="0"/>
        </a:spcBef>
        <a:spcAft>
          <a:spcPct val="0"/>
        </a:spcAft>
        <a:defRPr sz="3600" b="1">
          <a:solidFill>
            <a:schemeClr val="tx2"/>
          </a:solidFill>
          <a:latin typeface="Arial" charset="0"/>
        </a:defRPr>
      </a:lvl4pPr>
      <a:lvl5pPr algn="r" rtl="0" eaLnBrk="1" fontAlgn="base" hangingPunct="1">
        <a:spcBef>
          <a:spcPct val="0"/>
        </a:spcBef>
        <a:spcAft>
          <a:spcPct val="0"/>
        </a:spcAft>
        <a:defRPr sz="3600" b="1">
          <a:solidFill>
            <a:schemeClr val="tx2"/>
          </a:solidFill>
          <a:latin typeface="Arial" charset="0"/>
        </a:defRPr>
      </a:lvl5pPr>
      <a:lvl6pPr marL="457200" algn="r" rtl="0" eaLnBrk="1" fontAlgn="base" hangingPunct="1">
        <a:spcBef>
          <a:spcPct val="0"/>
        </a:spcBef>
        <a:spcAft>
          <a:spcPct val="0"/>
        </a:spcAft>
        <a:defRPr sz="3600" b="1">
          <a:solidFill>
            <a:schemeClr val="tx2"/>
          </a:solidFill>
          <a:latin typeface="Arial" charset="0"/>
        </a:defRPr>
      </a:lvl6pPr>
      <a:lvl7pPr marL="914400" algn="r" rtl="0" eaLnBrk="1" fontAlgn="base" hangingPunct="1">
        <a:spcBef>
          <a:spcPct val="0"/>
        </a:spcBef>
        <a:spcAft>
          <a:spcPct val="0"/>
        </a:spcAft>
        <a:defRPr sz="3600" b="1">
          <a:solidFill>
            <a:schemeClr val="tx2"/>
          </a:solidFill>
          <a:latin typeface="Arial" charset="0"/>
        </a:defRPr>
      </a:lvl7pPr>
      <a:lvl8pPr marL="1371600" algn="r" rtl="0" eaLnBrk="1" fontAlgn="base" hangingPunct="1">
        <a:spcBef>
          <a:spcPct val="0"/>
        </a:spcBef>
        <a:spcAft>
          <a:spcPct val="0"/>
        </a:spcAft>
        <a:defRPr sz="3600" b="1">
          <a:solidFill>
            <a:schemeClr val="tx2"/>
          </a:solidFill>
          <a:latin typeface="Arial" charset="0"/>
        </a:defRPr>
      </a:lvl8pPr>
      <a:lvl9pPr marL="1828800" algn="r" rtl="0" eaLnBrk="1" fontAlgn="base" hangingPunct="1">
        <a:spcBef>
          <a:spcPct val="0"/>
        </a:spcBef>
        <a:spcAft>
          <a:spcPct val="0"/>
        </a:spcAft>
        <a:defRPr sz="36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9155" name="Rectangle 1027"/>
          <p:cNvSpPr>
            <a:spLocks noGrp="1" noChangeArrowheads="1"/>
          </p:cNvSpPr>
          <p:nvPr>
            <p:ph type="dt" sz="half" idx="2"/>
          </p:nvPr>
        </p:nvSpPr>
        <p:spPr bwMode="auto">
          <a:xfrm>
            <a:off x="0" y="6524625"/>
            <a:ext cx="12192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defRPr sz="1000">
                <a:solidFill>
                  <a:srgbClr val="969696"/>
                </a:solidFill>
                <a:latin typeface="Arial" charset="0"/>
              </a:defRPr>
            </a:lvl1pPr>
          </a:lstStyle>
          <a:p>
            <a:pPr>
              <a:defRPr/>
            </a:pPr>
            <a:endParaRPr lang="en-US"/>
          </a:p>
        </p:txBody>
      </p:sp>
      <p:sp>
        <p:nvSpPr>
          <p:cNvPr id="49156" name="Rectangle 1028"/>
          <p:cNvSpPr>
            <a:spLocks noGrp="1" noChangeArrowheads="1"/>
          </p:cNvSpPr>
          <p:nvPr>
            <p:ph type="sldNum" sz="quarter" idx="4"/>
          </p:nvPr>
        </p:nvSpPr>
        <p:spPr bwMode="auto">
          <a:xfrm>
            <a:off x="7988300" y="6524625"/>
            <a:ext cx="1143000" cy="30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000">
                <a:solidFill>
                  <a:srgbClr val="969696"/>
                </a:solidFill>
              </a:defRPr>
            </a:lvl1pPr>
          </a:lstStyle>
          <a:p>
            <a:pPr>
              <a:defRPr/>
            </a:pPr>
            <a:fld id="{7DC7DB7A-ADC0-40AF-8D35-B8975A5900E3}" type="slidenum">
              <a:rPr lang="en-US" smtClean="0"/>
              <a:pPr>
                <a:defRPr/>
              </a:pPr>
              <a:t>‹#›</a:t>
            </a:fld>
            <a:endParaRPr lang="en-US"/>
          </a:p>
        </p:txBody>
      </p:sp>
      <p:sp>
        <p:nvSpPr>
          <p:cNvPr id="49157" name="Text Box 1029"/>
          <p:cNvSpPr txBox="1">
            <a:spLocks noChangeArrowheads="1"/>
          </p:cNvSpPr>
          <p:nvPr/>
        </p:nvSpPr>
        <p:spPr bwMode="auto">
          <a:xfrm>
            <a:off x="1295400" y="6491288"/>
            <a:ext cx="6553200" cy="338554"/>
          </a:xfrm>
          <a:prstGeom prst="rect">
            <a:avLst/>
          </a:prstGeom>
          <a:noFill/>
          <a:ln w="9525">
            <a:noFill/>
            <a:miter lim="800000"/>
            <a:headEnd/>
            <a:tailEnd/>
          </a:ln>
          <a:effectLst/>
        </p:spPr>
        <p:txBody>
          <a:bodyPr>
            <a:spAutoFit/>
          </a:bodyPr>
          <a:lstStyle/>
          <a:p>
            <a:pPr algn="ctr" eaLnBrk="0" hangingPunct="0">
              <a:spcBef>
                <a:spcPct val="50000"/>
              </a:spcBef>
              <a:defRPr/>
            </a:pPr>
            <a:r>
              <a:rPr lang="en-US" sz="1600" b="1" i="1" dirty="0">
                <a:solidFill>
                  <a:srgbClr val="000000"/>
                </a:solidFill>
                <a:latin typeface="Century Schoolbook" pitchFamily="18" charset="0"/>
              </a:rPr>
              <a:t>I n t e g r i t y  -  S e r v i c e  -  E x c e l l e n c e</a:t>
            </a:r>
          </a:p>
        </p:txBody>
      </p:sp>
      <p:sp>
        <p:nvSpPr>
          <p:cNvPr id="6149" name="Rectangle 1030"/>
          <p:cNvSpPr>
            <a:spLocks noGrp="1" noChangeArrowheads="1"/>
          </p:cNvSpPr>
          <p:nvPr>
            <p:ph type="title"/>
          </p:nvPr>
        </p:nvSpPr>
        <p:spPr bwMode="auto">
          <a:xfrm>
            <a:off x="1663700" y="76200"/>
            <a:ext cx="70993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Slide Title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dirty="0">
              <a:solidFill>
                <a:srgbClr val="000000"/>
              </a:solidFill>
              <a:latin typeface="Arial" pitchFamily="34" charset="0"/>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hangingPunct="0">
              <a:defRPr/>
            </a:pPr>
            <a:endParaRPr lang="en-US" sz="1400" dirty="0">
              <a:solidFill>
                <a:srgbClr val="000000"/>
              </a:solidFill>
              <a:latin typeface="Arial" pitchFamily="34" charset="0"/>
            </a:endParaRPr>
          </a:p>
        </p:txBody>
      </p:sp>
      <p:sp>
        <p:nvSpPr>
          <p:cNvPr id="6153" name="Rectangle 1040"/>
          <p:cNvSpPr>
            <a:spLocks noGrp="1" noChangeArrowheads="1"/>
          </p:cNvSpPr>
          <p:nvPr>
            <p:ph type="body" idx="1"/>
          </p:nvPr>
        </p:nvSpPr>
        <p:spPr bwMode="auto">
          <a:xfrm>
            <a:off x="381000" y="1504950"/>
            <a:ext cx="8293100" cy="47434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r>
              <a:rPr lang="en-US" sz="3600" dirty="0">
                <a:solidFill>
                  <a:srgbClr val="000066"/>
                </a:solidFill>
              </a:rPr>
              <a:t>First level</a:t>
            </a:r>
          </a:p>
          <a:p>
            <a:pPr marL="344488" lvl="1" indent="-342900">
              <a:buFont typeface="Arial" pitchFamily="34" charset="0"/>
              <a:buChar char="•"/>
            </a:pPr>
            <a:r>
              <a:rPr lang="en-US" sz="3000" dirty="0">
                <a:solidFill>
                  <a:srgbClr val="000066"/>
                </a:solidFill>
              </a:rPr>
              <a:t>Second level</a:t>
            </a:r>
          </a:p>
          <a:p>
            <a:pPr marL="681038" lvl="2" indent="-342900">
              <a:buFont typeface="Courier New" pitchFamily="49" charset="0"/>
              <a:buChar char="o"/>
            </a:pPr>
            <a:r>
              <a:rPr lang="en-US" sz="2400" dirty="0">
                <a:solidFill>
                  <a:srgbClr val="000066"/>
                </a:solidFill>
              </a:rPr>
              <a:t>Third level</a:t>
            </a:r>
          </a:p>
        </p:txBody>
      </p:sp>
      <p:pic>
        <p:nvPicPr>
          <p:cNvPr id="2" name="Picture 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81000" y="80912"/>
            <a:ext cx="1104742" cy="1096649"/>
          </a:xfrm>
          <a:prstGeom prst="rect">
            <a:avLst/>
          </a:prstGeom>
        </p:spPr>
      </p:pic>
    </p:spTree>
    <p:extLst>
      <p:ext uri="{BB962C8B-B14F-4D97-AF65-F5344CB8AC3E}">
        <p14:creationId xmlns:p14="http://schemas.microsoft.com/office/powerpoint/2010/main" val="420049657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1" r:id="rId12"/>
  </p:sldLayoutIdLst>
  <p:txStyles>
    <p:titleStyle>
      <a:lvl1pPr algn="r" rtl="0" eaLnBrk="1" fontAlgn="base" hangingPunct="1">
        <a:spcBef>
          <a:spcPct val="0"/>
        </a:spcBef>
        <a:spcAft>
          <a:spcPct val="0"/>
        </a:spcAft>
        <a:defRPr sz="3600" b="1" i="1">
          <a:solidFill>
            <a:srgbClr val="151C77"/>
          </a:solidFill>
          <a:latin typeface="+mj-lt"/>
          <a:ea typeface="+mj-ea"/>
          <a:cs typeface="+mj-cs"/>
        </a:defRPr>
      </a:lvl1pPr>
      <a:lvl2pPr algn="r" rtl="0" eaLnBrk="1" fontAlgn="base" hangingPunct="1">
        <a:spcBef>
          <a:spcPct val="0"/>
        </a:spcBef>
        <a:spcAft>
          <a:spcPct val="0"/>
        </a:spcAft>
        <a:defRPr sz="3600" b="1" i="1">
          <a:solidFill>
            <a:srgbClr val="151C77"/>
          </a:solidFill>
          <a:latin typeface="Arial" pitchFamily="34" charset="0"/>
        </a:defRPr>
      </a:lvl2pPr>
      <a:lvl3pPr algn="r" rtl="0" eaLnBrk="1" fontAlgn="base" hangingPunct="1">
        <a:spcBef>
          <a:spcPct val="0"/>
        </a:spcBef>
        <a:spcAft>
          <a:spcPct val="0"/>
        </a:spcAft>
        <a:defRPr sz="3600" b="1" i="1">
          <a:solidFill>
            <a:srgbClr val="151C77"/>
          </a:solidFill>
          <a:latin typeface="Arial" pitchFamily="34" charset="0"/>
        </a:defRPr>
      </a:lvl3pPr>
      <a:lvl4pPr algn="r" rtl="0" eaLnBrk="1" fontAlgn="base" hangingPunct="1">
        <a:spcBef>
          <a:spcPct val="0"/>
        </a:spcBef>
        <a:spcAft>
          <a:spcPct val="0"/>
        </a:spcAft>
        <a:defRPr sz="3600" b="1" i="1">
          <a:solidFill>
            <a:srgbClr val="151C77"/>
          </a:solidFill>
          <a:latin typeface="Arial" pitchFamily="34" charset="0"/>
        </a:defRPr>
      </a:lvl4pPr>
      <a:lvl5pPr algn="r" rtl="0" eaLnBrk="1" fontAlgn="base" hangingPunct="1">
        <a:spcBef>
          <a:spcPct val="0"/>
        </a:spcBef>
        <a:spcAft>
          <a:spcPct val="0"/>
        </a:spcAft>
        <a:defRPr sz="3600" b="1" i="1">
          <a:solidFill>
            <a:srgbClr val="151C77"/>
          </a:solidFill>
          <a:latin typeface="Arial" pitchFamily="34" charset="0"/>
        </a:defRPr>
      </a:lvl5pPr>
      <a:lvl6pPr marL="457200" algn="r" rtl="0" eaLnBrk="1" fontAlgn="base" hangingPunct="1">
        <a:spcBef>
          <a:spcPct val="0"/>
        </a:spcBef>
        <a:spcAft>
          <a:spcPct val="0"/>
        </a:spcAft>
        <a:defRPr sz="3600" b="1" i="1">
          <a:solidFill>
            <a:srgbClr val="151C77"/>
          </a:solidFill>
          <a:latin typeface="Arial" pitchFamily="34" charset="0"/>
        </a:defRPr>
      </a:lvl6pPr>
      <a:lvl7pPr marL="914400" algn="r" rtl="0" eaLnBrk="1" fontAlgn="base" hangingPunct="1">
        <a:spcBef>
          <a:spcPct val="0"/>
        </a:spcBef>
        <a:spcAft>
          <a:spcPct val="0"/>
        </a:spcAft>
        <a:defRPr sz="3600" b="1" i="1">
          <a:solidFill>
            <a:srgbClr val="151C77"/>
          </a:solidFill>
          <a:latin typeface="Arial" pitchFamily="34" charset="0"/>
        </a:defRPr>
      </a:lvl7pPr>
      <a:lvl8pPr marL="1371600" algn="r" rtl="0" eaLnBrk="1" fontAlgn="base" hangingPunct="1">
        <a:spcBef>
          <a:spcPct val="0"/>
        </a:spcBef>
        <a:spcAft>
          <a:spcPct val="0"/>
        </a:spcAft>
        <a:defRPr sz="3600" b="1" i="1">
          <a:solidFill>
            <a:srgbClr val="151C77"/>
          </a:solidFill>
          <a:latin typeface="Arial" pitchFamily="34" charset="0"/>
        </a:defRPr>
      </a:lvl8pPr>
      <a:lvl9pPr marL="1828800" algn="r" rtl="0" eaLnBrk="1" fontAlgn="base" hangingPunct="1">
        <a:spcBef>
          <a:spcPct val="0"/>
        </a:spcBef>
        <a:spcAft>
          <a:spcPct val="0"/>
        </a:spcAft>
        <a:defRPr sz="3600" b="1" i="1">
          <a:solidFill>
            <a:srgbClr val="151C77"/>
          </a:solidFill>
          <a:latin typeface="Arial" pitchFamily="34" charset="0"/>
        </a:defRPr>
      </a:lvl9pPr>
    </p:titleStyle>
    <p:bodyStyle>
      <a:lvl1pPr marL="0" indent="0" algn="l" rtl="0" eaLnBrk="1" fontAlgn="base" hangingPunct="1">
        <a:spcBef>
          <a:spcPct val="50000"/>
        </a:spcBef>
        <a:spcAft>
          <a:spcPct val="0"/>
        </a:spcAft>
        <a:buClr>
          <a:srgbClr val="151C77"/>
        </a:buClr>
        <a:buSzPct val="80000"/>
        <a:buFont typeface="Wingdings" pitchFamily="2" charset="2"/>
        <a:buNone/>
        <a:defRPr sz="3600" b="1">
          <a:solidFill>
            <a:srgbClr val="000066"/>
          </a:solidFill>
          <a:latin typeface="+mn-lt"/>
          <a:ea typeface="+mn-ea"/>
          <a:cs typeface="+mn-cs"/>
        </a:defRPr>
      </a:lvl1pPr>
      <a:lvl2pPr marL="228600" indent="-227013" algn="l" rtl="0" eaLnBrk="1" fontAlgn="base" hangingPunct="1">
        <a:spcBef>
          <a:spcPct val="25000"/>
        </a:spcBef>
        <a:spcAft>
          <a:spcPct val="0"/>
        </a:spcAft>
        <a:buClr>
          <a:srgbClr val="151C77"/>
        </a:buClr>
        <a:buSzPct val="80000"/>
        <a:buFont typeface="Wingdings" pitchFamily="2" charset="2"/>
        <a:buChar char="n"/>
        <a:defRPr sz="3000" b="1">
          <a:solidFill>
            <a:srgbClr val="000066"/>
          </a:solidFill>
          <a:latin typeface="+mn-lt"/>
        </a:defRPr>
      </a:lvl2pPr>
      <a:lvl3pPr marL="1027113" indent="-223838" algn="l" rtl="0" eaLnBrk="1" fontAlgn="base" hangingPunct="1">
        <a:spcBef>
          <a:spcPct val="25000"/>
        </a:spcBef>
        <a:spcAft>
          <a:spcPct val="0"/>
        </a:spcAft>
        <a:buClr>
          <a:srgbClr val="151C77"/>
        </a:buClr>
        <a:buSzPct val="80000"/>
        <a:buFont typeface="Wingdings" pitchFamily="2" charset="2"/>
        <a:buChar char="n"/>
        <a:defRPr sz="2400" b="1">
          <a:solidFill>
            <a:srgbClr val="000066"/>
          </a:solidFill>
          <a:latin typeface="+mn-lt"/>
        </a:defRPr>
      </a:lvl3pPr>
      <a:lvl4pPr marL="1600200" indent="-228600" algn="l" rtl="0" eaLnBrk="1" fontAlgn="base" hangingPunct="1">
        <a:spcBef>
          <a:spcPct val="25000"/>
        </a:spcBef>
        <a:spcAft>
          <a:spcPct val="0"/>
        </a:spcAft>
        <a:buClr>
          <a:srgbClr val="151C77"/>
        </a:buClr>
        <a:buSzPct val="80000"/>
        <a:buFont typeface="Wingdings" pitchFamily="2" charset="2"/>
        <a:buChar char="n"/>
        <a:defRPr sz="2000" b="1">
          <a:solidFill>
            <a:srgbClr val="000066"/>
          </a:solidFill>
          <a:latin typeface="+mn-lt"/>
        </a:defRPr>
      </a:lvl4pPr>
      <a:lvl5pPr marL="20574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1" fontAlgn="base" hangingPunct="1">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35894" y="705124"/>
            <a:ext cx="8272212"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435894" y="2336003"/>
            <a:ext cx="8272212" cy="3522794"/>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p:cNvSpPr/>
          <p:nvPr/>
        </p:nvSpPr>
        <p:spPr>
          <a:xfrm>
            <a:off x="334901" y="457200"/>
            <a:ext cx="277749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6031610" y="453643"/>
            <a:ext cx="277749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3181373" y="457200"/>
            <a:ext cx="277749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0809583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l" defTabSz="342900" rtl="0" eaLnBrk="1" latinLnBrk="0" hangingPunct="1">
        <a:spcBef>
          <a:spcPct val="0"/>
        </a:spcBef>
        <a:buNone/>
        <a:defRPr sz="21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9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350" kern="1200">
          <a:solidFill>
            <a:schemeClr val="tx2"/>
          </a:solidFill>
          <a:latin typeface="+mn-lt"/>
          <a:ea typeface="+mn-ea"/>
          <a:cs typeface="+mn-cs"/>
        </a:defRPr>
      </a:lvl1pPr>
      <a:lvl2pPr marL="472500" indent="-229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2pPr>
      <a:lvl3pPr marL="675000" indent="-202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1050" kern="1200">
          <a:solidFill>
            <a:schemeClr val="tx2"/>
          </a:solidFill>
          <a:latin typeface="+mn-lt"/>
          <a:ea typeface="+mn-ea"/>
          <a:cs typeface="+mn-cs"/>
        </a:defRPr>
      </a:lvl3pPr>
      <a:lvl4pPr marL="93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4pPr>
      <a:lvl5pPr marL="1201500" indent="-17550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5pPr>
      <a:lvl6pPr marL="142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6pPr>
      <a:lvl7pPr marL="165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7pPr>
      <a:lvl8pPr marL="1875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8pPr>
      <a:lvl9pPr marL="2100000" indent="-171450" algn="l" defTabSz="342900" rtl="0" eaLnBrk="1" latinLnBrk="0" hangingPunct="1">
        <a:spcBef>
          <a:spcPct val="20000"/>
        </a:spcBef>
        <a:spcAft>
          <a:spcPts val="450"/>
        </a:spcAft>
        <a:buClr>
          <a:schemeClr val="accent2"/>
        </a:buClr>
        <a:buSzPct val="92000"/>
        <a:buFont typeface="Wingdings 2" panose="05020102010507070707" pitchFamily="18" charset="2"/>
        <a:buChar char=""/>
        <a:defRPr sz="900" kern="1200">
          <a:solidFill>
            <a:schemeClr val="tx2"/>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pic>
        <p:nvPicPr>
          <p:cNvPr id="1031" name="Picture 1037" descr="afsymbol"/>
          <p:cNvPicPr>
            <a:picLocks noChangeAspect="1" noChangeArrowheads="1"/>
          </p:cNvPicPr>
          <p:nvPr/>
        </p:nvPicPr>
        <p:blipFill>
          <a:blip r:embed="rId9" cstate="print"/>
          <a:srcRect/>
          <a:stretch>
            <a:fillRect/>
          </a:stretch>
        </p:blipFill>
        <p:spPr bwMode="auto">
          <a:xfrm>
            <a:off x="392113" y="90488"/>
            <a:ext cx="1346200" cy="1062037"/>
          </a:xfrm>
          <a:prstGeom prst="rect">
            <a:avLst/>
          </a:prstGeom>
          <a:noFill/>
          <a:ln w="9525">
            <a:noFill/>
            <a:miter lim="800000"/>
            <a:headEnd/>
            <a:tailEnd/>
          </a:ln>
        </p:spPr>
      </p:pic>
      <p:sp>
        <p:nvSpPr>
          <p:cNvPr id="1032" name="Rectangle 1040"/>
          <p:cNvSpPr>
            <a:spLocks noGrp="1" noChangeArrowheads="1"/>
          </p:cNvSpPr>
          <p:nvPr>
            <p:ph type="body" idx="1"/>
          </p:nvPr>
        </p:nvSpPr>
        <p:spPr bwMode="auto">
          <a:xfrm>
            <a:off x="276225" y="1504950"/>
            <a:ext cx="8397875" cy="4743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0"/>
            <a:r>
              <a:rPr lang="en-US" dirty="0"/>
              <a:t>2nd Bullet</a:t>
            </a:r>
          </a:p>
        </p:txBody>
      </p:sp>
    </p:spTree>
    <p:extLst>
      <p:ext uri="{BB962C8B-B14F-4D97-AF65-F5344CB8AC3E}">
        <p14:creationId xmlns:p14="http://schemas.microsoft.com/office/powerpoint/2010/main" val="26201199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Lst>
  <p:hf sldNum="0" hdr="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7" name="Text Box 1029"/>
          <p:cNvSpPr txBox="1">
            <a:spLocks noChangeArrowheads="1"/>
          </p:cNvSpPr>
          <p:nvPr userDrawn="1"/>
        </p:nvSpPr>
        <p:spPr bwMode="auto">
          <a:xfrm>
            <a:off x="1295400" y="6491288"/>
            <a:ext cx="6553200" cy="336550"/>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defRPr/>
            </a:pPr>
            <a:r>
              <a:rPr lang="en-US" sz="1600" b="1" i="1" dirty="0">
                <a:solidFill>
                  <a:prstClr val="black"/>
                </a:solidFill>
                <a:latin typeface="Century Schoolbook" pitchFamily="18" charset="0"/>
              </a:rPr>
              <a:t>I n t e g r i t y - S e r v i c e - E x c e l l e n c e</a:t>
            </a:r>
          </a:p>
        </p:txBody>
      </p:sp>
      <p:sp>
        <p:nvSpPr>
          <p:cNvPr id="1028"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pic>
        <p:nvPicPr>
          <p:cNvPr id="1031" name="Picture 1037" descr="afsymbol"/>
          <p:cNvPicPr>
            <a:picLocks noChangeAspect="1" noChangeArrowheads="1"/>
          </p:cNvPicPr>
          <p:nvPr/>
        </p:nvPicPr>
        <p:blipFill>
          <a:blip r:embed="rId8" cstate="print"/>
          <a:srcRect/>
          <a:stretch>
            <a:fillRect/>
          </a:stretch>
        </p:blipFill>
        <p:spPr bwMode="auto">
          <a:xfrm>
            <a:off x="392113" y="90488"/>
            <a:ext cx="1346200" cy="1062037"/>
          </a:xfrm>
          <a:prstGeom prst="rect">
            <a:avLst/>
          </a:prstGeom>
          <a:noFill/>
          <a:ln w="9525">
            <a:noFill/>
            <a:miter lim="800000"/>
            <a:headEnd/>
            <a:tailEnd/>
          </a:ln>
        </p:spPr>
      </p:pic>
      <p:sp>
        <p:nvSpPr>
          <p:cNvPr id="1032" name="Rectangle 1040"/>
          <p:cNvSpPr>
            <a:spLocks noGrp="1" noChangeArrowheads="1"/>
          </p:cNvSpPr>
          <p:nvPr>
            <p:ph type="body" idx="1"/>
          </p:nvPr>
        </p:nvSpPr>
        <p:spPr bwMode="auto">
          <a:xfrm>
            <a:off x="276225" y="1504950"/>
            <a:ext cx="8397875" cy="4743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2nd Bullet</a:t>
            </a:r>
          </a:p>
        </p:txBody>
      </p:sp>
    </p:spTree>
    <p:extLst>
      <p:ext uri="{BB962C8B-B14F-4D97-AF65-F5344CB8AC3E}">
        <p14:creationId xmlns:p14="http://schemas.microsoft.com/office/powerpoint/2010/main" val="3163282848"/>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Lst>
  <p:hf sldNum="0" hdr="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7" name="Text Box 1029"/>
          <p:cNvSpPr txBox="1">
            <a:spLocks noChangeArrowheads="1"/>
          </p:cNvSpPr>
          <p:nvPr userDrawn="1"/>
        </p:nvSpPr>
        <p:spPr bwMode="auto">
          <a:xfrm>
            <a:off x="1295400" y="6491288"/>
            <a:ext cx="6553200" cy="336550"/>
          </a:xfrm>
          <a:prstGeom prst="rect">
            <a:avLst/>
          </a:prstGeom>
          <a:noFill/>
          <a:ln w="9525">
            <a:noFill/>
            <a:miter lim="800000"/>
            <a:headEnd/>
            <a:tailEnd/>
          </a:ln>
          <a:effectLst/>
        </p:spPr>
        <p:txBody>
          <a:bodyPr>
            <a:spAutoFit/>
          </a:bodyPr>
          <a:lstStyle/>
          <a:p>
            <a:pPr algn="ctr" eaLnBrk="0" fontAlgn="base" hangingPunct="0">
              <a:spcBef>
                <a:spcPct val="50000"/>
              </a:spcBef>
              <a:spcAft>
                <a:spcPct val="0"/>
              </a:spcAft>
              <a:defRPr/>
            </a:pPr>
            <a:r>
              <a:rPr lang="en-US" sz="1600" b="1" i="1" dirty="0">
                <a:solidFill>
                  <a:prstClr val="black"/>
                </a:solidFill>
                <a:latin typeface="Century Schoolbook" pitchFamily="18" charset="0"/>
              </a:rPr>
              <a:t>I n t e g r i t y - S e r v i c e - E x c e l l e n c e</a:t>
            </a:r>
          </a:p>
        </p:txBody>
      </p:sp>
      <p:sp>
        <p:nvSpPr>
          <p:cNvPr id="1028" name="Rectangle 1030"/>
          <p:cNvSpPr>
            <a:spLocks noGrp="1" noChangeArrowheads="1"/>
          </p:cNvSpPr>
          <p:nvPr>
            <p:ph type="title"/>
          </p:nvPr>
        </p:nvSpPr>
        <p:spPr bwMode="auto">
          <a:xfrm>
            <a:off x="1663700" y="76200"/>
            <a:ext cx="7143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9163" name="Line 1035"/>
          <p:cNvSpPr>
            <a:spLocks noChangeShapeType="1"/>
          </p:cNvSpPr>
          <p:nvPr/>
        </p:nvSpPr>
        <p:spPr bwMode="auto">
          <a:xfrm>
            <a:off x="381000" y="64516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sp>
        <p:nvSpPr>
          <p:cNvPr id="49164" name="Line 1036"/>
          <p:cNvSpPr>
            <a:spLocks noChangeShapeType="1"/>
          </p:cNvSpPr>
          <p:nvPr/>
        </p:nvSpPr>
        <p:spPr bwMode="auto">
          <a:xfrm>
            <a:off x="381000" y="1231900"/>
            <a:ext cx="8382000" cy="0"/>
          </a:xfrm>
          <a:prstGeom prst="line">
            <a:avLst/>
          </a:prstGeom>
          <a:noFill/>
          <a:ln w="57150">
            <a:solidFill>
              <a:srgbClr val="0C2D83"/>
            </a:solidFill>
            <a:round/>
            <a:headEnd/>
            <a:tailEnd/>
          </a:ln>
          <a:effectLst/>
        </p:spPr>
        <p:txBody>
          <a:bodyPr wrap="none" anchor="ctr"/>
          <a:lstStyle/>
          <a:p>
            <a:pPr algn="ctr" eaLnBrk="0" fontAlgn="base" hangingPunct="0">
              <a:spcBef>
                <a:spcPct val="0"/>
              </a:spcBef>
              <a:spcAft>
                <a:spcPct val="0"/>
              </a:spcAft>
              <a:defRPr/>
            </a:pPr>
            <a:endParaRPr lang="en-US" sz="1400" dirty="0">
              <a:solidFill>
                <a:prstClr val="black"/>
              </a:solidFill>
            </a:endParaRPr>
          </a:p>
        </p:txBody>
      </p:sp>
      <p:pic>
        <p:nvPicPr>
          <p:cNvPr id="1031" name="Picture 1037" descr="afsymbol"/>
          <p:cNvPicPr>
            <a:picLocks noChangeAspect="1" noChangeArrowheads="1"/>
          </p:cNvPicPr>
          <p:nvPr/>
        </p:nvPicPr>
        <p:blipFill>
          <a:blip r:embed="rId4" cstate="print"/>
          <a:srcRect/>
          <a:stretch>
            <a:fillRect/>
          </a:stretch>
        </p:blipFill>
        <p:spPr bwMode="auto">
          <a:xfrm>
            <a:off x="392113" y="90488"/>
            <a:ext cx="1346200" cy="1062037"/>
          </a:xfrm>
          <a:prstGeom prst="rect">
            <a:avLst/>
          </a:prstGeom>
          <a:noFill/>
          <a:ln w="9525">
            <a:noFill/>
            <a:miter lim="800000"/>
            <a:headEnd/>
            <a:tailEnd/>
          </a:ln>
        </p:spPr>
      </p:pic>
      <p:sp>
        <p:nvSpPr>
          <p:cNvPr id="1032" name="Rectangle 1040"/>
          <p:cNvSpPr>
            <a:spLocks noGrp="1" noChangeArrowheads="1"/>
          </p:cNvSpPr>
          <p:nvPr>
            <p:ph type="body" idx="1"/>
          </p:nvPr>
        </p:nvSpPr>
        <p:spPr bwMode="auto">
          <a:xfrm>
            <a:off x="276225" y="1504950"/>
            <a:ext cx="8397875" cy="4743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0"/>
            <a:r>
              <a:rPr lang="en-US"/>
              <a:t>2nd Bullet</a:t>
            </a:r>
          </a:p>
        </p:txBody>
      </p:sp>
    </p:spTree>
    <p:extLst>
      <p:ext uri="{BB962C8B-B14F-4D97-AF65-F5344CB8AC3E}">
        <p14:creationId xmlns:p14="http://schemas.microsoft.com/office/powerpoint/2010/main" val="712588427"/>
      </p:ext>
    </p:extLst>
  </p:cSld>
  <p:clrMap bg1="lt1" tx1="dk1" bg2="lt2" tx2="dk2" accent1="accent1" accent2="accent2" accent3="accent3" accent4="accent4" accent5="accent5" accent6="accent6" hlink="hlink" folHlink="folHlink"/>
  <p:sldLayoutIdLst>
    <p:sldLayoutId id="2147483760" r:id="rId1"/>
    <p:sldLayoutId id="2147483761" r:id="rId2"/>
  </p:sldLayoutIdLst>
  <p:hf sldNum="0" hdr="0"/>
  <p:txStyles>
    <p:title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p:titleStyle>
    <p:body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5.jpg"/><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3.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oleObject" Target="../embeddings/oleObject1.bin"/><Relationship Id="rId1" Type="http://schemas.openxmlformats.org/officeDocument/2006/relationships/slideLayout" Target="../slideLayouts/slideLayout3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2.xml"/></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7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76.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76.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7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9.xml"/><Relationship Id="rId1" Type="http://schemas.openxmlformats.org/officeDocument/2006/relationships/slideLayout" Target="../slideLayouts/slideLayout76.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7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3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4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5.xml"/><Relationship Id="rId1" Type="http://schemas.openxmlformats.org/officeDocument/2006/relationships/slideLayout" Target="../slideLayouts/slideLayout72.xml"/><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7.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8.xml"/><Relationship Id="rId1" Type="http://schemas.openxmlformats.org/officeDocument/2006/relationships/slideLayout" Target="../slideLayouts/slideLayout7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9.xml"/><Relationship Id="rId1" Type="http://schemas.openxmlformats.org/officeDocument/2006/relationships/slideLayout" Target="../slideLayouts/slideLayout7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6700" y="304800"/>
            <a:ext cx="8610600" cy="5943600"/>
          </a:xfrm>
        </p:spPr>
        <p:txBody>
          <a:bodyPr/>
          <a:lstStyle/>
          <a:p>
            <a:pPr>
              <a:defRPr/>
            </a:pPr>
            <a:r>
              <a:rPr lang="en-US" b="1" dirty="0"/>
              <a:t>Welcome</a:t>
            </a:r>
            <a:br>
              <a:rPr lang="en-US" b="1" dirty="0"/>
            </a:br>
            <a:br>
              <a:rPr lang="en-US" b="1" dirty="0"/>
            </a:br>
            <a:r>
              <a:rPr lang="en-US" b="1" dirty="0"/>
              <a:t>Fairchild Air Force Base (AFB) </a:t>
            </a:r>
            <a:br>
              <a:rPr lang="en-US" b="1" dirty="0"/>
            </a:br>
            <a:r>
              <a:rPr lang="en-US" b="1" dirty="0"/>
              <a:t>Restoration </a:t>
            </a:r>
            <a:br>
              <a:rPr lang="en-US" b="1" dirty="0"/>
            </a:br>
            <a:r>
              <a:rPr lang="en-US" b="1" dirty="0"/>
              <a:t>Advisory Board (RAB) Meeting</a:t>
            </a:r>
            <a:br>
              <a:rPr lang="en-US" b="1" dirty="0"/>
            </a:br>
            <a:br>
              <a:rPr lang="en-US" b="1" dirty="0"/>
            </a:br>
            <a:r>
              <a:rPr lang="en-US" b="1" dirty="0"/>
              <a:t>17 November 2022</a:t>
            </a:r>
            <a:endParaRPr lang="en-US" sz="3600" dirty="0"/>
          </a:p>
        </p:txBody>
      </p:sp>
    </p:spTree>
    <p:extLst>
      <p:ext uri="{BB962C8B-B14F-4D97-AF65-F5344CB8AC3E}">
        <p14:creationId xmlns:p14="http://schemas.microsoft.com/office/powerpoint/2010/main" val="153263815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3" name="TextBox 2"/>
          <p:cNvSpPr txBox="1"/>
          <p:nvPr/>
        </p:nvSpPr>
        <p:spPr>
          <a:xfrm>
            <a:off x="266700" y="335845"/>
            <a:ext cx="8610600" cy="6186309"/>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Tahoma" pitchFamily="34" charset="0"/>
                <a:ea typeface="Times New Roman" panose="02020603050405020304" pitchFamily="18" charset="0"/>
                <a:cs typeface="Times New Roman" panose="02020603050405020304" pitchFamily="18" charset="0"/>
              </a:rPr>
              <a:t>Fairchild AFB</a:t>
            </a:r>
            <a:endParaRPr kumimoji="0" lang="en-US" sz="13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Tahoma" pitchFamily="34" charset="0"/>
                <a:ea typeface="Times New Roman" panose="02020603050405020304" pitchFamily="18" charset="0"/>
                <a:cs typeface="Times New Roman" panose="02020603050405020304" pitchFamily="18" charset="0"/>
              </a:rPr>
              <a:t>Restoration Advisory </a:t>
            </a:r>
            <a:r>
              <a:rPr lang="en-US" sz="1300" b="1" dirty="0">
                <a:solidFill>
                  <a:srgbClr val="000000"/>
                </a:solidFill>
                <a:cs typeface="Times New Roman" panose="02020603050405020304" pitchFamily="18" charset="0"/>
              </a:rPr>
              <a:t>Board (RAB) </a:t>
            </a:r>
            <a:r>
              <a:rPr kumimoji="0" lang="en-US" sz="1300" b="1" i="0" u="none" strike="noStrike" kern="1200" cap="none" spc="0" normalizeH="0" baseline="0" noProof="0" dirty="0">
                <a:ln>
                  <a:noFill/>
                </a:ln>
                <a:solidFill>
                  <a:srgbClr val="000000"/>
                </a:solidFill>
                <a:effectLst/>
                <a:uLnTx/>
                <a:uFillTx/>
                <a:latin typeface="Tahoma" pitchFamily="34" charset="0"/>
                <a:ea typeface="Times New Roman" panose="02020603050405020304" pitchFamily="18" charset="0"/>
                <a:cs typeface="Times New Roman" panose="02020603050405020304" pitchFamily="18" charset="0"/>
              </a:rPr>
              <a:t>Meeting</a:t>
            </a:r>
            <a:endParaRPr kumimoji="0" lang="en-US" sz="13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Tahoma" pitchFamily="34" charset="0"/>
                <a:ea typeface="+mn-ea"/>
                <a:cs typeface="Times New Roman" panose="02020603050405020304" pitchFamily="18" charset="0"/>
              </a:rPr>
              <a:t>4:00 p.m., </a:t>
            </a:r>
            <a:r>
              <a:rPr lang="en-US" sz="1300" b="1" dirty="0">
                <a:solidFill>
                  <a:srgbClr val="000000"/>
                </a:solidFill>
                <a:cs typeface="Times New Roman" panose="02020603050405020304" pitchFamily="18" charset="0"/>
              </a:rPr>
              <a:t>November 17</a:t>
            </a:r>
            <a:r>
              <a:rPr kumimoji="0" lang="en-US" sz="1300" b="1" i="0" u="none" strike="noStrike" kern="1200" cap="none" spc="0" normalizeH="0" baseline="0" noProof="0" dirty="0">
                <a:ln>
                  <a:noFill/>
                </a:ln>
                <a:solidFill>
                  <a:srgbClr val="000000"/>
                </a:solidFill>
                <a:effectLst/>
                <a:uLnTx/>
                <a:uFillTx/>
                <a:latin typeface="Tahoma" pitchFamily="34" charset="0"/>
                <a:ea typeface="+mn-ea"/>
                <a:cs typeface="Times New Roman" panose="02020603050405020304" pitchFamily="18" charset="0"/>
              </a:rPr>
              <a:t>, 2022</a:t>
            </a:r>
            <a:endParaRPr kumimoji="0" lang="en-US" sz="1300" b="1" i="0" u="none" strike="noStrike" kern="1200" cap="none" spc="0" normalizeH="0" baseline="0" noProof="0" dirty="0">
              <a:ln>
                <a:noFill/>
              </a:ln>
              <a:solidFill>
                <a:srgbClr val="000000"/>
              </a:solidFill>
              <a:effectLst/>
              <a:uLnTx/>
              <a:uFillTx/>
              <a:latin typeface="Times"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000000"/>
                </a:solidFill>
                <a:effectLst/>
                <a:uLnTx/>
                <a:uFillTx/>
                <a:latin typeface="Tahoma" pitchFamily="34" charset="0"/>
                <a:ea typeface="+mn-ea"/>
                <a:cs typeface="Times New Roman" panose="02020603050405020304" pitchFamily="18" charset="0"/>
              </a:rPr>
              <a:t>RAB Meeting Agenda</a:t>
            </a:r>
            <a:endParaRPr kumimoji="0" lang="en-US" sz="1300" b="1" i="0" u="none" strike="noStrike" kern="1200" cap="none" spc="0" normalizeH="0" baseline="0" noProof="0" dirty="0">
              <a:ln>
                <a:noFill/>
              </a:ln>
              <a:solidFill>
                <a:srgbClr val="000000"/>
              </a:solidFill>
              <a:effectLst/>
              <a:uLnTx/>
              <a:uFillTx/>
              <a:latin typeface="Times"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tab pos="1188720" algn="l"/>
                <a:tab pos="5486400" algn="r"/>
              </a:tabLst>
              <a:defRPr/>
            </a:pPr>
            <a:r>
              <a:rPr kumimoji="0" lang="en-US" sz="13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sz="13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4:00 – 4:05	Welcome</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1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Col. Fletcher, RAB Installation Co-Chair</a:t>
            </a:r>
          </a:p>
          <a:p>
            <a:pPr marL="0" marR="0" lvl="0" indent="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4:05 – 4:15	RAB Business………………………………………	.. </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Liz Drake, AECOM, RAB Facilitator</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714500" marR="0" lvl="3"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tab pos="1647825" algn="l"/>
              </a:tabLst>
              <a:defRPr/>
            </a:pP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Ground rules for meeting</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714500" marR="0" lvl="3"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tab pos="1647825" algn="l"/>
              </a:tabLst>
              <a:defRPr/>
            </a:pP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Discuss meeting </a:t>
            </a: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a:t>
            </a:r>
            <a:r>
              <a:rPr kumimoji="0" lang="en-US" sz="1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inutes</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from previous RAB meeting </a:t>
            </a:r>
          </a:p>
          <a:p>
            <a:pPr marL="1714500" marR="0" lvl="3"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tab pos="1647825" algn="l"/>
              </a:tabLst>
              <a:defRPr/>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Vote on welcoming new RAB members</a:t>
            </a:r>
          </a:p>
          <a:p>
            <a:pPr marR="0" lvl="3" algn="l" defTabSz="914400" rtl="0" eaLnBrk="1" fontAlgn="base" latinLnBrk="0" hangingPunct="1">
              <a:lnSpc>
                <a:spcPct val="100000"/>
              </a:lnSpc>
              <a:spcBef>
                <a:spcPts val="0"/>
              </a:spcBef>
              <a:spcAft>
                <a:spcPts val="0"/>
              </a:spcAft>
              <a:buClrTx/>
              <a:buSzTx/>
              <a:tabLst>
                <a:tab pos="1647825" algn="l"/>
              </a:tabLst>
              <a:defRPr/>
            </a:pP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t>
            </a:r>
            <a:r>
              <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p>
          <a:p>
            <a:pPr marL="1188720" marR="0" lvl="0" indent="-1188720" algn="l" defTabSz="914400" rtl="0" eaLnBrk="1" fontAlgn="base" latinLnBrk="0" hangingPunct="1">
              <a:lnSpc>
                <a:spcPct val="100000"/>
              </a:lnSpc>
              <a:spcBef>
                <a:spcPct val="0"/>
              </a:spcBef>
              <a:spcAft>
                <a:spcPct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4:15 – 4:45	</a:t>
            </a:r>
            <a:r>
              <a:rPr lang="en-US" sz="1400" b="1" dirty="0" err="1">
                <a:solidFill>
                  <a:srgbClr val="000000"/>
                </a:solidFill>
                <a:latin typeface="Times" panose="02020603050405020304" pitchFamily="18" charset="0"/>
                <a:cs typeface="Times New Roman" panose="02020603050405020304" pitchFamily="18" charset="0"/>
              </a:rPr>
              <a:t>Perfluorooctane</a:t>
            </a:r>
            <a:r>
              <a:rPr lang="en-US" sz="1400" b="1" dirty="0">
                <a:solidFill>
                  <a:srgbClr val="000000"/>
                </a:solidFill>
                <a:latin typeface="Times" panose="02020603050405020304" pitchFamily="18" charset="0"/>
                <a:cs typeface="Times New Roman" panose="02020603050405020304" pitchFamily="18" charset="0"/>
              </a:rPr>
              <a:t> Sulfonate and Perfluorooctanoic Acid (PFOS</a:t>
            </a: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/PFOA) Investigation and Ongoing PFOS/PFOA Projects …...</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Mark </a:t>
            </a:r>
            <a:r>
              <a:rPr kumimoji="0" lang="en-US" sz="14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Loucks,</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AFCEC</a:t>
            </a:r>
            <a:endPar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4:45 –5:25	Update on Sites Managed Under the Performance-Based Remediation (PBR) Contract (SS039, SD037, LF002, WP003, and Voluntary Cleanup Program (VCP)) + Public Comment Opportunities</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60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 </a:t>
            </a:r>
            <a:r>
              <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John Peper, Bay West</a:t>
            </a:r>
          </a:p>
          <a:p>
            <a:pPr marL="1188720" marR="0" lvl="0" indent="-1188720" algn="l" defTabSz="914400" rtl="0" eaLnBrk="1" fontAlgn="base" latinLnBrk="0" hangingPunct="1">
              <a:lnSpc>
                <a:spcPct val="100000"/>
              </a:lnSpc>
              <a:spcBef>
                <a:spcPts val="0"/>
              </a:spcBef>
              <a:spcAft>
                <a:spcPts val="60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 </a:t>
            </a:r>
            <a:r>
              <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Kristine Weber, AECOM</a:t>
            </a:r>
            <a:endParaRPr kumimoji="0" lang="en-US" sz="105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5:25 – 5:30	Break</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tab pos="1200150" algn="l"/>
                <a:tab pos="2943225"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5:30 – 5:40	Public Comment Opportunity………………………. 	</a:t>
            </a:r>
            <a:r>
              <a:rPr kumimoji="0" lang="en-US" sz="14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Liz Drake, AECOM, RAB Facilitator</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1188720" marR="0" lvl="0" indent="-1188720" algn="l" defTabSz="914400" rtl="0" eaLnBrk="1" fontAlgn="base" latinLnBrk="0" hangingPunct="1">
              <a:lnSpc>
                <a:spcPct val="100000"/>
              </a:lnSpc>
              <a:spcBef>
                <a:spcPts val="0"/>
              </a:spcBef>
              <a:spcAft>
                <a:spcPts val="0"/>
              </a:spcAft>
              <a:buClrTx/>
              <a:buSzTx/>
              <a:buFontTx/>
              <a:buNone/>
              <a:tabLst>
                <a:tab pos="1188720" algn="l"/>
                <a:tab pos="588645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5:40 – 6:00	Discuss Date and Agenda Items for Next Meeting </a:t>
            </a:r>
          </a:p>
          <a:p>
            <a:pPr marR="0" lvl="0" algn="l" defTabSz="914400" rtl="0" eaLnBrk="1" fontAlgn="base" latinLnBrk="0" hangingPunct="1">
              <a:lnSpc>
                <a:spcPct val="100000"/>
              </a:lnSpc>
              <a:spcBef>
                <a:spcPts val="0"/>
              </a:spcBef>
              <a:spcAft>
                <a:spcPts val="0"/>
              </a:spcAft>
              <a:buClrTx/>
              <a:buSzTx/>
              <a:tabLst>
                <a:tab pos="1188720" algn="l"/>
                <a:tab pos="5486400" algn="r"/>
              </a:tabLst>
              <a:defRPr/>
            </a:pPr>
            <a:r>
              <a:rPr kumimoji="0" lang="en-US" sz="1400" b="1"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rPr>
              <a:t>	Adjourn</a:t>
            </a: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Times"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380719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84145" y="483422"/>
            <a:ext cx="1188047" cy="937259"/>
          </a:xfrm>
          <a:prstGeom prst="rect">
            <a:avLst/>
          </a:prstGeom>
          <a:blipFill>
            <a:blip r:embed="rId2" cstate="print"/>
            <a:stretch>
              <a:fillRect/>
            </a:stretch>
          </a:blip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3" name="object 3"/>
          <p:cNvSpPr/>
          <p:nvPr/>
        </p:nvSpPr>
        <p:spPr>
          <a:xfrm>
            <a:off x="874059" y="6096559"/>
            <a:ext cx="7395882"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4" name="object 4"/>
          <p:cNvSpPr txBox="1">
            <a:spLocks noGrp="1"/>
          </p:cNvSpPr>
          <p:nvPr>
            <p:ph type="title"/>
          </p:nvPr>
        </p:nvSpPr>
        <p:spPr>
          <a:xfrm>
            <a:off x="2180888" y="561614"/>
            <a:ext cx="6078967" cy="503758"/>
          </a:xfrm>
          <a:prstGeom prst="rect">
            <a:avLst/>
          </a:prstGeom>
        </p:spPr>
        <p:txBody>
          <a:bodyPr vert="horz" wrap="square" lIns="0" tIns="11206" rIns="0" bIns="0" rtlCol="0">
            <a:spAutoFit/>
          </a:bodyPr>
          <a:lstStyle/>
          <a:p>
            <a:pPr marL="11206" marR="4483" algn="ctr" defTabSz="806867" rtl="0">
              <a:spcBef>
                <a:spcPts val="88"/>
              </a:spcBef>
              <a:defRPr/>
            </a:pPr>
            <a:r>
              <a:rPr sz="3200" kern="1200" spc="-4" dirty="0">
                <a:solidFill>
                  <a:srgbClr val="141B76"/>
                </a:solidFill>
                <a:ea typeface="+mn-ea"/>
              </a:rPr>
              <a:t>Air Force Civil Engineer Center</a:t>
            </a:r>
          </a:p>
        </p:txBody>
      </p:sp>
      <p:sp>
        <p:nvSpPr>
          <p:cNvPr id="5" name="object 5"/>
          <p:cNvSpPr/>
          <p:nvPr/>
        </p:nvSpPr>
        <p:spPr>
          <a:xfrm>
            <a:off x="874059" y="1490943"/>
            <a:ext cx="7395882" cy="0"/>
          </a:xfrm>
          <a:custGeom>
            <a:avLst/>
            <a:gdLst/>
            <a:ahLst/>
            <a:cxnLst/>
            <a:rect l="l" t="t" r="r" b="b"/>
            <a:pathLst>
              <a:path w="8382000">
                <a:moveTo>
                  <a:pt x="0" y="0"/>
                </a:moveTo>
                <a:lnTo>
                  <a:pt x="8382000" y="0"/>
                </a:lnTo>
              </a:path>
            </a:pathLst>
          </a:custGeom>
          <a:ln w="57150">
            <a:solidFill>
              <a:srgbClr val="0B2C82"/>
            </a:solidFill>
          </a:ln>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txBox="1"/>
          <p:nvPr/>
        </p:nvSpPr>
        <p:spPr>
          <a:xfrm>
            <a:off x="1937274" y="1517726"/>
            <a:ext cx="5224743" cy="282363"/>
          </a:xfrm>
          <a:prstGeom prst="rect">
            <a:avLst/>
          </a:prstGeom>
        </p:spPr>
        <p:txBody>
          <a:bodyPr vert="horz" wrap="square" lIns="0" tIns="10646" rIns="0" bIns="0" rtlCol="0">
            <a:spAutoFit/>
          </a:bodyPr>
          <a:lstStyle/>
          <a:p>
            <a:pPr marL="11206" marR="0" lvl="0" indent="0" algn="l" defTabSz="806867" rtl="0" eaLnBrk="1" fontAlgn="auto" latinLnBrk="0" hangingPunct="1">
              <a:lnSpc>
                <a:spcPct val="100000"/>
              </a:lnSpc>
              <a:spcBef>
                <a:spcPts val="84"/>
              </a:spcBef>
              <a:spcAft>
                <a:spcPts val="0"/>
              </a:spcAft>
              <a:buClrTx/>
              <a:buSzTx/>
              <a:buFontTx/>
              <a:buNone/>
              <a:tabLst>
                <a:tab pos="1663601" algn="l"/>
                <a:tab pos="1867000" algn="l"/>
                <a:tab pos="3217940" algn="l"/>
                <a:tab pos="3420778" algn="l"/>
              </a:tabLst>
              <a:defRPr/>
            </a:pP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I n t e g r i</a:t>
            </a:r>
            <a:r>
              <a:rPr kumimoji="0" sz="1765" b="1" i="1" u="none" strike="noStrike" kern="1200" cap="none" spc="49" normalizeH="0" baseline="0" noProof="0" dirty="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t</a:t>
            </a:r>
            <a:r>
              <a:rPr kumimoji="0" sz="1765" b="1" i="1" u="none" strike="noStrike" kern="1200" cap="none" spc="0" normalizeH="0" baseline="0" noProof="0" dirty="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y	-	S e r v i</a:t>
            </a:r>
            <a:r>
              <a:rPr kumimoji="0" sz="1765" b="1" i="1" u="none" strike="noStrike" kern="1200" cap="none" spc="40" normalizeH="0" baseline="0" noProof="0" dirty="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c</a:t>
            </a:r>
            <a:r>
              <a:rPr kumimoji="0" sz="1765" b="1" i="1" u="none" strike="noStrike" kern="1200" cap="none" spc="0" normalizeH="0" baseline="0" noProof="0" dirty="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e	-	E x c e l l e n c</a:t>
            </a:r>
            <a:r>
              <a:rPr kumimoji="0" sz="1765" b="1" i="1" u="none" strike="noStrike" kern="1200" cap="none" spc="-13" normalizeH="0" baseline="0" noProof="0" dirty="0">
                <a:ln>
                  <a:noFill/>
                </a:ln>
                <a:solidFill>
                  <a:srgbClr val="141B76"/>
                </a:solidFill>
                <a:effectLst/>
                <a:uLnTx/>
                <a:uFillTx/>
                <a:latin typeface="Century Schoolbook"/>
                <a:ea typeface="+mn-ea"/>
                <a:cs typeface="Century Schoolbook"/>
              </a:rPr>
              <a:t> </a:t>
            </a:r>
            <a:r>
              <a:rPr kumimoji="0" sz="1765" b="1" i="1" u="none" strike="noStrike" kern="1200" cap="none" spc="-4" normalizeH="0" baseline="0" noProof="0" dirty="0">
                <a:ln>
                  <a:noFill/>
                </a:ln>
                <a:solidFill>
                  <a:srgbClr val="141B76"/>
                </a:solidFill>
                <a:effectLst/>
                <a:uLnTx/>
                <a:uFillTx/>
                <a:latin typeface="Century Schoolbook"/>
                <a:ea typeface="+mn-ea"/>
                <a:cs typeface="Century Schoolbook"/>
              </a:rPr>
              <a:t>e</a:t>
            </a:r>
            <a:endParaRPr kumimoji="0" sz="1765" b="0" i="0" u="none" strike="noStrike" kern="1200" cap="none" spc="0" normalizeH="0" baseline="0" noProof="0">
              <a:ln>
                <a:noFill/>
              </a:ln>
              <a:solidFill>
                <a:prstClr val="black"/>
              </a:solidFill>
              <a:effectLst/>
              <a:uLnTx/>
              <a:uFillTx/>
              <a:latin typeface="Century Schoolbook"/>
              <a:ea typeface="+mn-ea"/>
              <a:cs typeface="Century Schoolbook"/>
            </a:endParaRPr>
          </a:p>
        </p:txBody>
      </p:sp>
      <p:sp>
        <p:nvSpPr>
          <p:cNvPr id="7" name="object 7"/>
          <p:cNvSpPr/>
          <p:nvPr/>
        </p:nvSpPr>
        <p:spPr>
          <a:xfrm>
            <a:off x="916417" y="2412403"/>
            <a:ext cx="2991971" cy="3245447"/>
          </a:xfrm>
          <a:prstGeom prst="rect">
            <a:avLst/>
          </a:prstGeom>
          <a:blipFill>
            <a:blip r:embed="rId3" cstate="print"/>
            <a:stretch>
              <a:fillRect/>
            </a:stretch>
          </a:blipFill>
        </p:spPr>
        <p:txBody>
          <a:bodyPr wrap="square" lIns="0" tIns="0" rIns="0" bIns="0" rtlCol="0"/>
          <a:lstStyle/>
          <a:p>
            <a:pPr marL="0" marR="0" lvl="0" indent="0" algn="l" defTabSz="806867" rtl="0" eaLnBrk="1" fontAlgn="auto" latinLnBrk="0" hangingPunct="1">
              <a:lnSpc>
                <a:spcPct val="100000"/>
              </a:lnSpc>
              <a:spcBef>
                <a:spcPts val="0"/>
              </a:spcBef>
              <a:spcAft>
                <a:spcPts val="0"/>
              </a:spcAft>
              <a:buClrTx/>
              <a:buSzTx/>
              <a:buFontTx/>
              <a:buNone/>
              <a:tabLst/>
              <a:defRPr/>
            </a:pPr>
            <a:endParaRPr kumimoji="0" sz="1588" b="0" i="0" u="none" strike="noStrike" kern="1200" cap="none" spc="0" normalizeH="0" baseline="0" noProof="0">
              <a:ln>
                <a:noFill/>
              </a:ln>
              <a:solidFill>
                <a:prstClr val="black"/>
              </a:solidFill>
              <a:effectLst/>
              <a:uLnTx/>
              <a:uFillTx/>
              <a:latin typeface="Calibri"/>
              <a:ea typeface="+mn-ea"/>
              <a:cs typeface="+mn-cs"/>
            </a:endParaRPr>
          </a:p>
        </p:txBody>
      </p:sp>
      <p:sp>
        <p:nvSpPr>
          <p:cNvPr id="9" name="object 9"/>
          <p:cNvSpPr txBox="1"/>
          <p:nvPr/>
        </p:nvSpPr>
        <p:spPr>
          <a:xfrm>
            <a:off x="3908388" y="2236170"/>
            <a:ext cx="4639796" cy="3088120"/>
          </a:xfrm>
          <a:prstGeom prst="rect">
            <a:avLst/>
          </a:prstGeom>
        </p:spPr>
        <p:txBody>
          <a:bodyPr vert="horz" wrap="square" lIns="0" tIns="11206" rIns="0" bIns="0" rtlCol="0">
            <a:spAutoFit/>
          </a:bodyPr>
          <a:lstStyle/>
          <a:p>
            <a:pPr marL="11206" marR="4483" lvl="0" indent="0" algn="ctr" defTabSz="806867" rtl="0" eaLnBrk="1" fontAlgn="auto" latinLnBrk="0" hangingPunct="1">
              <a:lnSpc>
                <a:spcPct val="100000"/>
              </a:lnSpc>
              <a:spcBef>
                <a:spcPts val="88"/>
              </a:spcBef>
              <a:spcAft>
                <a:spcPts val="0"/>
              </a:spcAft>
              <a:buClrTx/>
              <a:buSzTx/>
              <a:buFontTx/>
              <a:buNone/>
              <a:tabLst/>
              <a:defRPr/>
            </a:pPr>
            <a:endParaRPr lang="en-US" sz="3177" b="1" i="1" spc="-4" dirty="0">
              <a:solidFill>
                <a:srgbClr val="141B76"/>
              </a:solidFill>
              <a:latin typeface="Arial"/>
              <a:cs typeface="Arial"/>
            </a:endParaRPr>
          </a:p>
          <a:p>
            <a:pPr marL="11206" marR="4483" lvl="0" indent="0" algn="ctr" defTabSz="806867" rtl="0" eaLnBrk="1" fontAlgn="auto" latinLnBrk="0" hangingPunct="1">
              <a:lnSpc>
                <a:spcPct val="100000"/>
              </a:lnSpc>
              <a:spcBef>
                <a:spcPts val="88"/>
              </a:spcBef>
              <a:spcAft>
                <a:spcPts val="0"/>
              </a:spcAft>
              <a:buClrTx/>
              <a:buSzTx/>
              <a:buFontTx/>
              <a:buNone/>
              <a:tabLst/>
              <a:defRPr/>
            </a:pPr>
            <a:r>
              <a:rPr lang="en-US" sz="3600" b="1" i="1" spc="-4" dirty="0">
                <a:solidFill>
                  <a:srgbClr val="141B76"/>
                </a:solidFill>
                <a:latin typeface="Arial"/>
                <a:cs typeface="Arial"/>
              </a:rPr>
              <a:t>November</a:t>
            </a:r>
            <a:r>
              <a:rPr kumimoji="0" lang="en-US" sz="3600" b="1" i="1" u="none" strike="noStrike" kern="1200" cap="none" spc="-4" normalizeH="0" baseline="0" noProof="0" dirty="0">
                <a:ln>
                  <a:noFill/>
                </a:ln>
                <a:solidFill>
                  <a:srgbClr val="141B76"/>
                </a:solidFill>
                <a:effectLst/>
                <a:uLnTx/>
                <a:uFillTx/>
                <a:latin typeface="Arial"/>
                <a:cs typeface="Arial"/>
              </a:rPr>
              <a:t> </a:t>
            </a:r>
            <a:r>
              <a:rPr kumimoji="0" sz="3600" b="1" i="1" u="none" strike="noStrike" kern="1200" cap="none" spc="-4" normalizeH="0" baseline="0" noProof="0" dirty="0">
                <a:ln>
                  <a:noFill/>
                </a:ln>
                <a:solidFill>
                  <a:srgbClr val="141B76"/>
                </a:solidFill>
                <a:effectLst/>
                <a:uLnTx/>
                <a:uFillTx/>
                <a:latin typeface="Arial"/>
                <a:cs typeface="Arial"/>
              </a:rPr>
              <a:t>202</a:t>
            </a:r>
            <a:r>
              <a:rPr lang="en-US" sz="3600" b="1" i="1" spc="-4" dirty="0">
                <a:solidFill>
                  <a:srgbClr val="141B76"/>
                </a:solidFill>
                <a:latin typeface="Arial"/>
                <a:cs typeface="Arial"/>
              </a:rPr>
              <a:t>2</a:t>
            </a:r>
            <a:r>
              <a:rPr kumimoji="0" lang="en-US" sz="3600" b="1" i="1" u="none" strike="noStrike" kern="1200" cap="none" spc="-4" normalizeH="0" baseline="0" noProof="0" dirty="0">
                <a:ln>
                  <a:noFill/>
                </a:ln>
                <a:solidFill>
                  <a:srgbClr val="141B76"/>
                </a:solidFill>
                <a:effectLst/>
                <a:uLnTx/>
                <a:uFillTx/>
                <a:latin typeface="Arial"/>
                <a:cs typeface="Arial"/>
              </a:rPr>
              <a:t> </a:t>
            </a:r>
          </a:p>
          <a:p>
            <a:pPr marL="11206" marR="4483" lvl="0" indent="0" algn="ctr" defTabSz="806867" rtl="0" eaLnBrk="1" fontAlgn="auto" latinLnBrk="0" hangingPunct="1">
              <a:lnSpc>
                <a:spcPct val="100000"/>
              </a:lnSpc>
              <a:spcBef>
                <a:spcPts val="88"/>
              </a:spcBef>
              <a:spcAft>
                <a:spcPts val="0"/>
              </a:spcAft>
              <a:buClrTx/>
              <a:buSzTx/>
              <a:buFontTx/>
              <a:buNone/>
              <a:tabLst/>
              <a:defRPr/>
            </a:pPr>
            <a:r>
              <a:rPr kumimoji="0" lang="en-US" sz="3600" b="1" i="1" u="none" strike="noStrike" kern="1200" cap="none" spc="-4" normalizeH="0" baseline="0" noProof="0" dirty="0">
                <a:ln>
                  <a:noFill/>
                </a:ln>
                <a:solidFill>
                  <a:srgbClr val="141B76"/>
                </a:solidFill>
                <a:effectLst/>
                <a:uLnTx/>
                <a:uFillTx/>
                <a:latin typeface="Arial"/>
                <a:cs typeface="Arial"/>
              </a:rPr>
              <a:t>Restoration Advisory Board (RAB) </a:t>
            </a:r>
          </a:p>
          <a:p>
            <a:pPr marL="11206" marR="4483" lvl="0" indent="0" algn="ctr" defTabSz="806867" rtl="0" eaLnBrk="1" fontAlgn="auto" latinLnBrk="0" hangingPunct="1">
              <a:lnSpc>
                <a:spcPct val="100000"/>
              </a:lnSpc>
              <a:spcBef>
                <a:spcPts val="88"/>
              </a:spcBef>
              <a:spcAft>
                <a:spcPts val="0"/>
              </a:spcAft>
              <a:buClrTx/>
              <a:buSzTx/>
              <a:buFontTx/>
              <a:buNone/>
              <a:tabLst/>
              <a:defRPr/>
            </a:pPr>
            <a:endParaRPr kumimoji="0" lang="en-US" sz="1600" b="1" i="1" u="none" strike="noStrike" kern="1200" cap="none" spc="-4" normalizeH="0" baseline="0" noProof="0" dirty="0">
              <a:ln>
                <a:noFill/>
              </a:ln>
              <a:solidFill>
                <a:srgbClr val="002060"/>
              </a:solidFill>
              <a:effectLst/>
              <a:uLnTx/>
              <a:uFillTx/>
              <a:latin typeface="Arial"/>
              <a:ea typeface="+mn-ea"/>
              <a:cs typeface="Arial"/>
            </a:endParaRPr>
          </a:p>
          <a:p>
            <a:pPr marL="11206" marR="4483" lvl="0" indent="0" algn="ctr" defTabSz="806867" rtl="0" eaLnBrk="1" fontAlgn="auto" latinLnBrk="0" hangingPunct="1">
              <a:lnSpc>
                <a:spcPct val="100000"/>
              </a:lnSpc>
              <a:spcBef>
                <a:spcPts val="88"/>
              </a:spcBef>
              <a:spcAft>
                <a:spcPts val="0"/>
              </a:spcAft>
              <a:buClrTx/>
              <a:buSzTx/>
              <a:buFontTx/>
              <a:buNone/>
              <a:tabLst/>
              <a:defRPr/>
            </a:pPr>
            <a:r>
              <a:rPr lang="en-US" sz="2000" b="1" spc="-4" dirty="0">
                <a:solidFill>
                  <a:srgbClr val="002060"/>
                </a:solidFill>
                <a:latin typeface="Arial"/>
                <a:cs typeface="Arial"/>
              </a:rPr>
              <a:t>Mark </a:t>
            </a:r>
            <a:r>
              <a:rPr lang="en-US" sz="2000" b="1" spc="-4" dirty="0" err="1">
                <a:solidFill>
                  <a:srgbClr val="002060"/>
                </a:solidFill>
                <a:latin typeface="Arial"/>
                <a:cs typeface="Arial"/>
              </a:rPr>
              <a:t>Loucks</a:t>
            </a:r>
            <a:r>
              <a:rPr kumimoji="0" lang="en-US" sz="2000" b="1" u="none" strike="noStrike" kern="1200" cap="none" spc="-4" normalizeH="0" baseline="0" noProof="0" dirty="0">
                <a:ln>
                  <a:noFill/>
                </a:ln>
                <a:solidFill>
                  <a:srgbClr val="002060"/>
                </a:solidFill>
                <a:effectLst/>
                <a:uLnTx/>
                <a:uFillTx/>
                <a:latin typeface="Arial"/>
                <a:cs typeface="Arial"/>
              </a:rPr>
              <a:t>, </a:t>
            </a:r>
          </a:p>
          <a:p>
            <a:pPr marL="11206" marR="4483" algn="ctr" defTabSz="806867" fontAlgn="auto">
              <a:spcBef>
                <a:spcPts val="88"/>
              </a:spcBef>
              <a:spcAft>
                <a:spcPts val="0"/>
              </a:spcAft>
              <a:defRPr/>
            </a:pPr>
            <a:r>
              <a:rPr lang="en-US" sz="2000" b="1" spc="-4" dirty="0">
                <a:solidFill>
                  <a:srgbClr val="002060"/>
                </a:solidFill>
                <a:latin typeface="Arial"/>
                <a:cs typeface="Arial"/>
              </a:rPr>
              <a:t>AFCEC Hill ISS Chief</a:t>
            </a:r>
          </a:p>
        </p:txBody>
      </p:sp>
      <p:sp>
        <p:nvSpPr>
          <p:cNvPr id="10" name="Date Placeholder 9"/>
          <p:cNvSpPr>
            <a:spLocks noGrp="1"/>
          </p:cNvSpPr>
          <p:nvPr>
            <p:ph type="dt" sz="half" idx="6"/>
          </p:nvPr>
        </p:nvSpPr>
        <p:spPr>
          <a:solidFill>
            <a:schemeClr val="bg1"/>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prstClr val="black">
                    <a:tint val="75000"/>
                  </a:prstClr>
                </a:solidFill>
                <a:latin typeface="Calibri"/>
                <a:cs typeface="+mn-cs"/>
              </a:rPr>
              <a:t>November 17, 2022</a:t>
            </a:r>
            <a:endParaRPr kumimoji="0" lang="en-US" sz="18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6" name="Slide Number Placeholder 10"/>
          <p:cNvSpPr>
            <a:spLocks noGrp="1"/>
          </p:cNvSpPr>
          <p:nvPr>
            <p:ph type="sldNum" sz="quarter" idx="4294967295"/>
          </p:nvPr>
        </p:nvSpPr>
        <p:spPr>
          <a:xfrm>
            <a:off x="8679730" y="658430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3</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9059769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4"/>
          <p:cNvSpPr txBox="1">
            <a:spLocks noGrp="1"/>
          </p:cNvSpPr>
          <p:nvPr>
            <p:ph type="title"/>
          </p:nvPr>
        </p:nvSpPr>
        <p:spPr>
          <a:xfrm>
            <a:off x="1583674" y="272260"/>
            <a:ext cx="5982821" cy="565313"/>
          </a:xfrm>
          <a:prstGeom prst="rect">
            <a:avLst/>
          </a:prstGeom>
        </p:spPr>
        <p:txBody>
          <a:bodyPr vert="horz" wrap="square" lIns="0" tIns="11206" rIns="0" bIns="0" rtlCol="0">
            <a:spAutoFit/>
          </a:bodyPr>
          <a:lstStyle/>
          <a:p>
            <a:pPr marL="11206">
              <a:spcBef>
                <a:spcPts val="88"/>
              </a:spcBef>
            </a:pPr>
            <a:r>
              <a:rPr lang="en-US" i="1" kern="1200" spc="-4" dirty="0">
                <a:solidFill>
                  <a:srgbClr val="141B76"/>
                </a:solidFill>
                <a:cs typeface="Arial"/>
              </a:rPr>
              <a:t>Agenda</a:t>
            </a:r>
            <a:endParaRPr spc="-4" dirty="0"/>
          </a:p>
        </p:txBody>
      </p:sp>
      <p:sp>
        <p:nvSpPr>
          <p:cNvPr id="9" name="Text Placeholder 6"/>
          <p:cNvSpPr txBox="1">
            <a:spLocks/>
          </p:cNvSpPr>
          <p:nvPr/>
        </p:nvSpPr>
        <p:spPr bwMode="auto">
          <a:xfrm>
            <a:off x="311870" y="762000"/>
            <a:ext cx="8763000" cy="3352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b="1">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85750" indent="-285750">
              <a:buFont typeface="Arial" panose="020B0604020202020204" pitchFamily="34" charset="0"/>
              <a:buChar char="•"/>
            </a:pPr>
            <a:endParaRPr lang="en-US" kern="0" dirty="0">
              <a:solidFill>
                <a:schemeClr val="accent2">
                  <a:lumMod val="75000"/>
                </a:schemeClr>
              </a:solidFill>
            </a:endParaRPr>
          </a:p>
          <a:p>
            <a:pPr>
              <a:lnSpc>
                <a:spcPct val="90000"/>
              </a:lnSpc>
              <a:buFont typeface="Arial" panose="020B0604020202020204" pitchFamily="34" charset="0"/>
              <a:buChar char="•"/>
            </a:pPr>
            <a:r>
              <a:rPr lang="en-US" dirty="0">
                <a:solidFill>
                  <a:schemeClr val="accent2">
                    <a:lumMod val="75000"/>
                  </a:schemeClr>
                </a:solidFill>
              </a:rPr>
              <a:t>Background </a:t>
            </a:r>
          </a:p>
          <a:p>
            <a:pPr>
              <a:lnSpc>
                <a:spcPct val="90000"/>
              </a:lnSpc>
              <a:buFont typeface="Arial" panose="020B0604020202020204" pitchFamily="34" charset="0"/>
              <a:buChar char="•"/>
            </a:pPr>
            <a:r>
              <a:rPr lang="en-US" dirty="0">
                <a:solidFill>
                  <a:schemeClr val="accent2">
                    <a:lumMod val="75000"/>
                  </a:schemeClr>
                </a:solidFill>
              </a:rPr>
              <a:t>What have we accomplished so far?</a:t>
            </a:r>
          </a:p>
          <a:p>
            <a:pPr lvl="1">
              <a:lnSpc>
                <a:spcPct val="90000"/>
              </a:lnSpc>
              <a:buFont typeface="Arial" panose="020B0604020202020204" pitchFamily="34" charset="0"/>
              <a:buChar char="‒"/>
            </a:pPr>
            <a:r>
              <a:rPr lang="en-US" b="0" dirty="0">
                <a:solidFill>
                  <a:schemeClr val="accent2">
                    <a:lumMod val="75000"/>
                  </a:schemeClr>
                </a:solidFill>
              </a:rPr>
              <a:t>Mitigation efforts</a:t>
            </a:r>
          </a:p>
          <a:p>
            <a:pPr>
              <a:lnSpc>
                <a:spcPct val="90000"/>
              </a:lnSpc>
              <a:buFont typeface="Arial" panose="020B0604020202020204" pitchFamily="34" charset="0"/>
              <a:buChar char="•"/>
            </a:pPr>
            <a:r>
              <a:rPr lang="en-US" dirty="0">
                <a:solidFill>
                  <a:schemeClr val="accent2">
                    <a:lumMod val="75000"/>
                  </a:schemeClr>
                </a:solidFill>
              </a:rPr>
              <a:t>Current challenges</a:t>
            </a:r>
          </a:p>
          <a:p>
            <a:pPr>
              <a:lnSpc>
                <a:spcPct val="90000"/>
              </a:lnSpc>
              <a:buFont typeface="Arial" panose="020B0604020202020204" pitchFamily="34" charset="0"/>
              <a:buChar char="•"/>
            </a:pPr>
            <a:r>
              <a:rPr lang="en-US" dirty="0">
                <a:solidFill>
                  <a:schemeClr val="accent2">
                    <a:lumMod val="75000"/>
                  </a:schemeClr>
                </a:solidFill>
              </a:rPr>
              <a:t>Remedial Investigation (RI) update</a:t>
            </a:r>
          </a:p>
          <a:p>
            <a:pPr>
              <a:lnSpc>
                <a:spcPct val="90000"/>
              </a:lnSpc>
              <a:buFont typeface="Arial" panose="020B0604020202020204" pitchFamily="34" charset="0"/>
              <a:buChar char="•"/>
            </a:pPr>
            <a:r>
              <a:rPr lang="en-US" dirty="0">
                <a:solidFill>
                  <a:schemeClr val="accent2">
                    <a:lumMod val="75000"/>
                  </a:schemeClr>
                </a:solidFill>
              </a:rPr>
              <a:t>Engineering Evaluation/Cost Analysis (EE/CA) action for the City of Airway Heights (CAWH)</a:t>
            </a:r>
          </a:p>
          <a:p>
            <a:pPr>
              <a:lnSpc>
                <a:spcPct val="90000"/>
              </a:lnSpc>
              <a:buFont typeface="Arial" panose="020B0604020202020204" pitchFamily="34" charset="0"/>
              <a:buChar char="•"/>
            </a:pPr>
            <a:r>
              <a:rPr lang="en-US" dirty="0">
                <a:solidFill>
                  <a:schemeClr val="accent2">
                    <a:lumMod val="75000"/>
                  </a:schemeClr>
                </a:solidFill>
              </a:rPr>
              <a:t>New early actions under consideration </a:t>
            </a:r>
          </a:p>
          <a:p>
            <a:pPr marL="285750" indent="-285750">
              <a:buFont typeface="Arial" panose="020B0604020202020204" pitchFamily="34" charset="0"/>
              <a:buChar char="•"/>
            </a:pPr>
            <a:endParaRPr lang="en-US" kern="0" dirty="0">
              <a:solidFill>
                <a:srgbClr val="002060"/>
              </a:solidFill>
            </a:endParaRPr>
          </a:p>
          <a:p>
            <a:pPr marL="285750" indent="-285750">
              <a:buFont typeface="Arial" panose="020B0604020202020204" pitchFamily="34" charset="0"/>
              <a:buChar char="•"/>
            </a:pPr>
            <a:endParaRPr lang="en-US" kern="0" dirty="0">
              <a:solidFill>
                <a:srgbClr val="002060"/>
              </a:solidFill>
            </a:endParaRPr>
          </a:p>
        </p:txBody>
      </p:sp>
      <p:sp>
        <p:nvSpPr>
          <p:cNvPr id="1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4</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767702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dirty="0">
                <a:solidFill>
                  <a:srgbClr val="141B76"/>
                </a:solidFill>
                <a:cs typeface="Arial"/>
              </a:rPr>
              <a:t>Groundwater Flow</a:t>
            </a:r>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34373" y="1139497"/>
            <a:ext cx="8675254" cy="5613400"/>
          </a:xfr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5</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
        <p:nvSpPr>
          <p:cNvPr id="3" name="Flowchart: Connector 2">
            <a:extLst>
              <a:ext uri="{FF2B5EF4-FFF2-40B4-BE49-F238E27FC236}">
                <a16:creationId xmlns:a16="http://schemas.microsoft.com/office/drawing/2014/main" id="{A07428A8-B24C-08A6-B7A0-885A507DC0D9}"/>
              </a:ext>
            </a:extLst>
          </p:cNvPr>
          <p:cNvSpPr/>
          <p:nvPr/>
        </p:nvSpPr>
        <p:spPr bwMode="auto">
          <a:xfrm flipV="1">
            <a:off x="3650226" y="456462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4" name="Flowchart: Connector 3">
            <a:extLst>
              <a:ext uri="{FF2B5EF4-FFF2-40B4-BE49-F238E27FC236}">
                <a16:creationId xmlns:a16="http://schemas.microsoft.com/office/drawing/2014/main" id="{8130F51A-34BA-B73E-0E16-8505334DA3AE}"/>
              </a:ext>
            </a:extLst>
          </p:cNvPr>
          <p:cNvSpPr/>
          <p:nvPr/>
        </p:nvSpPr>
        <p:spPr bwMode="auto">
          <a:xfrm flipV="1">
            <a:off x="3845298" y="471702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7200511C-A4C5-E232-5BDD-1A5E49C5D4F7}"/>
              </a:ext>
            </a:extLst>
          </p:cNvPr>
          <p:cNvSpPr/>
          <p:nvPr/>
        </p:nvSpPr>
        <p:spPr bwMode="auto">
          <a:xfrm flipV="1">
            <a:off x="1711698" y="254989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Flowchart: Connector 8">
            <a:extLst>
              <a:ext uri="{FF2B5EF4-FFF2-40B4-BE49-F238E27FC236}">
                <a16:creationId xmlns:a16="http://schemas.microsoft.com/office/drawing/2014/main" id="{8EEFCB12-468D-C819-E98A-393F66A280FA}"/>
              </a:ext>
            </a:extLst>
          </p:cNvPr>
          <p:cNvSpPr/>
          <p:nvPr/>
        </p:nvSpPr>
        <p:spPr bwMode="auto">
          <a:xfrm flipV="1">
            <a:off x="6019800" y="3733800"/>
            <a:ext cx="109728" cy="109728"/>
          </a:xfrm>
          <a:prstGeom prst="flowChartConnector">
            <a:avLst/>
          </a:prstGeom>
          <a:solidFill>
            <a:srgbClr val="FF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0DD95863-9A8A-E032-DBB2-899F7E8822E3}"/>
              </a:ext>
            </a:extLst>
          </p:cNvPr>
          <p:cNvSpPr/>
          <p:nvPr/>
        </p:nvSpPr>
        <p:spPr bwMode="auto">
          <a:xfrm flipV="1">
            <a:off x="5986272" y="3624072"/>
            <a:ext cx="109728" cy="109728"/>
          </a:xfrm>
          <a:prstGeom prst="flowChartConnector">
            <a:avLst/>
          </a:prstGeom>
          <a:solidFill>
            <a:srgbClr val="FF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058B72F9-2BE4-BF3C-4AB0-9A271F5361F1}"/>
              </a:ext>
            </a:extLst>
          </p:cNvPr>
          <p:cNvSpPr/>
          <p:nvPr/>
        </p:nvSpPr>
        <p:spPr bwMode="auto">
          <a:xfrm flipV="1">
            <a:off x="6092755" y="3358859"/>
            <a:ext cx="109728" cy="109728"/>
          </a:xfrm>
          <a:prstGeom prst="flowChartConnector">
            <a:avLst/>
          </a:prstGeom>
          <a:solidFill>
            <a:srgbClr val="FF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Flowchart: Connector 11">
            <a:extLst>
              <a:ext uri="{FF2B5EF4-FFF2-40B4-BE49-F238E27FC236}">
                <a16:creationId xmlns:a16="http://schemas.microsoft.com/office/drawing/2014/main" id="{55BFDDE2-5F48-3F00-2920-EE7113208B2D}"/>
              </a:ext>
            </a:extLst>
          </p:cNvPr>
          <p:cNvSpPr/>
          <p:nvPr/>
        </p:nvSpPr>
        <p:spPr bwMode="auto">
          <a:xfrm flipV="1">
            <a:off x="1711698" y="1759974"/>
            <a:ext cx="109728" cy="109728"/>
          </a:xfrm>
          <a:prstGeom prst="flowChartConnector">
            <a:avLst/>
          </a:prstGeom>
          <a:solidFill>
            <a:srgbClr val="FF006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6345428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dirty="0">
                <a:solidFill>
                  <a:srgbClr val="141B76"/>
                </a:solidFill>
                <a:cs typeface="Arial"/>
              </a:rPr>
              <a:t>Sampling Area</a:t>
            </a:r>
          </a:p>
        </p:txBody>
      </p:sp>
      <p:pic>
        <p:nvPicPr>
          <p:cNvPr id="6" name="Picture 5" descr="Map&#10;&#10;Description automatically generated">
            <a:extLst>
              <a:ext uri="{FF2B5EF4-FFF2-40B4-BE49-F238E27FC236}">
                <a16:creationId xmlns:a16="http://schemas.microsoft.com/office/drawing/2014/main" id="{BE28EEBF-E0D7-8433-891F-73A09FE427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7569" y="1129349"/>
            <a:ext cx="8668862" cy="5500051"/>
          </a:xfrm>
          <a:prstGeom prst="rect">
            <a:avLst/>
          </a:prstGeom>
        </p:spPr>
      </p:pic>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6</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
        <p:nvSpPr>
          <p:cNvPr id="3" name="Flowchart: Connector 2">
            <a:extLst>
              <a:ext uri="{FF2B5EF4-FFF2-40B4-BE49-F238E27FC236}">
                <a16:creationId xmlns:a16="http://schemas.microsoft.com/office/drawing/2014/main" id="{825BADA8-20FE-4443-4D2E-AF14A5DEF97F}"/>
              </a:ext>
            </a:extLst>
          </p:cNvPr>
          <p:cNvSpPr/>
          <p:nvPr/>
        </p:nvSpPr>
        <p:spPr bwMode="auto">
          <a:xfrm flipV="1">
            <a:off x="5348748" y="446964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4" name="Flowchart: Connector 3">
            <a:extLst>
              <a:ext uri="{FF2B5EF4-FFF2-40B4-BE49-F238E27FC236}">
                <a16:creationId xmlns:a16="http://schemas.microsoft.com/office/drawing/2014/main" id="{EFEE51BD-D868-C782-8DFB-D311E46745E0}"/>
              </a:ext>
            </a:extLst>
          </p:cNvPr>
          <p:cNvSpPr/>
          <p:nvPr/>
        </p:nvSpPr>
        <p:spPr bwMode="auto">
          <a:xfrm flipV="1">
            <a:off x="5555226" y="464082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Flowchart: Connector 6">
            <a:extLst>
              <a:ext uri="{FF2B5EF4-FFF2-40B4-BE49-F238E27FC236}">
                <a16:creationId xmlns:a16="http://schemas.microsoft.com/office/drawing/2014/main" id="{629F0487-6775-5823-BB6A-D267678D7F24}"/>
              </a:ext>
            </a:extLst>
          </p:cNvPr>
          <p:cNvSpPr/>
          <p:nvPr/>
        </p:nvSpPr>
        <p:spPr bwMode="auto">
          <a:xfrm flipV="1">
            <a:off x="7239000" y="1414272"/>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809648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dirty="0">
                <a:solidFill>
                  <a:srgbClr val="141B76"/>
                </a:solidFill>
                <a:cs typeface="Arial"/>
              </a:rPr>
              <a:t>Response Actions</a:t>
            </a:r>
          </a:p>
        </p:txBody>
      </p:sp>
      <p:sp>
        <p:nvSpPr>
          <p:cNvPr id="3" name="Content Placeholder 2"/>
          <p:cNvSpPr>
            <a:spLocks noGrp="1"/>
          </p:cNvSpPr>
          <p:nvPr>
            <p:ph idx="1"/>
          </p:nvPr>
        </p:nvSpPr>
        <p:spPr>
          <a:xfrm>
            <a:off x="304581" y="1295400"/>
            <a:ext cx="8770289" cy="5641975"/>
          </a:xfrm>
        </p:spPr>
        <p:txBody>
          <a:bodyPr/>
          <a:lstStyle/>
          <a:p>
            <a:pPr>
              <a:lnSpc>
                <a:spcPct val="90000"/>
              </a:lnSpc>
            </a:pPr>
            <a:r>
              <a:rPr lang="en-US" dirty="0">
                <a:solidFill>
                  <a:schemeClr val="accent2">
                    <a:lumMod val="75000"/>
                  </a:schemeClr>
                </a:solidFill>
              </a:rPr>
              <a:t>Actions for residential drinking water wells</a:t>
            </a:r>
          </a:p>
          <a:p>
            <a:pPr lvl="1">
              <a:lnSpc>
                <a:spcPct val="90000"/>
              </a:lnSpc>
            </a:pPr>
            <a:r>
              <a:rPr lang="en-US" sz="2000" b="0" dirty="0">
                <a:solidFill>
                  <a:schemeClr val="accent2">
                    <a:lumMod val="75000"/>
                  </a:schemeClr>
                </a:solidFill>
                <a:ea typeface="+mn-ea"/>
                <a:cs typeface="+mn-cs"/>
              </a:rPr>
              <a:t>Time Critical Removal Action (TCRA) approved March 2018; installation ongoing</a:t>
            </a:r>
          </a:p>
          <a:p>
            <a:pPr lvl="1">
              <a:lnSpc>
                <a:spcPct val="90000"/>
              </a:lnSpc>
            </a:pPr>
            <a:r>
              <a:rPr lang="en-US" sz="2000" b="0" dirty="0">
                <a:solidFill>
                  <a:schemeClr val="accent2">
                    <a:lumMod val="75000"/>
                  </a:schemeClr>
                </a:solidFill>
                <a:ea typeface="+mn-ea"/>
                <a:cs typeface="+mn-cs"/>
              </a:rPr>
              <a:t>17 homes currently on bottled water</a:t>
            </a:r>
          </a:p>
          <a:p>
            <a:pPr lvl="1">
              <a:lnSpc>
                <a:spcPct val="90000"/>
              </a:lnSpc>
            </a:pPr>
            <a:r>
              <a:rPr lang="en-US" sz="2000" b="0" dirty="0">
                <a:solidFill>
                  <a:schemeClr val="accent2">
                    <a:lumMod val="75000"/>
                  </a:schemeClr>
                </a:solidFill>
              </a:rPr>
              <a:t>Individual whole house Granular Activated Carbon (GAC) filtration systems: </a:t>
            </a:r>
          </a:p>
          <a:p>
            <a:pPr lvl="2">
              <a:lnSpc>
                <a:spcPct val="90000"/>
              </a:lnSpc>
            </a:pPr>
            <a:r>
              <a:rPr lang="en-US" sz="1800" dirty="0">
                <a:solidFill>
                  <a:schemeClr val="accent2">
                    <a:lumMod val="75000"/>
                  </a:schemeClr>
                </a:solidFill>
              </a:rPr>
              <a:t>85 filtration systems installed</a:t>
            </a:r>
          </a:p>
          <a:p>
            <a:pPr lvl="2">
              <a:lnSpc>
                <a:spcPct val="90000"/>
              </a:lnSpc>
            </a:pPr>
            <a:r>
              <a:rPr lang="en-US" sz="1800" dirty="0">
                <a:solidFill>
                  <a:schemeClr val="accent2">
                    <a:lumMod val="75000"/>
                  </a:schemeClr>
                </a:solidFill>
              </a:rPr>
              <a:t>10 wells with systems pending </a:t>
            </a:r>
          </a:p>
          <a:p>
            <a:pPr lvl="2">
              <a:lnSpc>
                <a:spcPct val="90000"/>
              </a:lnSpc>
            </a:pPr>
            <a:r>
              <a:rPr lang="en-US" sz="1800" dirty="0">
                <a:solidFill>
                  <a:schemeClr val="accent6">
                    <a:lumMod val="75000"/>
                  </a:schemeClr>
                </a:solidFill>
              </a:rPr>
              <a:t>4 wells (7 homes</a:t>
            </a:r>
            <a:r>
              <a:rPr lang="en-US" sz="1800" dirty="0">
                <a:solidFill>
                  <a:schemeClr val="accent2">
                    <a:lumMod val="75000"/>
                  </a:schemeClr>
                </a:solidFill>
              </a:rPr>
              <a:t>) connected to CAWH water system</a:t>
            </a:r>
          </a:p>
          <a:p>
            <a:pPr lvl="2">
              <a:lnSpc>
                <a:spcPct val="90000"/>
              </a:lnSpc>
            </a:pPr>
            <a:r>
              <a:rPr lang="en-US" sz="1800" dirty="0">
                <a:solidFill>
                  <a:schemeClr val="accent6">
                    <a:lumMod val="75000"/>
                  </a:schemeClr>
                </a:solidFill>
              </a:rPr>
              <a:t>3 wells on hold</a:t>
            </a:r>
          </a:p>
          <a:p>
            <a:pPr lvl="2">
              <a:lnSpc>
                <a:spcPct val="90000"/>
              </a:lnSpc>
            </a:pPr>
            <a:r>
              <a:rPr lang="en-US" sz="1800" dirty="0">
                <a:solidFill>
                  <a:schemeClr val="accent6">
                    <a:lumMod val="75000"/>
                  </a:schemeClr>
                </a:solidFill>
              </a:rPr>
              <a:t>7 wells not currently in use (properties with more than one well)</a:t>
            </a:r>
          </a:p>
          <a:p>
            <a:pPr lvl="3">
              <a:lnSpc>
                <a:spcPct val="90000"/>
              </a:lnSpc>
            </a:pPr>
            <a:r>
              <a:rPr lang="en-US" sz="1600" dirty="0">
                <a:solidFill>
                  <a:schemeClr val="accent6">
                    <a:lumMod val="75000"/>
                  </a:schemeClr>
                </a:solidFill>
              </a:rPr>
              <a:t>Wells could not be used as drinking water supply </a:t>
            </a:r>
          </a:p>
          <a:p>
            <a:pPr lvl="3">
              <a:lnSpc>
                <a:spcPct val="90000"/>
              </a:lnSpc>
            </a:pPr>
            <a:r>
              <a:rPr lang="en-US" sz="1600" dirty="0">
                <a:solidFill>
                  <a:schemeClr val="accent6">
                    <a:lumMod val="75000"/>
                  </a:schemeClr>
                </a:solidFill>
              </a:rPr>
              <a:t>Currently not needed to meet homeowner requirements</a:t>
            </a:r>
          </a:p>
          <a:p>
            <a:pPr>
              <a:lnSpc>
                <a:spcPct val="90000"/>
              </a:lnSpc>
            </a:pPr>
            <a:endParaRPr lang="en-US" dirty="0"/>
          </a:p>
          <a:p>
            <a:pPr marL="457200" lvl="1" indent="0">
              <a:lnSpc>
                <a:spcPct val="90000"/>
              </a:lnSpc>
              <a:buNone/>
            </a:pPr>
            <a:endParaRPr lang="en-US" dirty="0"/>
          </a:p>
          <a:p>
            <a:endParaRPr lang="en-US" dirty="0"/>
          </a:p>
        </p:txBody>
      </p:sp>
      <p:sp>
        <p:nvSpPr>
          <p:cNvPr id="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7</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7710502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6"/>
          <p:cNvSpPr>
            <a:spLocks noGrp="1" noChangeArrowheads="1"/>
          </p:cNvSpPr>
          <p:nvPr>
            <p:ph type="body" idx="1"/>
          </p:nvPr>
        </p:nvSpPr>
        <p:spPr>
          <a:xfrm>
            <a:off x="79131" y="1414095"/>
            <a:ext cx="3358662" cy="4698023"/>
          </a:xfrm>
          <a:noFill/>
          <a:ln w="19050">
            <a:solidFill>
              <a:schemeClr val="tx1"/>
            </a:solidFill>
          </a:ln>
        </p:spPr>
        <p:txBody>
          <a:bodyPr/>
          <a:lstStyle/>
          <a:p>
            <a:pPr marL="0" indent="0">
              <a:buNone/>
            </a:pPr>
            <a:r>
              <a:rPr lang="en-US" sz="1600" dirty="0">
                <a:solidFill>
                  <a:schemeClr val="accent2">
                    <a:lumMod val="75000"/>
                  </a:schemeClr>
                </a:solidFill>
              </a:rPr>
              <a:t>CAWH</a:t>
            </a:r>
          </a:p>
          <a:p>
            <a:pPr>
              <a:buFont typeface="Arial" panose="020B0604020202020204" pitchFamily="34" charset="0"/>
              <a:buChar char="‒"/>
            </a:pPr>
            <a:r>
              <a:rPr lang="en-US" sz="1200" b="0" dirty="0">
                <a:solidFill>
                  <a:schemeClr val="accent2">
                    <a:lumMod val="75000"/>
                  </a:schemeClr>
                </a:solidFill>
                <a:sym typeface="Wingdings" pitchFamily="2" charset="2"/>
              </a:rPr>
              <a:t>Approximately 6,000 users </a:t>
            </a:r>
          </a:p>
          <a:p>
            <a:pPr>
              <a:lnSpc>
                <a:spcPct val="90000"/>
              </a:lnSpc>
              <a:spcBef>
                <a:spcPts val="200"/>
              </a:spcBef>
            </a:pPr>
            <a:endParaRPr lang="en-US" sz="1400" dirty="0">
              <a:solidFill>
                <a:schemeClr val="accent2">
                  <a:lumMod val="75000"/>
                </a:schemeClr>
              </a:solidFill>
            </a:endParaRPr>
          </a:p>
          <a:p>
            <a:pPr marL="0" indent="0">
              <a:lnSpc>
                <a:spcPct val="90000"/>
              </a:lnSpc>
              <a:buNone/>
            </a:pPr>
            <a:r>
              <a:rPr lang="en-US" sz="1600" dirty="0">
                <a:solidFill>
                  <a:schemeClr val="accent2">
                    <a:lumMod val="75000"/>
                  </a:schemeClr>
                </a:solidFill>
              </a:rPr>
              <a:t>Main CAWH Well #9 GAC system installed (Temporary solution)</a:t>
            </a:r>
          </a:p>
          <a:p>
            <a:pPr>
              <a:lnSpc>
                <a:spcPct val="90000"/>
              </a:lnSpc>
              <a:buFont typeface="Arial" panose="020B0604020202020204" pitchFamily="34" charset="0"/>
              <a:buChar char="‒"/>
            </a:pPr>
            <a:r>
              <a:rPr lang="en-US" sz="1200" b="0" dirty="0">
                <a:solidFill>
                  <a:schemeClr val="accent2">
                    <a:lumMod val="75000"/>
                  </a:schemeClr>
                </a:solidFill>
              </a:rPr>
              <a:t>Commissioned on 24 September 2018</a:t>
            </a:r>
          </a:p>
          <a:p>
            <a:pPr>
              <a:lnSpc>
                <a:spcPct val="90000"/>
              </a:lnSpc>
              <a:buFont typeface="Arial" panose="020B0604020202020204" pitchFamily="34" charset="0"/>
              <a:buChar char="‒"/>
            </a:pPr>
            <a:r>
              <a:rPr lang="en-US" sz="1200" b="0" dirty="0">
                <a:solidFill>
                  <a:schemeClr val="accent2">
                    <a:lumMod val="75000"/>
                  </a:schemeClr>
                </a:solidFill>
              </a:rPr>
              <a:t>Cost $1.5M to install, $180K per year to operate (5-month duration)</a:t>
            </a:r>
          </a:p>
          <a:p>
            <a:pPr>
              <a:lnSpc>
                <a:spcPct val="90000"/>
              </a:lnSpc>
              <a:buFont typeface="Arial" panose="020B0604020202020204" pitchFamily="34" charset="0"/>
              <a:buChar char="‒"/>
            </a:pPr>
            <a:r>
              <a:rPr lang="en-US" sz="1200" b="0" dirty="0">
                <a:solidFill>
                  <a:schemeClr val="accent2">
                    <a:lumMod val="75000"/>
                  </a:schemeClr>
                </a:solidFill>
              </a:rPr>
              <a:t>Back-up municipal well remains shut down </a:t>
            </a:r>
          </a:p>
          <a:p>
            <a:pPr>
              <a:lnSpc>
                <a:spcPct val="90000"/>
              </a:lnSpc>
              <a:spcBef>
                <a:spcPts val="200"/>
              </a:spcBef>
              <a:buFont typeface="Arial" panose="020B0604020202020204" pitchFamily="34" charset="0"/>
              <a:buChar char="•"/>
            </a:pPr>
            <a:endParaRPr lang="en-US" sz="1400" b="0" dirty="0">
              <a:solidFill>
                <a:schemeClr val="accent2">
                  <a:lumMod val="75000"/>
                </a:schemeClr>
              </a:solidFill>
            </a:endParaRPr>
          </a:p>
          <a:p>
            <a:pPr marL="0" indent="0">
              <a:lnSpc>
                <a:spcPct val="90000"/>
              </a:lnSpc>
              <a:buNone/>
            </a:pPr>
            <a:r>
              <a:rPr lang="en-US" sz="1600" dirty="0">
                <a:solidFill>
                  <a:schemeClr val="accent2">
                    <a:lumMod val="75000"/>
                  </a:schemeClr>
                </a:solidFill>
              </a:rPr>
              <a:t>Acquired drinking water from City of Spokane</a:t>
            </a:r>
          </a:p>
          <a:p>
            <a:pPr>
              <a:lnSpc>
                <a:spcPct val="90000"/>
              </a:lnSpc>
              <a:buFont typeface="Arial" panose="020B0604020202020204" pitchFamily="34" charset="0"/>
              <a:buChar char="‒"/>
            </a:pPr>
            <a:r>
              <a:rPr lang="en-US" sz="1200" b="0" dirty="0">
                <a:solidFill>
                  <a:schemeClr val="accent2">
                    <a:lumMod val="75000"/>
                  </a:schemeClr>
                </a:solidFill>
              </a:rPr>
              <a:t>Environmental Services Agreement (ESA) is about $816k each year based on water usage</a:t>
            </a:r>
          </a:p>
          <a:p>
            <a:pPr marL="0" indent="0">
              <a:lnSpc>
                <a:spcPct val="90000"/>
              </a:lnSpc>
              <a:spcBef>
                <a:spcPts val="200"/>
              </a:spcBef>
              <a:buNone/>
            </a:pPr>
            <a:endParaRPr lang="en-US" sz="1600" dirty="0">
              <a:solidFill>
                <a:schemeClr val="accent2">
                  <a:lumMod val="75000"/>
                </a:schemeClr>
              </a:solidFill>
            </a:endParaRPr>
          </a:p>
          <a:p>
            <a:pPr marL="0" indent="0">
              <a:lnSpc>
                <a:spcPct val="90000"/>
              </a:lnSpc>
              <a:buNone/>
            </a:pPr>
            <a:r>
              <a:rPr lang="en-US" sz="1600" dirty="0">
                <a:solidFill>
                  <a:schemeClr val="accent2">
                    <a:lumMod val="75000"/>
                  </a:schemeClr>
                </a:solidFill>
              </a:rPr>
              <a:t>TCRA amendment signed in October 2019</a:t>
            </a:r>
          </a:p>
          <a:p>
            <a:pPr>
              <a:lnSpc>
                <a:spcPct val="90000"/>
              </a:lnSpc>
              <a:buFont typeface="Arial" panose="020B0604020202020204" pitchFamily="34" charset="0"/>
              <a:buChar char="‒"/>
            </a:pPr>
            <a:r>
              <a:rPr lang="en-US" sz="1200" b="0" dirty="0">
                <a:solidFill>
                  <a:schemeClr val="accent2">
                    <a:lumMod val="75000"/>
                  </a:schemeClr>
                </a:solidFill>
              </a:rPr>
              <a:t>7 homes connected to CAWH drinking water system</a:t>
            </a:r>
          </a:p>
          <a:p>
            <a:pPr lvl="1">
              <a:lnSpc>
                <a:spcPct val="90000"/>
              </a:lnSpc>
            </a:pPr>
            <a:endParaRPr lang="en-US" dirty="0"/>
          </a:p>
          <a:p>
            <a:pPr marL="0" indent="0">
              <a:lnSpc>
                <a:spcPct val="90000"/>
              </a:lnSpc>
              <a:buNone/>
            </a:pPr>
            <a:endParaRPr lang="en-US" sz="1400" b="0" dirty="0"/>
          </a:p>
          <a:p>
            <a:pPr marL="457200" lvl="1" indent="0">
              <a:lnSpc>
                <a:spcPct val="90000"/>
              </a:lnSpc>
              <a:buNone/>
            </a:pPr>
            <a:endParaRPr lang="en-US" dirty="0"/>
          </a:p>
        </p:txBody>
      </p:sp>
      <p:sp>
        <p:nvSpPr>
          <p:cNvPr id="8196" name="Rectangle 7"/>
          <p:cNvSpPr>
            <a:spLocks noGrp="1" noChangeArrowheads="1"/>
          </p:cNvSpPr>
          <p:nvPr>
            <p:ph type="title"/>
          </p:nvPr>
        </p:nvSpPr>
        <p:spPr>
          <a:xfrm>
            <a:off x="1085853" y="76200"/>
            <a:ext cx="6983111" cy="914400"/>
          </a:xfrm>
        </p:spPr>
        <p:txBody>
          <a:bodyPr/>
          <a:lstStyle/>
          <a:p>
            <a:pPr eaLnBrk="1" hangingPunct="1"/>
            <a:r>
              <a:rPr lang="en-US" i="1" kern="1200" spc="-4" dirty="0">
                <a:solidFill>
                  <a:srgbClr val="141B76"/>
                </a:solidFill>
                <a:cs typeface="Arial"/>
              </a:rPr>
              <a:t>City of Airway Heights </a:t>
            </a:r>
          </a:p>
        </p:txBody>
      </p:sp>
      <p:pic>
        <p:nvPicPr>
          <p:cNvPr id="3" name="Picture 2"/>
          <p:cNvPicPr>
            <a:picLocks noChangeAspect="1"/>
          </p:cNvPicPr>
          <p:nvPr/>
        </p:nvPicPr>
        <p:blipFill>
          <a:blip r:embed="rId3"/>
          <a:stretch>
            <a:fillRect/>
          </a:stretch>
        </p:blipFill>
        <p:spPr>
          <a:xfrm>
            <a:off x="3492858" y="1906434"/>
            <a:ext cx="5572011" cy="3713343"/>
          </a:xfrm>
          <a:prstGeom prst="rect">
            <a:avLst/>
          </a:prstGeom>
          <a:ln w="19050">
            <a:solidFill>
              <a:schemeClr val="tx1"/>
            </a:solidFill>
          </a:ln>
        </p:spPr>
      </p:pic>
      <p:sp>
        <p:nvSpPr>
          <p:cNvPr id="6"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8</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7077428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C5CB481D-E6B5-4DA2-9178-6DE77AB5C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fontAlgn="auto">
              <a:spcBef>
                <a:spcPts val="0"/>
              </a:spcBef>
              <a:spcAft>
                <a:spcPts val="0"/>
              </a:spcAft>
            </a:pPr>
            <a:endParaRPr lang="en-US" sz="1350">
              <a:solidFill>
                <a:prstClr val="white"/>
              </a:solidFill>
              <a:latin typeface="Gill Sans MT" panose="020B0502020104020203"/>
            </a:endParaRPr>
          </a:p>
        </p:txBody>
      </p:sp>
      <p:sp>
        <p:nvSpPr>
          <p:cNvPr id="2" name="Title 1">
            <a:extLst>
              <a:ext uri="{FF2B5EF4-FFF2-40B4-BE49-F238E27FC236}">
                <a16:creationId xmlns:a16="http://schemas.microsoft.com/office/drawing/2014/main" id="{8A04F845-8B6B-466F-A740-53B2A2E224EC}"/>
              </a:ext>
            </a:extLst>
          </p:cNvPr>
          <p:cNvSpPr>
            <a:spLocks noGrp="1"/>
          </p:cNvSpPr>
          <p:nvPr>
            <p:ph type="title"/>
          </p:nvPr>
        </p:nvSpPr>
        <p:spPr>
          <a:xfrm>
            <a:off x="3287044" y="1383867"/>
            <a:ext cx="5418806" cy="760350"/>
          </a:xfrm>
        </p:spPr>
        <p:txBody>
          <a:bodyPr>
            <a:normAutofit/>
          </a:bodyPr>
          <a:lstStyle/>
          <a:p>
            <a:r>
              <a:rPr lang="en-US" dirty="0">
                <a:solidFill>
                  <a:schemeClr val="accent1"/>
                </a:solidFill>
              </a:rPr>
              <a:t>Residential treatment systems</a:t>
            </a:r>
          </a:p>
        </p:txBody>
      </p:sp>
      <p:grpSp>
        <p:nvGrpSpPr>
          <p:cNvPr id="20" name="Group 19">
            <a:extLst>
              <a:ext uri="{FF2B5EF4-FFF2-40B4-BE49-F238E27FC236}">
                <a16:creationId xmlns:a16="http://schemas.microsoft.com/office/drawing/2014/main" id="{6277250E-AC94-4AE1-B264-401790964E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4901" y="1197482"/>
            <a:ext cx="8474200" cy="73916"/>
            <a:chOff x="446534" y="453643"/>
            <a:chExt cx="11298933" cy="98554"/>
          </a:xfrm>
        </p:grpSpPr>
        <p:sp>
          <p:nvSpPr>
            <p:cNvPr id="21" name="Rectangle 20">
              <a:extLst>
                <a:ext uri="{FF2B5EF4-FFF2-40B4-BE49-F238E27FC236}">
                  <a16:creationId xmlns:a16="http://schemas.microsoft.com/office/drawing/2014/main" id="{7EEC8A17-C370-4333-8546-E2AEDB9CE0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1">
              <a:extLst>
                <a:ext uri="{FF2B5EF4-FFF2-40B4-BE49-F238E27FC236}">
                  <a16:creationId xmlns:a16="http://schemas.microsoft.com/office/drawing/2014/main" id="{969D8784-71D8-4FB0-887B-FB5192AFFE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08FF2EEA-3DC8-41E5-8A32-96F598118D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4" name="Picture 3" descr="A picture containing indoor&#10;&#10;Description automatically generated">
            <a:extLst>
              <a:ext uri="{FF2B5EF4-FFF2-40B4-BE49-F238E27FC236}">
                <a16:creationId xmlns:a16="http://schemas.microsoft.com/office/drawing/2014/main" id="{304F4453-9CB4-4BB3-8BAB-50F5D29644E2}"/>
              </a:ext>
            </a:extLst>
          </p:cNvPr>
          <p:cNvPicPr>
            <a:picLocks noChangeAspect="1"/>
          </p:cNvPicPr>
          <p:nvPr/>
        </p:nvPicPr>
        <p:blipFill rotWithShape="1">
          <a:blip r:embed="rId2"/>
          <a:srcRect r="14970" b="-2"/>
          <a:stretch/>
        </p:blipFill>
        <p:spPr>
          <a:xfrm>
            <a:off x="336549" y="1307307"/>
            <a:ext cx="2762251" cy="4331494"/>
          </a:xfrm>
          <a:prstGeom prst="rect">
            <a:avLst/>
          </a:prstGeom>
        </p:spPr>
      </p:pic>
      <p:sp>
        <p:nvSpPr>
          <p:cNvPr id="13" name="Content Placeholder 12">
            <a:extLst>
              <a:ext uri="{FF2B5EF4-FFF2-40B4-BE49-F238E27FC236}">
                <a16:creationId xmlns:a16="http://schemas.microsoft.com/office/drawing/2014/main" id="{F3F54878-9256-4D0E-9CAC-CBCB02C9E913}"/>
              </a:ext>
            </a:extLst>
          </p:cNvPr>
          <p:cNvSpPr>
            <a:spLocks noGrp="1"/>
          </p:cNvSpPr>
          <p:nvPr>
            <p:ph idx="1"/>
          </p:nvPr>
        </p:nvSpPr>
        <p:spPr>
          <a:xfrm>
            <a:off x="3181373" y="2000708"/>
            <a:ext cx="5780756" cy="4148469"/>
          </a:xfrm>
        </p:spPr>
        <p:txBody>
          <a:bodyPr>
            <a:normAutofit/>
          </a:bodyPr>
          <a:lstStyle/>
          <a:p>
            <a:r>
              <a:rPr lang="en-US" sz="1600" dirty="0"/>
              <a:t>More than 80 treatment systems have been installed at private residences from 2017 to present </a:t>
            </a:r>
          </a:p>
          <a:p>
            <a:r>
              <a:rPr lang="en-US" sz="1600" dirty="0"/>
              <a:t>Typical capacity for these systems is 10 GPM, though there are some higher flow systems</a:t>
            </a:r>
          </a:p>
          <a:p>
            <a:r>
              <a:rPr lang="en-US" sz="1600" dirty="0"/>
              <a:t>System designed with 3 tanks for redundancy and increased safety</a:t>
            </a:r>
          </a:p>
          <a:p>
            <a:r>
              <a:rPr lang="en-US" sz="1600" dirty="0"/>
              <a:t>Sampling and routine maintenance is conducted quarterly </a:t>
            </a:r>
          </a:p>
          <a:p>
            <a:r>
              <a:rPr lang="en-US" sz="1600" dirty="0"/>
              <a:t>A 24-hr hotline is available for emergency repairs and response</a:t>
            </a:r>
          </a:p>
          <a:p>
            <a:r>
              <a:rPr lang="en-US" sz="1600" dirty="0"/>
              <a:t>System also includes:</a:t>
            </a:r>
          </a:p>
          <a:p>
            <a:pPr lvl="1">
              <a:buFont typeface="Arial" panose="020B0604020202020204" pitchFamily="34" charset="0"/>
              <a:buChar char="‒"/>
            </a:pPr>
            <a:r>
              <a:rPr lang="en-US" sz="1600" dirty="0"/>
              <a:t>Particulate filters to remove any sediment/sands from the well</a:t>
            </a:r>
          </a:p>
          <a:p>
            <a:pPr lvl="1">
              <a:buFont typeface="Arial" panose="020B0604020202020204" pitchFamily="34" charset="0"/>
              <a:buChar char="‒"/>
            </a:pPr>
            <a:r>
              <a:rPr lang="en-US" sz="1600" dirty="0"/>
              <a:t>Ultraviolet (UV) disinfection system for additional removal of bacteria and microorganisms </a:t>
            </a:r>
          </a:p>
        </p:txBody>
      </p:sp>
      <p:sp>
        <p:nvSpPr>
          <p:cNvPr id="11" name="Slide Number Placeholder 10">
            <a:extLst>
              <a:ext uri="{FF2B5EF4-FFF2-40B4-BE49-F238E27FC236}">
                <a16:creationId xmlns:a16="http://schemas.microsoft.com/office/drawing/2014/main" id="{F89E8010-8413-7AE7-5F8B-89796C879CFD}"/>
              </a:ext>
            </a:extLst>
          </p:cNvPr>
          <p:cNvSpPr txBox="1">
            <a:spLocks/>
          </p:cNvSpPr>
          <p:nvPr/>
        </p:nvSpPr>
        <p:spPr>
          <a:xfrm>
            <a:off x="8610600" y="6558760"/>
            <a:ext cx="464270" cy="70640"/>
          </a:xfrm>
          <a:prstGeom prst="rect">
            <a:avLst/>
          </a:prstGeom>
        </p:spPr>
        <p:txBody>
          <a:bodyPr/>
          <a:lstStyle>
            <a:defPPr>
              <a:defRPr lang="en-US"/>
            </a:defPPr>
            <a:lvl1pPr algn="l" rtl="0" fontAlgn="base">
              <a:spcBef>
                <a:spcPct val="0"/>
              </a:spcBef>
              <a:spcAft>
                <a:spcPct val="0"/>
              </a:spcAft>
              <a:defRPr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fontAlgn="auto">
                <a:lnSpc>
                  <a:spcPts val="1452"/>
                </a:lnSpc>
                <a:spcBef>
                  <a:spcPts val="0"/>
                </a:spcBef>
                <a:spcAft>
                  <a:spcPts val="0"/>
                </a:spcAft>
                <a:defRPr/>
              </a:pPr>
              <a:t>9</a:t>
            </a:fld>
            <a:endParaRPr lang="en-US" sz="1235" spc="-4" dirty="0">
              <a:solidFill>
                <a:prstClr val="black"/>
              </a:solidFill>
              <a:latin typeface="Arial"/>
              <a:cs typeface="Arial"/>
            </a:endParaRPr>
          </a:p>
        </p:txBody>
      </p:sp>
    </p:spTree>
    <p:extLst>
      <p:ext uri="{BB962C8B-B14F-4D97-AF65-F5344CB8AC3E}">
        <p14:creationId xmlns:p14="http://schemas.microsoft.com/office/powerpoint/2010/main" val="1807868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kern="1200" spc="-4" dirty="0">
                <a:solidFill>
                  <a:srgbClr val="141B76"/>
                </a:solidFill>
                <a:cs typeface="Arial"/>
              </a:rPr>
              <a:t>Challenges with O&amp;M of</a:t>
            </a:r>
            <a:br>
              <a:rPr lang="en-US" sz="3200" i="1" kern="1200" spc="-4" dirty="0">
                <a:solidFill>
                  <a:srgbClr val="141B76"/>
                </a:solidFill>
                <a:cs typeface="Arial"/>
              </a:rPr>
            </a:br>
            <a:r>
              <a:rPr lang="en-US" sz="3200" i="1" kern="1200" spc="-4" dirty="0">
                <a:solidFill>
                  <a:srgbClr val="141B76"/>
                </a:solidFill>
                <a:cs typeface="Arial"/>
              </a:rPr>
              <a:t>Residential Treatment Systems</a:t>
            </a:r>
          </a:p>
        </p:txBody>
      </p:sp>
      <p:sp>
        <p:nvSpPr>
          <p:cNvPr id="3" name="Content Placeholder 2"/>
          <p:cNvSpPr>
            <a:spLocks noGrp="1"/>
          </p:cNvSpPr>
          <p:nvPr>
            <p:ph sz="half" idx="1"/>
          </p:nvPr>
        </p:nvSpPr>
        <p:spPr>
          <a:xfrm>
            <a:off x="311868" y="1216025"/>
            <a:ext cx="4488731" cy="3587750"/>
          </a:xfrm>
        </p:spPr>
        <p:txBody>
          <a:bodyPr/>
          <a:lstStyle/>
          <a:p>
            <a:r>
              <a:rPr lang="en-US" sz="2000" dirty="0">
                <a:solidFill>
                  <a:schemeClr val="accent2">
                    <a:lumMod val="75000"/>
                  </a:schemeClr>
                </a:solidFill>
              </a:rPr>
              <a:t>Odor issues identified at 2 homes</a:t>
            </a:r>
          </a:p>
          <a:p>
            <a:pPr lvl="1">
              <a:buFont typeface="Arial" panose="020B0604020202020204" pitchFamily="34" charset="0"/>
              <a:buChar char="•"/>
            </a:pPr>
            <a:r>
              <a:rPr lang="en-US" sz="1400" dirty="0">
                <a:solidFill>
                  <a:schemeClr val="accent2">
                    <a:lumMod val="75000"/>
                  </a:schemeClr>
                </a:solidFill>
                <a:ea typeface="+mn-ea"/>
                <a:cs typeface="+mn-cs"/>
              </a:rPr>
              <a:t>Previously identified at 7 homes</a:t>
            </a:r>
          </a:p>
          <a:p>
            <a:pPr lvl="1">
              <a:buFont typeface="Arial" panose="020B0604020202020204" pitchFamily="34" charset="0"/>
              <a:buChar char="•"/>
            </a:pPr>
            <a:r>
              <a:rPr lang="en-US" sz="1400" dirty="0">
                <a:solidFill>
                  <a:schemeClr val="accent2">
                    <a:lumMod val="75000"/>
                  </a:schemeClr>
                </a:solidFill>
                <a:ea typeface="+mn-ea"/>
                <a:cs typeface="+mn-cs"/>
              </a:rPr>
              <a:t>All 7 previous homes with odor issues have been mitigated </a:t>
            </a:r>
          </a:p>
          <a:p>
            <a:pPr lvl="1">
              <a:buFont typeface="Arial" panose="020B0604020202020204" pitchFamily="34" charset="0"/>
              <a:buChar char="•"/>
            </a:pPr>
            <a:r>
              <a:rPr lang="en-US" sz="1400" dirty="0">
                <a:solidFill>
                  <a:schemeClr val="accent2">
                    <a:lumMod val="75000"/>
                  </a:schemeClr>
                </a:solidFill>
              </a:rPr>
              <a:t>Performed chlorine disinfection of water distribution pipes</a:t>
            </a:r>
          </a:p>
          <a:p>
            <a:pPr lvl="1">
              <a:buFont typeface="Arial" panose="020B0604020202020204" pitchFamily="34" charset="0"/>
              <a:buChar char="•"/>
            </a:pPr>
            <a:r>
              <a:rPr lang="en-US" sz="1400" dirty="0">
                <a:solidFill>
                  <a:schemeClr val="accent2">
                    <a:lumMod val="75000"/>
                  </a:schemeClr>
                </a:solidFill>
                <a:ea typeface="+mn-ea"/>
                <a:cs typeface="+mn-cs"/>
              </a:rPr>
              <a:t>Replaced all 3 GAC canisters for each location</a:t>
            </a:r>
          </a:p>
          <a:p>
            <a:pPr lvl="1">
              <a:buFont typeface="Arial" panose="020B0604020202020204" pitchFamily="34" charset="0"/>
              <a:buChar char="•"/>
            </a:pPr>
            <a:r>
              <a:rPr lang="en-US" sz="1400" dirty="0">
                <a:solidFill>
                  <a:schemeClr val="accent2">
                    <a:lumMod val="75000"/>
                  </a:schemeClr>
                </a:solidFill>
                <a:ea typeface="+mn-ea"/>
                <a:cs typeface="+mn-cs"/>
              </a:rPr>
              <a:t>Performed a 24-hour flush</a:t>
            </a:r>
          </a:p>
          <a:p>
            <a:pPr marL="457200" lvl="1" indent="0">
              <a:buNone/>
            </a:pPr>
            <a:endParaRPr lang="en-US" sz="1400" dirty="0">
              <a:solidFill>
                <a:schemeClr val="accent2">
                  <a:lumMod val="75000"/>
                </a:schemeClr>
              </a:solidFill>
              <a:ea typeface="+mn-ea"/>
              <a:cs typeface="+mn-cs"/>
            </a:endParaRPr>
          </a:p>
          <a:p>
            <a:pPr marL="742950" lvl="2" indent="-342900">
              <a:buFont typeface="Arial" panose="020B0604020202020204" pitchFamily="34" charset="0"/>
              <a:buChar char="•"/>
            </a:pPr>
            <a:r>
              <a:rPr lang="en-US" sz="1400" b="1" dirty="0">
                <a:solidFill>
                  <a:schemeClr val="accent2">
                    <a:lumMod val="75000"/>
                  </a:schemeClr>
                </a:solidFill>
                <a:ea typeface="+mn-ea"/>
                <a:cs typeface="+mn-cs"/>
              </a:rPr>
              <a:t>Odor sampling to be completed for one new home</a:t>
            </a:r>
          </a:p>
          <a:p>
            <a:pPr lvl="2">
              <a:buFont typeface="Arial" panose="020B0604020202020204" pitchFamily="34" charset="0"/>
              <a:buChar char="•"/>
            </a:pPr>
            <a:r>
              <a:rPr lang="en-US" sz="1200" dirty="0">
                <a:solidFill>
                  <a:schemeClr val="accent2">
                    <a:lumMod val="75000"/>
                  </a:schemeClr>
                </a:solidFill>
                <a:ea typeface="+mn-ea"/>
                <a:cs typeface="+mn-cs"/>
              </a:rPr>
              <a:t>High concentrations of Manganese</a:t>
            </a:r>
          </a:p>
          <a:p>
            <a:pPr lvl="2">
              <a:buFont typeface="Arial" panose="020B0604020202020204" pitchFamily="34" charset="0"/>
              <a:buChar char="•"/>
            </a:pPr>
            <a:r>
              <a:rPr lang="en-US" sz="1200" dirty="0">
                <a:solidFill>
                  <a:schemeClr val="accent2">
                    <a:lumMod val="75000"/>
                  </a:schemeClr>
                </a:solidFill>
                <a:ea typeface="+mn-ea"/>
                <a:cs typeface="+mn-cs"/>
              </a:rPr>
              <a:t>Installation of an </a:t>
            </a:r>
            <a:r>
              <a:rPr lang="en-US" sz="1200" dirty="0" err="1">
                <a:solidFill>
                  <a:schemeClr val="accent2">
                    <a:lumMod val="75000"/>
                  </a:schemeClr>
                </a:solidFill>
                <a:ea typeface="+mn-ea"/>
                <a:cs typeface="+mn-cs"/>
              </a:rPr>
              <a:t>Aquasential</a:t>
            </a:r>
            <a:r>
              <a:rPr lang="en-US" sz="1200" dirty="0">
                <a:solidFill>
                  <a:schemeClr val="accent2">
                    <a:lumMod val="75000"/>
                  </a:schemeClr>
                </a:solidFill>
                <a:ea typeface="+mn-ea"/>
                <a:cs typeface="+mn-cs"/>
              </a:rPr>
              <a:t>™ Smart High Efficiency (HE) Water Softener</a:t>
            </a:r>
          </a:p>
        </p:txBody>
      </p:sp>
      <p:sp>
        <p:nvSpPr>
          <p:cNvPr id="14" name="Content Placeholder 13"/>
          <p:cNvSpPr>
            <a:spLocks noGrp="1"/>
          </p:cNvSpPr>
          <p:nvPr>
            <p:ph sz="half" idx="2"/>
          </p:nvPr>
        </p:nvSpPr>
        <p:spPr/>
        <p:txBody>
          <a:bodyPr/>
          <a:lstStyle/>
          <a:p>
            <a:r>
              <a:rPr lang="en-US" sz="2000" dirty="0">
                <a:solidFill>
                  <a:schemeClr val="accent2">
                    <a:lumMod val="75000"/>
                  </a:schemeClr>
                </a:solidFill>
              </a:rPr>
              <a:t>Low-pressure issues</a:t>
            </a:r>
          </a:p>
          <a:p>
            <a:pPr lvl="1">
              <a:buFont typeface="Arial" panose="020B0604020202020204" pitchFamily="34" charset="0"/>
              <a:buChar char="•"/>
            </a:pPr>
            <a:r>
              <a:rPr lang="en-US" sz="1400" dirty="0">
                <a:solidFill>
                  <a:schemeClr val="accent2">
                    <a:lumMod val="75000"/>
                  </a:schemeClr>
                </a:solidFill>
              </a:rPr>
              <a:t>Previously identified at 5 homes</a:t>
            </a:r>
          </a:p>
          <a:p>
            <a:pPr lvl="1">
              <a:buFont typeface="Arial" panose="020B0604020202020204" pitchFamily="34" charset="0"/>
              <a:buChar char="•"/>
            </a:pPr>
            <a:r>
              <a:rPr lang="en-US" sz="1400" dirty="0">
                <a:solidFill>
                  <a:schemeClr val="accent2">
                    <a:lumMod val="75000"/>
                  </a:schemeClr>
                </a:solidFill>
              </a:rPr>
              <a:t>2 homes are currently undergoing piping, frost-free hydrant, water heater, faucet, and water softener replacements</a:t>
            </a:r>
          </a:p>
          <a:p>
            <a:pPr lvl="1">
              <a:buFont typeface="Arial" panose="020B0604020202020204" pitchFamily="34" charset="0"/>
              <a:buChar char="•"/>
            </a:pPr>
            <a:r>
              <a:rPr lang="en-US" sz="1400" dirty="0">
                <a:solidFill>
                  <a:schemeClr val="accent2">
                    <a:lumMod val="75000"/>
                  </a:schemeClr>
                </a:solidFill>
              </a:rPr>
              <a:t>Efforts being taken to address the other three homes.</a:t>
            </a:r>
          </a:p>
          <a:p>
            <a:pPr marL="0" indent="0">
              <a:buNone/>
            </a:pP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3962400"/>
            <a:ext cx="3180682" cy="2385512"/>
          </a:xfrm>
          <a:prstGeom prst="rect">
            <a:avLst/>
          </a:prstGeom>
        </p:spPr>
      </p:pic>
      <p:sp>
        <p:nvSpPr>
          <p:cNvPr id="8" name="Slide Number Placeholder 10">
            <a:extLst>
              <a:ext uri="{FF2B5EF4-FFF2-40B4-BE49-F238E27FC236}">
                <a16:creationId xmlns:a16="http://schemas.microsoft.com/office/drawing/2014/main" id="{F6DCA21F-6310-4304-0C3C-A326D63C7576}"/>
              </a:ext>
            </a:extLst>
          </p:cNvPr>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10</a:t>
            </a:fld>
            <a:endParaRPr lang="en-US" sz="1235" spc="-4" dirty="0">
              <a:solidFill>
                <a:prstClr val="black"/>
              </a:solidFill>
              <a:latin typeface="Arial"/>
              <a:cs typeface="Arial"/>
            </a:endParaRPr>
          </a:p>
        </p:txBody>
      </p:sp>
    </p:spTree>
    <p:extLst>
      <p:ext uri="{BB962C8B-B14F-4D97-AF65-F5344CB8AC3E}">
        <p14:creationId xmlns:p14="http://schemas.microsoft.com/office/powerpoint/2010/main" val="3550297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591" y="152400"/>
            <a:ext cx="7272817" cy="1403588"/>
          </a:xfrm>
        </p:spPr>
        <p:txBody>
          <a:bodyPr/>
          <a:lstStyle/>
          <a:p>
            <a:r>
              <a:rPr lang="en-US" sz="3200" i="1" kern="1200" spc="-4" dirty="0">
                <a:solidFill>
                  <a:srgbClr val="141B76"/>
                </a:solidFill>
                <a:cs typeface="Arial"/>
              </a:rPr>
              <a:t>Remedial Investigation (RI) </a:t>
            </a:r>
            <a:br>
              <a:rPr lang="en-US" sz="3200" i="1" kern="1200" spc="-4" dirty="0">
                <a:solidFill>
                  <a:srgbClr val="141B76"/>
                </a:solidFill>
                <a:cs typeface="Arial"/>
              </a:rPr>
            </a:br>
            <a:r>
              <a:rPr lang="en-US" sz="3200" i="1" kern="1200" spc="-4" dirty="0">
                <a:solidFill>
                  <a:srgbClr val="141B76"/>
                </a:solidFill>
                <a:cs typeface="Arial"/>
              </a:rPr>
              <a:t>Phase I</a:t>
            </a:r>
            <a:br>
              <a:rPr lang="en-US" dirty="0">
                <a:solidFill>
                  <a:schemeClr val="accent2">
                    <a:lumMod val="75000"/>
                  </a:schemeClr>
                </a:solidFill>
              </a:rPr>
            </a:br>
            <a:endParaRPr lang="en-US" dirty="0"/>
          </a:p>
        </p:txBody>
      </p:sp>
      <p:sp>
        <p:nvSpPr>
          <p:cNvPr id="5" name="Content Placeholder 4"/>
          <p:cNvSpPr>
            <a:spLocks noGrp="1"/>
          </p:cNvSpPr>
          <p:nvPr>
            <p:ph idx="1"/>
          </p:nvPr>
        </p:nvSpPr>
        <p:spPr>
          <a:xfrm>
            <a:off x="304799" y="1219200"/>
            <a:ext cx="8534400" cy="3889375"/>
          </a:xfrm>
        </p:spPr>
        <p:txBody>
          <a:bodyPr/>
          <a:lstStyle/>
          <a:p>
            <a:pPr marL="342900" lvl="1" indent="-342900">
              <a:buChar char="•"/>
            </a:pPr>
            <a:r>
              <a:rPr lang="en-US" sz="2800" dirty="0">
                <a:solidFill>
                  <a:schemeClr val="accent2">
                    <a:lumMod val="75000"/>
                  </a:schemeClr>
                </a:solidFill>
                <a:ea typeface="+mn-ea"/>
                <a:cs typeface="+mn-cs"/>
              </a:rPr>
              <a:t>Goal: To determine the nature and extent of soil and groundwater contamination</a:t>
            </a:r>
          </a:p>
          <a:p>
            <a:pPr lvl="1"/>
            <a:r>
              <a:rPr lang="en-US" sz="1800" b="0" dirty="0">
                <a:solidFill>
                  <a:schemeClr val="accent2">
                    <a:lumMod val="75000"/>
                  </a:schemeClr>
                </a:solidFill>
              </a:rPr>
              <a:t>Starts with Work Plan/QAPP</a:t>
            </a:r>
          </a:p>
          <a:p>
            <a:pPr lvl="1"/>
            <a:r>
              <a:rPr lang="en-US" sz="1800" b="0" dirty="0">
                <a:solidFill>
                  <a:schemeClr val="accent2">
                    <a:lumMod val="75000"/>
                  </a:schemeClr>
                </a:solidFill>
              </a:rPr>
              <a:t>Typically takes multiple phases to complete delineation</a:t>
            </a:r>
          </a:p>
          <a:p>
            <a:pPr lvl="1"/>
            <a:r>
              <a:rPr lang="en-US" sz="1800" b="0" dirty="0">
                <a:solidFill>
                  <a:schemeClr val="accent2">
                    <a:lumMod val="75000"/>
                  </a:schemeClr>
                </a:solidFill>
              </a:rPr>
              <a:t>Phase I to sample existing wells and install up to 100 new monitoring wells</a:t>
            </a:r>
          </a:p>
          <a:p>
            <a:pPr lvl="2"/>
            <a:r>
              <a:rPr lang="en-US" sz="1600" dirty="0">
                <a:solidFill>
                  <a:schemeClr val="accent2">
                    <a:lumMod val="75000"/>
                  </a:schemeClr>
                </a:solidFill>
              </a:rPr>
              <a:t>Many of these monitoring wells were installed on base (28)</a:t>
            </a:r>
          </a:p>
          <a:p>
            <a:pPr lvl="2"/>
            <a:r>
              <a:rPr lang="en-US" sz="1600" dirty="0">
                <a:solidFill>
                  <a:schemeClr val="accent2">
                    <a:lumMod val="75000"/>
                  </a:schemeClr>
                </a:solidFill>
              </a:rPr>
              <a:t>Working on obtaining permission and rights to install off-base wells (16)</a:t>
            </a:r>
          </a:p>
          <a:p>
            <a:pPr marL="342900" lvl="1" indent="-342900">
              <a:buChar char="•"/>
            </a:pPr>
            <a:r>
              <a:rPr lang="en-US" sz="2800" dirty="0">
                <a:solidFill>
                  <a:schemeClr val="accent2">
                    <a:lumMod val="75000"/>
                  </a:schemeClr>
                </a:solidFill>
                <a:ea typeface="+mn-ea"/>
                <a:cs typeface="+mn-cs"/>
              </a:rPr>
              <a:t>Baseline Risk Assessment (BRA) is part of the RI step</a:t>
            </a:r>
          </a:p>
          <a:p>
            <a:pPr lvl="1"/>
            <a:r>
              <a:rPr lang="en-US" sz="1800" b="0" dirty="0">
                <a:solidFill>
                  <a:schemeClr val="accent2">
                    <a:lumMod val="75000"/>
                  </a:schemeClr>
                </a:solidFill>
              </a:rPr>
              <a:t>Determine if there is unacceptable risk to human health or the environment </a:t>
            </a:r>
          </a:p>
          <a:p>
            <a:endParaRPr lang="en-US" sz="2400" dirty="0"/>
          </a:p>
        </p:txBody>
      </p:sp>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11</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400703022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dirty="0">
                <a:solidFill>
                  <a:srgbClr val="141B76"/>
                </a:solidFill>
                <a:cs typeface="Arial"/>
              </a:rPr>
              <a:t>RI Schedules</a:t>
            </a:r>
          </a:p>
        </p:txBody>
      </p:sp>
      <p:sp>
        <p:nvSpPr>
          <p:cNvPr id="3" name="Content Placeholder 2"/>
          <p:cNvSpPr>
            <a:spLocks noGrp="1"/>
          </p:cNvSpPr>
          <p:nvPr>
            <p:ph idx="1"/>
          </p:nvPr>
        </p:nvSpPr>
        <p:spPr>
          <a:xfrm>
            <a:off x="312817" y="1219200"/>
            <a:ext cx="8534400" cy="5210175"/>
          </a:xfrm>
        </p:spPr>
        <p:txBody>
          <a:bodyPr/>
          <a:lstStyle/>
          <a:p>
            <a:r>
              <a:rPr lang="en-US" dirty="0">
                <a:solidFill>
                  <a:schemeClr val="accent2">
                    <a:lumMod val="75000"/>
                  </a:schemeClr>
                </a:solidFill>
              </a:rPr>
              <a:t>RI field work began on 7 June 2021</a:t>
            </a:r>
          </a:p>
          <a:p>
            <a:pPr lvl="1"/>
            <a:r>
              <a:rPr lang="en-US" sz="1800" b="0" dirty="0">
                <a:solidFill>
                  <a:schemeClr val="accent2">
                    <a:lumMod val="75000"/>
                  </a:schemeClr>
                </a:solidFill>
              </a:rPr>
              <a:t>108 soil borings completed in the 5 Aqueous Film-Forming Foam (AFFF) areas, including No-Name Ditch and the Airfield ponds as of September 2022.</a:t>
            </a:r>
          </a:p>
          <a:p>
            <a:pPr lvl="1"/>
            <a:r>
              <a:rPr lang="en-US" sz="1800" b="0" dirty="0">
                <a:solidFill>
                  <a:schemeClr val="accent2">
                    <a:lumMod val="75000"/>
                  </a:schemeClr>
                </a:solidFill>
              </a:rPr>
              <a:t>Additionally, 10 surface water samples were also collected from</a:t>
            </a:r>
            <a:r>
              <a:rPr lang="en-US" sz="1800" dirty="0">
                <a:solidFill>
                  <a:schemeClr val="accent2">
                    <a:lumMod val="75000"/>
                  </a:schemeClr>
                </a:solidFill>
              </a:rPr>
              <a:t> </a:t>
            </a:r>
            <a:r>
              <a:rPr lang="en-US" sz="1800" b="0" dirty="0">
                <a:solidFill>
                  <a:schemeClr val="accent2">
                    <a:lumMod val="75000"/>
                  </a:schemeClr>
                </a:solidFill>
              </a:rPr>
              <a:t>No-Name Ditch and the Airfield ponds.</a:t>
            </a:r>
          </a:p>
          <a:p>
            <a:r>
              <a:rPr lang="en-US" dirty="0">
                <a:solidFill>
                  <a:schemeClr val="accent2">
                    <a:lumMod val="75000"/>
                  </a:schemeClr>
                </a:solidFill>
              </a:rPr>
              <a:t>Monitoring wells installation:</a:t>
            </a:r>
          </a:p>
          <a:p>
            <a:pPr lvl="1"/>
            <a:r>
              <a:rPr lang="en-US" sz="1800" b="0" dirty="0">
                <a:solidFill>
                  <a:schemeClr val="accent2">
                    <a:lumMod val="75000"/>
                  </a:schemeClr>
                </a:solidFill>
              </a:rPr>
              <a:t>28 installed on base, 16 to be installed off-base (Upcoming)</a:t>
            </a:r>
          </a:p>
          <a:p>
            <a:pPr lvl="1"/>
            <a:r>
              <a:rPr lang="en-US" sz="1800" b="0" dirty="0">
                <a:solidFill>
                  <a:schemeClr val="accent2">
                    <a:lumMod val="75000"/>
                  </a:schemeClr>
                </a:solidFill>
              </a:rPr>
              <a:t>Slug testing of each new monitoring well once installed</a:t>
            </a:r>
          </a:p>
          <a:p>
            <a:r>
              <a:rPr lang="en-US" dirty="0">
                <a:solidFill>
                  <a:schemeClr val="accent2">
                    <a:lumMod val="75000"/>
                  </a:schemeClr>
                </a:solidFill>
              </a:rPr>
              <a:t>Phase I RI Report</a:t>
            </a:r>
          </a:p>
          <a:p>
            <a:pPr lvl="1"/>
            <a:r>
              <a:rPr lang="en-US" sz="1800" b="0" dirty="0">
                <a:solidFill>
                  <a:schemeClr val="accent2">
                    <a:lumMod val="75000"/>
                  </a:schemeClr>
                </a:solidFill>
                <a:ea typeface="+mn-ea"/>
                <a:cs typeface="+mn-cs"/>
              </a:rPr>
              <a:t>Regulatory review and comments due by 7/27/23</a:t>
            </a:r>
          </a:p>
          <a:p>
            <a:pPr lvl="1"/>
            <a:r>
              <a:rPr lang="en-US" sz="1800" b="0" dirty="0">
                <a:solidFill>
                  <a:schemeClr val="accent2">
                    <a:lumMod val="75000"/>
                  </a:schemeClr>
                </a:solidFill>
                <a:ea typeface="+mn-ea"/>
                <a:cs typeface="+mn-cs"/>
              </a:rPr>
              <a:t>Final Phase I RI Report due by 10/7/23</a:t>
            </a:r>
          </a:p>
          <a:p>
            <a:pPr marL="342900" lvl="1" indent="-342900">
              <a:buChar char="•"/>
            </a:pPr>
            <a:r>
              <a:rPr lang="en-US" sz="2800" dirty="0">
                <a:solidFill>
                  <a:schemeClr val="accent2">
                    <a:lumMod val="75000"/>
                  </a:schemeClr>
                </a:solidFill>
                <a:ea typeface="+mn-ea"/>
                <a:cs typeface="+mn-cs"/>
              </a:rPr>
              <a:t>Plan for additional RI Phases: October 2023 – April 2024</a:t>
            </a:r>
            <a:endParaRPr lang="en-US" sz="2800" dirty="0"/>
          </a:p>
          <a:p>
            <a:endParaRPr lang="en-US" dirty="0"/>
          </a:p>
        </p:txBody>
      </p:sp>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12</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274333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a:solidFill>
                  <a:srgbClr val="141B76"/>
                </a:solidFill>
                <a:cs typeface="Arial"/>
              </a:rPr>
              <a:t>Phase I RI: </a:t>
            </a:r>
            <a:br>
              <a:rPr lang="en-US" sz="3200" i="1" kern="1200" spc="-4" dirty="0">
                <a:solidFill>
                  <a:srgbClr val="141B76"/>
                </a:solidFill>
                <a:cs typeface="Arial"/>
              </a:rPr>
            </a:br>
            <a:r>
              <a:rPr lang="en-US" sz="3200" i="1" kern="1200" spc="-4" dirty="0">
                <a:solidFill>
                  <a:srgbClr val="141B76"/>
                </a:solidFill>
                <a:cs typeface="Arial"/>
              </a:rPr>
              <a:t>AFFF Investigation Areas</a:t>
            </a:r>
          </a:p>
        </p:txBody>
      </p:sp>
      <p:sp>
        <p:nvSpPr>
          <p:cNvPr id="10"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13</a:t>
            </a:fld>
            <a:endParaRPr lang="en-US" sz="1235" spc="-4" dirty="0">
              <a:solidFill>
                <a:prstClr val="black"/>
              </a:solidFill>
              <a:latin typeface="Arial"/>
              <a:cs typeface="Arial"/>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291" y="1033342"/>
            <a:ext cx="4521439" cy="5822731"/>
          </a:xfrm>
          <a:prstGeom prst="rect">
            <a:avLst/>
          </a:prstGeom>
        </p:spPr>
      </p:pic>
      <p:sp>
        <p:nvSpPr>
          <p:cNvPr id="15" name="TextBox 14"/>
          <p:cNvSpPr txBox="1"/>
          <p:nvPr/>
        </p:nvSpPr>
        <p:spPr>
          <a:xfrm>
            <a:off x="5029200" y="1295401"/>
            <a:ext cx="3886200" cy="8871659"/>
          </a:xfrm>
          <a:prstGeom prst="rect">
            <a:avLst/>
          </a:prstGeom>
          <a:noFill/>
        </p:spPr>
        <p:txBody>
          <a:bodyPr wrap="square" rtlCol="0">
            <a:spAutoFit/>
          </a:bodyPr>
          <a:lstStyle/>
          <a:p>
            <a:pPr algn="ctr"/>
            <a:r>
              <a:rPr lang="en-US" sz="2800" b="1" dirty="0">
                <a:solidFill>
                  <a:schemeClr val="accent2">
                    <a:lumMod val="75000"/>
                  </a:schemeClr>
                </a:solidFill>
                <a:latin typeface="+mn-lt"/>
              </a:rPr>
              <a:t>Aqueous Film -Forming Foam (AFFF) Release Areas 1-5:</a:t>
            </a:r>
          </a:p>
          <a:p>
            <a:endParaRPr lang="en-US" sz="1050" b="1" dirty="0">
              <a:solidFill>
                <a:schemeClr val="accent2">
                  <a:lumMod val="75000"/>
                </a:schemeClr>
              </a:solidFill>
              <a:latin typeface="+mn-lt"/>
            </a:endParaRPr>
          </a:p>
          <a:p>
            <a:pPr marL="457200" indent="-457200">
              <a:buFont typeface="Arial" panose="020B0604020202020204" pitchFamily="34" charset="0"/>
              <a:buChar char="•"/>
            </a:pPr>
            <a:r>
              <a:rPr lang="en-US" sz="2000" b="1" dirty="0">
                <a:solidFill>
                  <a:schemeClr val="accent2">
                    <a:lumMod val="75000"/>
                  </a:schemeClr>
                </a:solidFill>
                <a:latin typeface="+mn-lt"/>
              </a:rPr>
              <a:t>AFFF Release Area 1: </a:t>
            </a:r>
          </a:p>
          <a:p>
            <a:pPr marL="914400" lvl="1" indent="-457200">
              <a:buFontTx/>
              <a:buChar char="‒"/>
            </a:pPr>
            <a:r>
              <a:rPr lang="en-US" sz="1600" dirty="0">
                <a:solidFill>
                  <a:schemeClr val="accent2">
                    <a:lumMod val="75000"/>
                  </a:schemeClr>
                </a:solidFill>
              </a:rPr>
              <a:t>FT004 (FT01)</a:t>
            </a:r>
          </a:p>
          <a:p>
            <a:pPr marL="457200" indent="-457200">
              <a:buFont typeface="Arial" panose="020B0604020202020204" pitchFamily="34" charset="0"/>
              <a:buChar char="•"/>
            </a:pPr>
            <a:r>
              <a:rPr lang="en-US" sz="2000" b="1" dirty="0">
                <a:solidFill>
                  <a:schemeClr val="accent2">
                    <a:lumMod val="75000"/>
                  </a:schemeClr>
                </a:solidFill>
                <a:latin typeface="+mn-lt"/>
              </a:rPr>
              <a:t>AFFF Release Area 2:</a:t>
            </a:r>
          </a:p>
          <a:p>
            <a:pPr marL="914400" lvl="1" indent="-457200">
              <a:buFontTx/>
              <a:buChar char="‒"/>
            </a:pPr>
            <a:r>
              <a:rPr lang="en-US" sz="1600" dirty="0">
                <a:solidFill>
                  <a:schemeClr val="accent2">
                    <a:lumMod val="75000"/>
                  </a:schemeClr>
                </a:solidFill>
              </a:rPr>
              <a:t>Calibration Area</a:t>
            </a:r>
          </a:p>
          <a:p>
            <a:pPr marL="457200" indent="-457200">
              <a:buFont typeface="Arial" panose="020B0604020202020204" pitchFamily="34" charset="0"/>
              <a:buChar char="•"/>
            </a:pPr>
            <a:r>
              <a:rPr lang="en-US" sz="2000" b="1" dirty="0">
                <a:solidFill>
                  <a:schemeClr val="accent2">
                    <a:lumMod val="75000"/>
                  </a:schemeClr>
                </a:solidFill>
                <a:latin typeface="+mn-lt"/>
              </a:rPr>
              <a:t>AFFF Release Area 3:</a:t>
            </a:r>
          </a:p>
          <a:p>
            <a:pPr marL="914400" lvl="1" indent="-457200">
              <a:buFontTx/>
              <a:buChar char="‒"/>
            </a:pPr>
            <a:r>
              <a:rPr lang="en-US" sz="1600" dirty="0">
                <a:solidFill>
                  <a:schemeClr val="accent2">
                    <a:lumMod val="75000"/>
                  </a:schemeClr>
                </a:solidFill>
              </a:rPr>
              <a:t>Aircraft Crash Location SS008 (PS-4/PS-9)</a:t>
            </a:r>
            <a:endParaRPr lang="en-US" sz="1600" dirty="0">
              <a:solidFill>
                <a:schemeClr val="accent2">
                  <a:lumMod val="75000"/>
                </a:schemeClr>
              </a:solidFill>
              <a:latin typeface="+mn-lt"/>
            </a:endParaRPr>
          </a:p>
          <a:p>
            <a:pPr marL="457200" indent="-457200">
              <a:buFont typeface="Arial" panose="020B0604020202020204" pitchFamily="34" charset="0"/>
              <a:buChar char="•"/>
            </a:pPr>
            <a:r>
              <a:rPr lang="en-US" sz="2000" b="1" dirty="0">
                <a:solidFill>
                  <a:schemeClr val="accent2">
                    <a:lumMod val="75000"/>
                  </a:schemeClr>
                </a:solidFill>
                <a:latin typeface="+mn-lt"/>
              </a:rPr>
              <a:t>AFFF Release Area 4:</a:t>
            </a:r>
          </a:p>
          <a:p>
            <a:pPr marL="914400" lvl="1" indent="-457200">
              <a:buFontTx/>
              <a:buChar char="‒"/>
            </a:pPr>
            <a:r>
              <a:rPr lang="en-US" sz="1600" dirty="0">
                <a:solidFill>
                  <a:schemeClr val="accent2">
                    <a:lumMod val="75000"/>
                  </a:schemeClr>
                </a:solidFill>
              </a:rPr>
              <a:t>B-52 Crash (1994)</a:t>
            </a:r>
          </a:p>
          <a:p>
            <a:pPr marL="457200" indent="-457200">
              <a:buFont typeface="Arial" panose="020B0604020202020204" pitchFamily="34" charset="0"/>
              <a:buChar char="•"/>
            </a:pPr>
            <a:r>
              <a:rPr lang="en-US" sz="2000" b="1" dirty="0">
                <a:solidFill>
                  <a:schemeClr val="accent2">
                    <a:lumMod val="75000"/>
                  </a:schemeClr>
                </a:solidFill>
                <a:latin typeface="+mn-lt"/>
              </a:rPr>
              <a:t>AFFF Release Area 5:</a:t>
            </a:r>
          </a:p>
          <a:p>
            <a:pPr marL="914400" lvl="1" indent="-457200">
              <a:buFontTx/>
              <a:buChar char="‒"/>
            </a:pPr>
            <a:r>
              <a:rPr lang="en-US" sz="1600" dirty="0">
                <a:solidFill>
                  <a:schemeClr val="accent2">
                    <a:lumMod val="75000"/>
                  </a:schemeClr>
                </a:solidFill>
              </a:rPr>
              <a:t>Fire Station 1 (Building 1)</a:t>
            </a: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16" name="TextBox 15"/>
          <p:cNvSpPr txBox="1"/>
          <p:nvPr/>
        </p:nvSpPr>
        <p:spPr>
          <a:xfrm>
            <a:off x="3733800" y="3637280"/>
            <a:ext cx="304800" cy="381000"/>
          </a:xfrm>
          <a:prstGeom prst="rect">
            <a:avLst/>
          </a:prstGeom>
          <a:noFill/>
        </p:spPr>
        <p:txBody>
          <a:bodyPr wrap="square" rtlCol="0">
            <a:spAutoFit/>
          </a:bodyPr>
          <a:lstStyle/>
          <a:p>
            <a:r>
              <a:rPr lang="en-US" dirty="0">
                <a:solidFill>
                  <a:schemeClr val="accent2">
                    <a:lumMod val="75000"/>
                  </a:schemeClr>
                </a:solidFill>
              </a:rPr>
              <a:t>1</a:t>
            </a:r>
          </a:p>
        </p:txBody>
      </p:sp>
      <p:sp>
        <p:nvSpPr>
          <p:cNvPr id="17" name="TextBox 16"/>
          <p:cNvSpPr txBox="1"/>
          <p:nvPr/>
        </p:nvSpPr>
        <p:spPr>
          <a:xfrm>
            <a:off x="2952895" y="3429000"/>
            <a:ext cx="304800" cy="381000"/>
          </a:xfrm>
          <a:prstGeom prst="rect">
            <a:avLst/>
          </a:prstGeom>
          <a:noFill/>
        </p:spPr>
        <p:txBody>
          <a:bodyPr wrap="square" rtlCol="0">
            <a:spAutoFit/>
          </a:bodyPr>
          <a:lstStyle/>
          <a:p>
            <a:r>
              <a:rPr lang="en-US" dirty="0">
                <a:solidFill>
                  <a:schemeClr val="accent2">
                    <a:lumMod val="75000"/>
                  </a:schemeClr>
                </a:solidFill>
              </a:rPr>
              <a:t>2</a:t>
            </a:r>
          </a:p>
        </p:txBody>
      </p:sp>
      <p:sp>
        <p:nvSpPr>
          <p:cNvPr id="18" name="TextBox 17"/>
          <p:cNvSpPr txBox="1"/>
          <p:nvPr/>
        </p:nvSpPr>
        <p:spPr>
          <a:xfrm>
            <a:off x="1981200" y="4419600"/>
            <a:ext cx="304800" cy="381000"/>
          </a:xfrm>
          <a:prstGeom prst="rect">
            <a:avLst/>
          </a:prstGeom>
          <a:noFill/>
        </p:spPr>
        <p:txBody>
          <a:bodyPr wrap="square" rtlCol="0">
            <a:spAutoFit/>
          </a:bodyPr>
          <a:lstStyle/>
          <a:p>
            <a:r>
              <a:rPr lang="en-US" dirty="0">
                <a:solidFill>
                  <a:schemeClr val="accent2">
                    <a:lumMod val="75000"/>
                  </a:schemeClr>
                </a:solidFill>
              </a:rPr>
              <a:t>4</a:t>
            </a:r>
          </a:p>
        </p:txBody>
      </p:sp>
      <p:sp>
        <p:nvSpPr>
          <p:cNvPr id="19" name="TextBox 18"/>
          <p:cNvSpPr txBox="1"/>
          <p:nvPr/>
        </p:nvSpPr>
        <p:spPr>
          <a:xfrm>
            <a:off x="921937" y="3162300"/>
            <a:ext cx="304800" cy="381000"/>
          </a:xfrm>
          <a:prstGeom prst="rect">
            <a:avLst/>
          </a:prstGeom>
          <a:noFill/>
        </p:spPr>
        <p:txBody>
          <a:bodyPr wrap="square" rtlCol="0">
            <a:spAutoFit/>
          </a:bodyPr>
          <a:lstStyle/>
          <a:p>
            <a:r>
              <a:rPr lang="en-US" dirty="0">
                <a:solidFill>
                  <a:schemeClr val="accent2">
                    <a:lumMod val="75000"/>
                  </a:schemeClr>
                </a:solidFill>
              </a:rPr>
              <a:t>5</a:t>
            </a:r>
          </a:p>
        </p:txBody>
      </p:sp>
      <p:sp>
        <p:nvSpPr>
          <p:cNvPr id="20" name="TextBox 19"/>
          <p:cNvSpPr txBox="1"/>
          <p:nvPr/>
        </p:nvSpPr>
        <p:spPr>
          <a:xfrm>
            <a:off x="1547900" y="2438400"/>
            <a:ext cx="304800" cy="381000"/>
          </a:xfrm>
          <a:prstGeom prst="rect">
            <a:avLst/>
          </a:prstGeom>
          <a:noFill/>
        </p:spPr>
        <p:txBody>
          <a:bodyPr wrap="square" rtlCol="0">
            <a:spAutoFit/>
          </a:bodyPr>
          <a:lstStyle/>
          <a:p>
            <a:r>
              <a:rPr lang="en-US" dirty="0">
                <a:solidFill>
                  <a:schemeClr val="accent2">
                    <a:lumMod val="75000"/>
                  </a:schemeClr>
                </a:solidFill>
              </a:rPr>
              <a:t>3</a:t>
            </a:r>
          </a:p>
        </p:txBody>
      </p:sp>
    </p:spTree>
    <p:extLst>
      <p:ext uri="{BB962C8B-B14F-4D97-AF65-F5344CB8AC3E}">
        <p14:creationId xmlns:p14="http://schemas.microsoft.com/office/powerpoint/2010/main" val="24040565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a:solidFill>
                  <a:srgbClr val="141B76"/>
                </a:solidFill>
                <a:cs typeface="Arial"/>
              </a:rPr>
              <a:t>Phase I RI: Monitoring Wells</a:t>
            </a:r>
          </a:p>
        </p:txBody>
      </p:sp>
      <p:sp>
        <p:nvSpPr>
          <p:cNvPr id="10"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14</a:t>
            </a:fld>
            <a:endParaRPr lang="en-US" sz="1235" spc="-4" dirty="0">
              <a:solidFill>
                <a:prstClr val="black"/>
              </a:solidFill>
              <a:latin typeface="Arial"/>
              <a:cs typeface="Arial"/>
            </a:endParaRPr>
          </a:p>
        </p:txBody>
      </p:sp>
      <p:pic>
        <p:nvPicPr>
          <p:cNvPr id="9" name="Picture 8">
            <a:extLst>
              <a:ext uri="{FF2B5EF4-FFF2-40B4-BE49-F238E27FC236}">
                <a16:creationId xmlns:a16="http://schemas.microsoft.com/office/drawing/2014/main" id="{4D47EEAF-97EB-6A28-9792-A8FB25C9B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6833" y="1170470"/>
            <a:ext cx="7333130" cy="5666509"/>
          </a:xfrm>
          <a:prstGeom prst="rect">
            <a:avLst/>
          </a:prstGeom>
        </p:spPr>
      </p:pic>
    </p:spTree>
    <p:extLst>
      <p:ext uri="{BB962C8B-B14F-4D97-AF65-F5344CB8AC3E}">
        <p14:creationId xmlns:p14="http://schemas.microsoft.com/office/powerpoint/2010/main" val="1105968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a:solidFill>
                  <a:srgbClr val="141B76"/>
                </a:solidFill>
                <a:cs typeface="Arial"/>
              </a:rPr>
              <a:t>Phase I RI: </a:t>
            </a:r>
            <a:br>
              <a:rPr lang="en-US" sz="3200" i="1" kern="1200" spc="-4" dirty="0">
                <a:solidFill>
                  <a:srgbClr val="141B76"/>
                </a:solidFill>
                <a:cs typeface="Arial"/>
              </a:rPr>
            </a:br>
            <a:r>
              <a:rPr lang="en-US" sz="3200" i="1" kern="1200" spc="-4" dirty="0">
                <a:solidFill>
                  <a:srgbClr val="141B76"/>
                </a:solidFill>
                <a:cs typeface="Arial"/>
              </a:rPr>
              <a:t>AFFF Release Area 1 Soil Borings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028" y="1143000"/>
            <a:ext cx="8806740" cy="5603637"/>
          </a:xfrm>
          <a:prstGeom prst="rect">
            <a:avLst/>
          </a:prstGeo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15</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
        <p:nvSpPr>
          <p:cNvPr id="3" name="Flowchart: Connector 2">
            <a:extLst>
              <a:ext uri="{FF2B5EF4-FFF2-40B4-BE49-F238E27FC236}">
                <a16:creationId xmlns:a16="http://schemas.microsoft.com/office/drawing/2014/main" id="{C446D44B-2954-5E32-061A-323251A339AF}"/>
              </a:ext>
            </a:extLst>
          </p:cNvPr>
          <p:cNvSpPr/>
          <p:nvPr/>
        </p:nvSpPr>
        <p:spPr bwMode="auto">
          <a:xfrm flipV="1">
            <a:off x="3138948" y="423524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5" name="Flowchart: Connector 4">
            <a:extLst>
              <a:ext uri="{FF2B5EF4-FFF2-40B4-BE49-F238E27FC236}">
                <a16:creationId xmlns:a16="http://schemas.microsoft.com/office/drawing/2014/main" id="{86294417-C740-7667-BC86-A8CB7C95EBBB}"/>
              </a:ext>
            </a:extLst>
          </p:cNvPr>
          <p:cNvSpPr/>
          <p:nvPr/>
        </p:nvSpPr>
        <p:spPr bwMode="auto">
          <a:xfrm flipV="1">
            <a:off x="4501601" y="41500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Flowchart: Connector 5">
            <a:extLst>
              <a:ext uri="{FF2B5EF4-FFF2-40B4-BE49-F238E27FC236}">
                <a16:creationId xmlns:a16="http://schemas.microsoft.com/office/drawing/2014/main" id="{36FE7050-0C97-360D-2F9A-900D5776180F}"/>
              </a:ext>
            </a:extLst>
          </p:cNvPr>
          <p:cNvSpPr/>
          <p:nvPr/>
        </p:nvSpPr>
        <p:spPr bwMode="auto">
          <a:xfrm flipV="1">
            <a:off x="2659626" y="282677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E422D07D-19BC-848F-12F6-7DC2D065EA64}"/>
              </a:ext>
            </a:extLst>
          </p:cNvPr>
          <p:cNvSpPr/>
          <p:nvPr/>
        </p:nvSpPr>
        <p:spPr bwMode="auto">
          <a:xfrm flipV="1">
            <a:off x="4409079" y="2829232"/>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Flowchart: Connector 8">
            <a:extLst>
              <a:ext uri="{FF2B5EF4-FFF2-40B4-BE49-F238E27FC236}">
                <a16:creationId xmlns:a16="http://schemas.microsoft.com/office/drawing/2014/main" id="{ADF1FE0E-EEBF-D791-02E5-9F321039F1C4}"/>
              </a:ext>
            </a:extLst>
          </p:cNvPr>
          <p:cNvSpPr/>
          <p:nvPr/>
        </p:nvSpPr>
        <p:spPr bwMode="auto">
          <a:xfrm flipV="1">
            <a:off x="7521678" y="144042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062E73F8-4E72-3556-4DFA-038567934AAD}"/>
              </a:ext>
            </a:extLst>
          </p:cNvPr>
          <p:cNvSpPr/>
          <p:nvPr/>
        </p:nvSpPr>
        <p:spPr bwMode="auto">
          <a:xfrm flipV="1">
            <a:off x="2669458" y="5395452"/>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2EDEFF60-D926-E09C-78F3-23EB98E433D5}"/>
              </a:ext>
            </a:extLst>
          </p:cNvPr>
          <p:cNvSpPr/>
          <p:nvPr/>
        </p:nvSpPr>
        <p:spPr bwMode="auto">
          <a:xfrm flipV="1">
            <a:off x="4486065" y="542347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166371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a:solidFill>
                  <a:srgbClr val="141B76"/>
                </a:solidFill>
                <a:cs typeface="Arial"/>
              </a:rPr>
              <a:t>Phase I RI: </a:t>
            </a:r>
            <a:br>
              <a:rPr lang="en-US" sz="3200" i="1" kern="1200" spc="-4" dirty="0">
                <a:solidFill>
                  <a:srgbClr val="141B76"/>
                </a:solidFill>
                <a:cs typeface="Arial"/>
              </a:rPr>
            </a:br>
            <a:r>
              <a:rPr lang="en-US" sz="3200" i="1" kern="1200" spc="-4" dirty="0">
                <a:solidFill>
                  <a:srgbClr val="141B76"/>
                </a:solidFill>
                <a:cs typeface="Arial"/>
              </a:rPr>
              <a:t>AFFF Release Area 2 Soil Borings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62" y="1151853"/>
            <a:ext cx="8805672" cy="5613349"/>
          </a:xfrm>
          <a:prstGeom prst="rect">
            <a:avLst/>
          </a:prstGeo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16</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
        <p:nvSpPr>
          <p:cNvPr id="3" name="Flowchart: Connector 2">
            <a:extLst>
              <a:ext uri="{FF2B5EF4-FFF2-40B4-BE49-F238E27FC236}">
                <a16:creationId xmlns:a16="http://schemas.microsoft.com/office/drawing/2014/main" id="{C72D83A4-631F-8F8D-B793-2E2B90965B6C}"/>
              </a:ext>
            </a:extLst>
          </p:cNvPr>
          <p:cNvSpPr/>
          <p:nvPr/>
        </p:nvSpPr>
        <p:spPr bwMode="auto">
          <a:xfrm flipV="1">
            <a:off x="3200400" y="46776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5" name="Flowchart: Connector 4">
            <a:extLst>
              <a:ext uri="{FF2B5EF4-FFF2-40B4-BE49-F238E27FC236}">
                <a16:creationId xmlns:a16="http://schemas.microsoft.com/office/drawing/2014/main" id="{CF083EE3-C2B1-D987-7966-5B6E8E0687C2}"/>
              </a:ext>
            </a:extLst>
          </p:cNvPr>
          <p:cNvSpPr/>
          <p:nvPr/>
        </p:nvSpPr>
        <p:spPr bwMode="auto">
          <a:xfrm flipV="1">
            <a:off x="3505200" y="41442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Flowchart: Connector 5">
            <a:extLst>
              <a:ext uri="{FF2B5EF4-FFF2-40B4-BE49-F238E27FC236}">
                <a16:creationId xmlns:a16="http://schemas.microsoft.com/office/drawing/2014/main" id="{0321DD38-EE43-6D1F-B2AA-BF51F33CEF87}"/>
              </a:ext>
            </a:extLst>
          </p:cNvPr>
          <p:cNvSpPr/>
          <p:nvPr/>
        </p:nvSpPr>
        <p:spPr bwMode="auto">
          <a:xfrm flipV="1">
            <a:off x="4633451" y="441222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1A88393B-496B-F1EF-40BD-F216DE8ABC80}"/>
              </a:ext>
            </a:extLst>
          </p:cNvPr>
          <p:cNvSpPr/>
          <p:nvPr/>
        </p:nvSpPr>
        <p:spPr bwMode="auto">
          <a:xfrm flipV="1">
            <a:off x="4336026" y="351257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Flowchart: Connector 8">
            <a:extLst>
              <a:ext uri="{FF2B5EF4-FFF2-40B4-BE49-F238E27FC236}">
                <a16:creationId xmlns:a16="http://schemas.microsoft.com/office/drawing/2014/main" id="{04AF9889-5254-03AF-51C2-E59841025F9B}"/>
              </a:ext>
            </a:extLst>
          </p:cNvPr>
          <p:cNvSpPr/>
          <p:nvPr/>
        </p:nvSpPr>
        <p:spPr bwMode="auto">
          <a:xfrm flipV="1">
            <a:off x="2681748" y="356743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8A2E0847-F1F1-4AFF-F2AC-A294E85B8ACA}"/>
              </a:ext>
            </a:extLst>
          </p:cNvPr>
          <p:cNvSpPr/>
          <p:nvPr/>
        </p:nvSpPr>
        <p:spPr bwMode="auto">
          <a:xfrm flipV="1">
            <a:off x="1978740" y="417625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BEE67CFE-F1B1-0F52-964A-62A43185BE55}"/>
              </a:ext>
            </a:extLst>
          </p:cNvPr>
          <p:cNvSpPr/>
          <p:nvPr/>
        </p:nvSpPr>
        <p:spPr bwMode="auto">
          <a:xfrm flipV="1">
            <a:off x="7519218" y="146254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cxnSp>
        <p:nvCxnSpPr>
          <p:cNvPr id="13" name="Straight Connector 12">
            <a:extLst>
              <a:ext uri="{FF2B5EF4-FFF2-40B4-BE49-F238E27FC236}">
                <a16:creationId xmlns:a16="http://schemas.microsoft.com/office/drawing/2014/main" id="{2D5DC823-3DBF-824E-5E21-9FE4008344C6}"/>
              </a:ext>
            </a:extLst>
          </p:cNvPr>
          <p:cNvCxnSpPr>
            <a:cxnSpLocks/>
          </p:cNvCxnSpPr>
          <p:nvPr/>
        </p:nvCxnSpPr>
        <p:spPr bwMode="auto">
          <a:xfrm>
            <a:off x="2413818" y="3345426"/>
            <a:ext cx="76200" cy="76200"/>
          </a:xfrm>
          <a:prstGeom prst="line">
            <a:avLst/>
          </a:prstGeom>
          <a:noFill/>
          <a:ln w="12700" cap="flat" cmpd="sng" algn="ctr">
            <a:solidFill>
              <a:srgbClr val="FFFF00"/>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A3F5A1A-B2B9-C74C-0661-E6D170015361}"/>
              </a:ext>
            </a:extLst>
          </p:cNvPr>
          <p:cNvCxnSpPr>
            <a:cxnSpLocks/>
          </p:cNvCxnSpPr>
          <p:nvPr/>
        </p:nvCxnSpPr>
        <p:spPr bwMode="auto">
          <a:xfrm flipH="1">
            <a:off x="2395038" y="3341739"/>
            <a:ext cx="109728" cy="83574"/>
          </a:xfrm>
          <a:prstGeom prst="line">
            <a:avLst/>
          </a:prstGeom>
          <a:noFill/>
          <a:ln w="12700" cap="flat" cmpd="sng" algn="ctr">
            <a:solidFill>
              <a:srgbClr val="FFFF00"/>
            </a:solidFill>
            <a:prstDash val="solid"/>
            <a:round/>
            <a:headEnd type="none" w="med" len="med"/>
            <a:tailEnd type="none" w="med" len="med"/>
          </a:ln>
          <a:effectLst/>
        </p:spPr>
      </p:cxnSp>
    </p:spTree>
    <p:extLst>
      <p:ext uri="{BB962C8B-B14F-4D97-AF65-F5344CB8AC3E}">
        <p14:creationId xmlns:p14="http://schemas.microsoft.com/office/powerpoint/2010/main" val="3865072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a:solidFill>
                  <a:srgbClr val="141B76"/>
                </a:solidFill>
                <a:cs typeface="Arial"/>
              </a:rPr>
              <a:t>Phase I RI: </a:t>
            </a:r>
            <a:br>
              <a:rPr lang="en-US" sz="3200" i="1" kern="1200" spc="-4" dirty="0">
                <a:solidFill>
                  <a:srgbClr val="141B76"/>
                </a:solidFill>
                <a:cs typeface="Arial"/>
              </a:rPr>
            </a:br>
            <a:r>
              <a:rPr lang="en-US" sz="3200" i="1" kern="1200" spc="-4" dirty="0">
                <a:solidFill>
                  <a:srgbClr val="141B76"/>
                </a:solidFill>
                <a:cs typeface="Arial"/>
              </a:rPr>
              <a:t>AFFF Release Area 3 Soil Borings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521" y="1143000"/>
            <a:ext cx="8759440" cy="5596128"/>
          </a:xfrm>
          <a:prstGeom prst="rect">
            <a:avLst/>
          </a:prstGeo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17</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
        <p:nvSpPr>
          <p:cNvPr id="2" name="Flowchart: Connector 1">
            <a:extLst>
              <a:ext uri="{FF2B5EF4-FFF2-40B4-BE49-F238E27FC236}">
                <a16:creationId xmlns:a16="http://schemas.microsoft.com/office/drawing/2014/main" id="{7D517AE0-3AC7-A867-D9FE-C50F32D43DFC}"/>
              </a:ext>
            </a:extLst>
          </p:cNvPr>
          <p:cNvSpPr/>
          <p:nvPr/>
        </p:nvSpPr>
        <p:spPr bwMode="auto">
          <a:xfrm flipV="1">
            <a:off x="3315930" y="137897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5" name="Flowchart: Connector 4">
            <a:extLst>
              <a:ext uri="{FF2B5EF4-FFF2-40B4-BE49-F238E27FC236}">
                <a16:creationId xmlns:a16="http://schemas.microsoft.com/office/drawing/2014/main" id="{8A426CF5-5F91-6777-5072-D0927634FA10}"/>
              </a:ext>
            </a:extLst>
          </p:cNvPr>
          <p:cNvSpPr/>
          <p:nvPr/>
        </p:nvSpPr>
        <p:spPr bwMode="auto">
          <a:xfrm flipV="1">
            <a:off x="3984522" y="273582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Flowchart: Connector 5">
            <a:extLst>
              <a:ext uri="{FF2B5EF4-FFF2-40B4-BE49-F238E27FC236}">
                <a16:creationId xmlns:a16="http://schemas.microsoft.com/office/drawing/2014/main" id="{4AB0B407-0641-BFDB-8B87-75E4F2E6C756}"/>
              </a:ext>
            </a:extLst>
          </p:cNvPr>
          <p:cNvSpPr/>
          <p:nvPr/>
        </p:nvSpPr>
        <p:spPr bwMode="auto">
          <a:xfrm flipV="1">
            <a:off x="2957052" y="359614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CCB81F0D-8F3E-762E-C29B-3C77D46457BC}"/>
              </a:ext>
            </a:extLst>
          </p:cNvPr>
          <p:cNvSpPr/>
          <p:nvPr/>
        </p:nvSpPr>
        <p:spPr bwMode="auto">
          <a:xfrm flipV="1">
            <a:off x="3748548" y="451054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6989BC7E-4D3A-0451-2395-B508BF12B423}"/>
              </a:ext>
            </a:extLst>
          </p:cNvPr>
          <p:cNvSpPr/>
          <p:nvPr/>
        </p:nvSpPr>
        <p:spPr bwMode="auto">
          <a:xfrm flipV="1">
            <a:off x="2743200" y="480060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89C9A89C-940F-CCCA-AC69-85FDA54DAACD}"/>
              </a:ext>
            </a:extLst>
          </p:cNvPr>
          <p:cNvSpPr/>
          <p:nvPr/>
        </p:nvSpPr>
        <p:spPr bwMode="auto">
          <a:xfrm flipV="1">
            <a:off x="2902188" y="6459651"/>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Flowchart: Connector 11">
            <a:extLst>
              <a:ext uri="{FF2B5EF4-FFF2-40B4-BE49-F238E27FC236}">
                <a16:creationId xmlns:a16="http://schemas.microsoft.com/office/drawing/2014/main" id="{CF3BF7E6-B22E-3E61-079F-C793B967082E}"/>
              </a:ext>
            </a:extLst>
          </p:cNvPr>
          <p:cNvSpPr/>
          <p:nvPr/>
        </p:nvSpPr>
        <p:spPr bwMode="auto">
          <a:xfrm flipV="1">
            <a:off x="7551174" y="145596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cxnSp>
        <p:nvCxnSpPr>
          <p:cNvPr id="13" name="Straight Connector 12">
            <a:extLst>
              <a:ext uri="{FF2B5EF4-FFF2-40B4-BE49-F238E27FC236}">
                <a16:creationId xmlns:a16="http://schemas.microsoft.com/office/drawing/2014/main" id="{00E9B4E0-2FF5-F85D-EA43-1A5E1206954E}"/>
              </a:ext>
            </a:extLst>
          </p:cNvPr>
          <p:cNvCxnSpPr>
            <a:cxnSpLocks/>
          </p:cNvCxnSpPr>
          <p:nvPr/>
        </p:nvCxnSpPr>
        <p:spPr bwMode="auto">
          <a:xfrm flipH="1" flipV="1">
            <a:off x="2499852" y="3643638"/>
            <a:ext cx="76200" cy="82689"/>
          </a:xfrm>
          <a:prstGeom prst="line">
            <a:avLst/>
          </a:prstGeom>
          <a:noFill/>
          <a:ln w="12700" cap="flat" cmpd="sng" algn="ctr">
            <a:solidFill>
              <a:srgbClr val="FFFF00"/>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A0456B5-1486-E628-0BDB-9CDAA685E842}"/>
              </a:ext>
            </a:extLst>
          </p:cNvPr>
          <p:cNvCxnSpPr>
            <a:cxnSpLocks/>
          </p:cNvCxnSpPr>
          <p:nvPr/>
        </p:nvCxnSpPr>
        <p:spPr bwMode="auto">
          <a:xfrm flipH="1">
            <a:off x="1462548" y="5697793"/>
            <a:ext cx="109728" cy="83574"/>
          </a:xfrm>
          <a:prstGeom prst="line">
            <a:avLst/>
          </a:prstGeom>
          <a:noFill/>
          <a:ln w="12700" cap="flat" cmpd="sng" algn="ctr">
            <a:solidFill>
              <a:srgbClr val="FFFF00"/>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ED43699-B8D6-2E9D-3C53-93E295CEC91C}"/>
              </a:ext>
            </a:extLst>
          </p:cNvPr>
          <p:cNvCxnSpPr>
            <a:cxnSpLocks/>
          </p:cNvCxnSpPr>
          <p:nvPr/>
        </p:nvCxnSpPr>
        <p:spPr bwMode="auto">
          <a:xfrm>
            <a:off x="1470612" y="5710697"/>
            <a:ext cx="109038" cy="72513"/>
          </a:xfrm>
          <a:prstGeom prst="line">
            <a:avLst/>
          </a:prstGeom>
          <a:noFill/>
          <a:ln w="12700" cap="flat" cmpd="sng" algn="ctr">
            <a:solidFill>
              <a:srgbClr val="FFFF00"/>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D752232-8095-BA22-12EA-F306371B03D4}"/>
              </a:ext>
            </a:extLst>
          </p:cNvPr>
          <p:cNvCxnSpPr>
            <a:cxnSpLocks/>
          </p:cNvCxnSpPr>
          <p:nvPr/>
        </p:nvCxnSpPr>
        <p:spPr bwMode="auto">
          <a:xfrm>
            <a:off x="6393426" y="1759974"/>
            <a:ext cx="76200" cy="76200"/>
          </a:xfrm>
          <a:prstGeom prst="line">
            <a:avLst/>
          </a:prstGeom>
          <a:noFill/>
          <a:ln w="12700" cap="flat" cmpd="sng" algn="ctr">
            <a:solidFill>
              <a:srgbClr val="FFFF00"/>
            </a:solidFill>
            <a:prstDash val="solid"/>
            <a:round/>
            <a:headEnd type="none" w="med" len="med"/>
            <a:tailEnd type="none" w="med" len="med"/>
          </a:ln>
          <a:effectLst/>
        </p:spPr>
      </p:cxnSp>
    </p:spTree>
    <p:extLst>
      <p:ext uri="{BB962C8B-B14F-4D97-AF65-F5344CB8AC3E}">
        <p14:creationId xmlns:p14="http://schemas.microsoft.com/office/powerpoint/2010/main" val="2044381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a:solidFill>
                  <a:srgbClr val="141B76"/>
                </a:solidFill>
                <a:cs typeface="Arial"/>
              </a:rPr>
              <a:t>Phase I RI: </a:t>
            </a:r>
            <a:br>
              <a:rPr lang="en-US" sz="3200" i="1" kern="1200" spc="-4" dirty="0">
                <a:solidFill>
                  <a:srgbClr val="141B76"/>
                </a:solidFill>
                <a:cs typeface="Arial"/>
              </a:rPr>
            </a:br>
            <a:r>
              <a:rPr lang="en-US" sz="3200" i="1" kern="1200" spc="-4" dirty="0">
                <a:solidFill>
                  <a:srgbClr val="141B76"/>
                </a:solidFill>
                <a:cs typeface="Arial"/>
              </a:rPr>
              <a:t>AFFF Release Area 4 Soil Borings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992" y="1143000"/>
            <a:ext cx="8740811" cy="5586984"/>
          </a:xfrm>
          <a:prstGeom prst="rect">
            <a:avLst/>
          </a:prstGeo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18</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
        <p:nvSpPr>
          <p:cNvPr id="2" name="Flowchart: Connector 1">
            <a:extLst>
              <a:ext uri="{FF2B5EF4-FFF2-40B4-BE49-F238E27FC236}">
                <a16:creationId xmlns:a16="http://schemas.microsoft.com/office/drawing/2014/main" id="{CDEAE000-6DBF-487B-EB92-58C4ED032D42}"/>
              </a:ext>
            </a:extLst>
          </p:cNvPr>
          <p:cNvSpPr/>
          <p:nvPr/>
        </p:nvSpPr>
        <p:spPr bwMode="auto">
          <a:xfrm flipV="1">
            <a:off x="2431026" y="31536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3" name="Flowchart: Connector 2">
            <a:extLst>
              <a:ext uri="{FF2B5EF4-FFF2-40B4-BE49-F238E27FC236}">
                <a16:creationId xmlns:a16="http://schemas.microsoft.com/office/drawing/2014/main" id="{5E0BA7B1-DD3A-EFD5-68B0-90CBDB8FEF56}"/>
              </a:ext>
            </a:extLst>
          </p:cNvPr>
          <p:cNvSpPr/>
          <p:nvPr/>
        </p:nvSpPr>
        <p:spPr bwMode="auto">
          <a:xfrm flipV="1">
            <a:off x="3352800" y="186813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5" name="Flowchart: Connector 4">
            <a:extLst>
              <a:ext uri="{FF2B5EF4-FFF2-40B4-BE49-F238E27FC236}">
                <a16:creationId xmlns:a16="http://schemas.microsoft.com/office/drawing/2014/main" id="{D02FCB8F-5D02-AD5B-E007-A88B3BF41D97}"/>
              </a:ext>
            </a:extLst>
          </p:cNvPr>
          <p:cNvSpPr/>
          <p:nvPr/>
        </p:nvSpPr>
        <p:spPr bwMode="auto">
          <a:xfrm flipV="1">
            <a:off x="3994356" y="332664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8699223C-0A6F-776E-BD9A-735096EB421D}"/>
              </a:ext>
            </a:extLst>
          </p:cNvPr>
          <p:cNvSpPr/>
          <p:nvPr/>
        </p:nvSpPr>
        <p:spPr bwMode="auto">
          <a:xfrm flipV="1">
            <a:off x="3312684" y="43728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Flowchart: Connector 8">
            <a:extLst>
              <a:ext uri="{FF2B5EF4-FFF2-40B4-BE49-F238E27FC236}">
                <a16:creationId xmlns:a16="http://schemas.microsoft.com/office/drawing/2014/main" id="{45804D1F-2F9A-9BBA-96EC-22409D42B7F7}"/>
              </a:ext>
            </a:extLst>
          </p:cNvPr>
          <p:cNvSpPr/>
          <p:nvPr/>
        </p:nvSpPr>
        <p:spPr bwMode="auto">
          <a:xfrm flipV="1">
            <a:off x="2888226" y="569287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A4195622-A86C-5A0E-9FE6-48AD1A87A0CD}"/>
              </a:ext>
            </a:extLst>
          </p:cNvPr>
          <p:cNvSpPr/>
          <p:nvPr/>
        </p:nvSpPr>
        <p:spPr bwMode="auto">
          <a:xfrm flipV="1">
            <a:off x="3741174" y="6150078"/>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5ACF151E-707D-2207-39E6-8A474DDAFC70}"/>
              </a:ext>
            </a:extLst>
          </p:cNvPr>
          <p:cNvSpPr/>
          <p:nvPr/>
        </p:nvSpPr>
        <p:spPr bwMode="auto">
          <a:xfrm flipV="1">
            <a:off x="7551174" y="145517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682225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200" i="1" kern="1200" spc="-4" dirty="0">
                <a:solidFill>
                  <a:srgbClr val="141B76"/>
                </a:solidFill>
                <a:cs typeface="Arial"/>
              </a:rPr>
              <a:t>Phase I RI: </a:t>
            </a:r>
            <a:br>
              <a:rPr lang="en-US" sz="3200" i="1" kern="1200" spc="-4" dirty="0">
                <a:solidFill>
                  <a:srgbClr val="141B76"/>
                </a:solidFill>
                <a:cs typeface="Arial"/>
              </a:rPr>
            </a:br>
            <a:r>
              <a:rPr lang="en-US" sz="3200" i="1" kern="1200" spc="-4" dirty="0">
                <a:solidFill>
                  <a:srgbClr val="141B76"/>
                </a:solidFill>
                <a:cs typeface="Arial"/>
              </a:rPr>
              <a:t>AFFF Release Area 5 Soil Borings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947" y="1143000"/>
            <a:ext cx="8804538" cy="5605272"/>
          </a:xfrm>
          <a:prstGeom prst="rect">
            <a:avLst/>
          </a:prstGeom>
        </p:spPr>
      </p:pic>
      <p:sp>
        <p:nvSpPr>
          <p:cNvPr id="7"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19</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
        <p:nvSpPr>
          <p:cNvPr id="2" name="Flowchart: Connector 1">
            <a:extLst>
              <a:ext uri="{FF2B5EF4-FFF2-40B4-BE49-F238E27FC236}">
                <a16:creationId xmlns:a16="http://schemas.microsoft.com/office/drawing/2014/main" id="{869EC688-62A9-DDE9-37D9-557E9E71DB3B}"/>
              </a:ext>
            </a:extLst>
          </p:cNvPr>
          <p:cNvSpPr/>
          <p:nvPr/>
        </p:nvSpPr>
        <p:spPr bwMode="auto">
          <a:xfrm flipV="1">
            <a:off x="1934496" y="403860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5" name="Flowchart: Connector 4">
            <a:extLst>
              <a:ext uri="{FF2B5EF4-FFF2-40B4-BE49-F238E27FC236}">
                <a16:creationId xmlns:a16="http://schemas.microsoft.com/office/drawing/2014/main" id="{ACDCF14B-4713-ACB8-9062-DE9B470155DA}"/>
              </a:ext>
            </a:extLst>
          </p:cNvPr>
          <p:cNvSpPr/>
          <p:nvPr/>
        </p:nvSpPr>
        <p:spPr bwMode="auto">
          <a:xfrm flipV="1">
            <a:off x="3124200" y="3348769"/>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Flowchart: Connector 5">
            <a:extLst>
              <a:ext uri="{FF2B5EF4-FFF2-40B4-BE49-F238E27FC236}">
                <a16:creationId xmlns:a16="http://schemas.microsoft.com/office/drawing/2014/main" id="{6E2CC6C4-0103-6002-C389-C60530D0D6C9}"/>
              </a:ext>
            </a:extLst>
          </p:cNvPr>
          <p:cNvSpPr/>
          <p:nvPr/>
        </p:nvSpPr>
        <p:spPr bwMode="auto">
          <a:xfrm flipV="1">
            <a:off x="3241302" y="515210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Flowchart: Connector 7">
            <a:extLst>
              <a:ext uri="{FF2B5EF4-FFF2-40B4-BE49-F238E27FC236}">
                <a16:creationId xmlns:a16="http://schemas.microsoft.com/office/drawing/2014/main" id="{5EB0A58C-6CF3-C224-F345-26A3AF0699C1}"/>
              </a:ext>
            </a:extLst>
          </p:cNvPr>
          <p:cNvSpPr/>
          <p:nvPr/>
        </p:nvSpPr>
        <p:spPr bwMode="auto">
          <a:xfrm flipV="1">
            <a:off x="4930878" y="4071342"/>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Flowchart: Connector 8">
            <a:extLst>
              <a:ext uri="{FF2B5EF4-FFF2-40B4-BE49-F238E27FC236}">
                <a16:creationId xmlns:a16="http://schemas.microsoft.com/office/drawing/2014/main" id="{8D9AAE3A-F260-2DB7-7765-8FA20DDCC82B}"/>
              </a:ext>
            </a:extLst>
          </p:cNvPr>
          <p:cNvSpPr/>
          <p:nvPr/>
        </p:nvSpPr>
        <p:spPr bwMode="auto">
          <a:xfrm flipV="1">
            <a:off x="5837904" y="3551904"/>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0" name="Flowchart: Connector 9">
            <a:extLst>
              <a:ext uri="{FF2B5EF4-FFF2-40B4-BE49-F238E27FC236}">
                <a16:creationId xmlns:a16="http://schemas.microsoft.com/office/drawing/2014/main" id="{960A4827-4AA9-3438-5C45-8D2DD8A16D6C}"/>
              </a:ext>
            </a:extLst>
          </p:cNvPr>
          <p:cNvSpPr/>
          <p:nvPr/>
        </p:nvSpPr>
        <p:spPr bwMode="auto">
          <a:xfrm flipV="1">
            <a:off x="4575544" y="2696496"/>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Flowchart: Connector 10">
            <a:extLst>
              <a:ext uri="{FF2B5EF4-FFF2-40B4-BE49-F238E27FC236}">
                <a16:creationId xmlns:a16="http://schemas.microsoft.com/office/drawing/2014/main" id="{1C4B4216-6F3A-F559-FA1C-ACFC28BE15F2}"/>
              </a:ext>
            </a:extLst>
          </p:cNvPr>
          <p:cNvSpPr/>
          <p:nvPr/>
        </p:nvSpPr>
        <p:spPr bwMode="auto">
          <a:xfrm flipV="1">
            <a:off x="7275870" y="1182330"/>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2" name="Flowchart: Connector 11">
            <a:extLst>
              <a:ext uri="{FF2B5EF4-FFF2-40B4-BE49-F238E27FC236}">
                <a16:creationId xmlns:a16="http://schemas.microsoft.com/office/drawing/2014/main" id="{70FB6057-43D2-0316-3330-77CA91C946B9}"/>
              </a:ext>
            </a:extLst>
          </p:cNvPr>
          <p:cNvSpPr/>
          <p:nvPr/>
        </p:nvSpPr>
        <p:spPr bwMode="auto">
          <a:xfrm flipV="1">
            <a:off x="7558548" y="1433052"/>
            <a:ext cx="109728" cy="109728"/>
          </a:xfrm>
          <a:prstGeom prst="flowChartConnector">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40310346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0305A-F132-6DE2-4C13-DA4E559C34A9}"/>
              </a:ext>
            </a:extLst>
          </p:cNvPr>
          <p:cNvSpPr>
            <a:spLocks noGrp="1"/>
          </p:cNvSpPr>
          <p:nvPr>
            <p:ph type="title"/>
          </p:nvPr>
        </p:nvSpPr>
        <p:spPr/>
        <p:txBody>
          <a:bodyPr/>
          <a:lstStyle/>
          <a:p>
            <a:r>
              <a:rPr lang="en-US" sz="3200" i="1" kern="1200" spc="-4" dirty="0">
                <a:solidFill>
                  <a:srgbClr val="141B76"/>
                </a:solidFill>
                <a:cs typeface="Arial"/>
              </a:rPr>
              <a:t>Phase I RI: No-Name Ditch Sampling</a:t>
            </a:r>
            <a:endParaRPr lang="en-US" sz="3200" dirty="0"/>
          </a:p>
        </p:txBody>
      </p:sp>
      <p:graphicFrame>
        <p:nvGraphicFramePr>
          <p:cNvPr id="8" name="Object 7">
            <a:extLst>
              <a:ext uri="{FF2B5EF4-FFF2-40B4-BE49-F238E27FC236}">
                <a16:creationId xmlns:a16="http://schemas.microsoft.com/office/drawing/2014/main" id="{BAF6C4DE-B4D5-92FB-356B-3F64A68C66C5}"/>
              </a:ext>
            </a:extLst>
          </p:cNvPr>
          <p:cNvGraphicFramePr>
            <a:graphicFrameLocks noChangeAspect="1"/>
          </p:cNvGraphicFramePr>
          <p:nvPr>
            <p:extLst>
              <p:ext uri="{D42A27DB-BD31-4B8C-83A1-F6EECF244321}">
                <p14:modId xmlns:p14="http://schemas.microsoft.com/office/powerpoint/2010/main" val="97560808"/>
              </p:ext>
            </p:extLst>
          </p:nvPr>
        </p:nvGraphicFramePr>
        <p:xfrm>
          <a:off x="2286000" y="1138518"/>
          <a:ext cx="4419600" cy="5719482"/>
        </p:xfrm>
        <a:graphic>
          <a:graphicData uri="http://schemas.openxmlformats.org/presentationml/2006/ole">
            <mc:AlternateContent xmlns:mc="http://schemas.openxmlformats.org/markup-compatibility/2006">
              <mc:Choice xmlns:v="urn:schemas-microsoft-com:vml" Requires="v">
                <p:oleObj name="Acrobat Document" r:id="rId2" imgW="3886052" imgH="5029200" progId="Acrobat.Document.DC">
                  <p:embed/>
                </p:oleObj>
              </mc:Choice>
              <mc:Fallback>
                <p:oleObj name="Acrobat Document" r:id="rId2" imgW="3886052" imgH="5029200" progId="Acrobat.Document.DC">
                  <p:embed/>
                  <p:pic>
                    <p:nvPicPr>
                      <p:cNvPr id="0" name=""/>
                      <p:cNvPicPr/>
                      <p:nvPr/>
                    </p:nvPicPr>
                    <p:blipFill>
                      <a:blip r:embed="rId3"/>
                      <a:stretch>
                        <a:fillRect/>
                      </a:stretch>
                    </p:blipFill>
                    <p:spPr>
                      <a:xfrm>
                        <a:off x="2286000" y="1138518"/>
                        <a:ext cx="4419600" cy="5719482"/>
                      </a:xfrm>
                      <a:prstGeom prst="rect">
                        <a:avLst/>
                      </a:prstGeom>
                    </p:spPr>
                  </p:pic>
                </p:oleObj>
              </mc:Fallback>
            </mc:AlternateContent>
          </a:graphicData>
        </a:graphic>
      </p:graphicFrame>
      <p:sp>
        <p:nvSpPr>
          <p:cNvPr id="10" name="Slide Number Placeholder 10">
            <a:extLst>
              <a:ext uri="{FF2B5EF4-FFF2-40B4-BE49-F238E27FC236}">
                <a16:creationId xmlns:a16="http://schemas.microsoft.com/office/drawing/2014/main" id="{71B32D27-92A2-21DA-B9E9-06FCA6268664}"/>
              </a:ext>
            </a:extLst>
          </p:cNvPr>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20</a:t>
            </a:fld>
            <a:endParaRPr lang="en-US" sz="1235" spc="-4" dirty="0">
              <a:solidFill>
                <a:prstClr val="black"/>
              </a:solidFill>
              <a:latin typeface="Arial"/>
              <a:cs typeface="Arial"/>
            </a:endParaRPr>
          </a:p>
        </p:txBody>
      </p:sp>
    </p:spTree>
    <p:extLst>
      <p:ext uri="{BB962C8B-B14F-4D97-AF65-F5344CB8AC3E}">
        <p14:creationId xmlns:p14="http://schemas.microsoft.com/office/powerpoint/2010/main" val="39044613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kern="1200" spc="-4" dirty="0">
                <a:solidFill>
                  <a:srgbClr val="141B76"/>
                </a:solidFill>
                <a:cs typeface="Arial"/>
              </a:rPr>
              <a:t>Summary of Early Action Projects</a:t>
            </a:r>
          </a:p>
        </p:txBody>
      </p:sp>
      <p:sp>
        <p:nvSpPr>
          <p:cNvPr id="3" name="Content Placeholder 2"/>
          <p:cNvSpPr>
            <a:spLocks noGrp="1"/>
          </p:cNvSpPr>
          <p:nvPr>
            <p:ph idx="1"/>
          </p:nvPr>
        </p:nvSpPr>
        <p:spPr>
          <a:xfrm>
            <a:off x="304800" y="1143000"/>
            <a:ext cx="8922470" cy="5108575"/>
          </a:xfrm>
        </p:spPr>
        <p:txBody>
          <a:bodyPr/>
          <a:lstStyle/>
          <a:p>
            <a:pPr marL="342900" lvl="1" indent="-342900">
              <a:buFont typeface="Arial" panose="020B0604020202020204" pitchFamily="34" charset="0"/>
              <a:buChar char="•"/>
            </a:pPr>
            <a:r>
              <a:rPr lang="en-US" sz="2800" dirty="0">
                <a:solidFill>
                  <a:schemeClr val="accent2">
                    <a:lumMod val="75000"/>
                  </a:schemeClr>
                </a:solidFill>
                <a:ea typeface="+mn-ea"/>
                <a:cs typeface="+mn-cs"/>
              </a:rPr>
              <a:t>Engineering Evaluation/Cost Analysis (EE/CA) </a:t>
            </a:r>
          </a:p>
          <a:p>
            <a:pPr lvl="1">
              <a:buFont typeface="Arial" panose="020B0604020202020204" pitchFamily="34" charset="0"/>
              <a:buChar char="‒"/>
            </a:pPr>
            <a:r>
              <a:rPr lang="en-US" sz="1800" b="0" dirty="0">
                <a:solidFill>
                  <a:schemeClr val="accent2">
                    <a:lumMod val="75000"/>
                  </a:schemeClr>
                </a:solidFill>
              </a:rPr>
              <a:t>Final report provided to regulators in September 2021</a:t>
            </a:r>
          </a:p>
          <a:p>
            <a:pPr lvl="1">
              <a:buFont typeface="Arial" panose="020B0604020202020204" pitchFamily="34" charset="0"/>
              <a:buChar char="‒"/>
            </a:pPr>
            <a:r>
              <a:rPr lang="en-US" sz="1800" b="0" dirty="0">
                <a:solidFill>
                  <a:schemeClr val="accent2">
                    <a:lumMod val="75000"/>
                  </a:schemeClr>
                </a:solidFill>
              </a:rPr>
              <a:t>Evaluate interim cleanup alternatives for mitigating impacts from PFOS/PFOA for the City of Airway Heights</a:t>
            </a:r>
          </a:p>
          <a:p>
            <a:pPr lvl="1">
              <a:buFont typeface="Arial" panose="020B0604020202020204" pitchFamily="34" charset="0"/>
              <a:buChar char="‒"/>
            </a:pPr>
            <a:r>
              <a:rPr lang="en-US" sz="1800" b="0" dirty="0">
                <a:solidFill>
                  <a:schemeClr val="accent2">
                    <a:lumMod val="75000"/>
                  </a:schemeClr>
                </a:solidFill>
              </a:rPr>
              <a:t>Open House held on 23 September 2021</a:t>
            </a:r>
          </a:p>
          <a:p>
            <a:pPr lvl="1">
              <a:buFont typeface="Arial" panose="020B0604020202020204" pitchFamily="34" charset="0"/>
              <a:buChar char="‒"/>
            </a:pPr>
            <a:r>
              <a:rPr lang="en-US" sz="1600" b="0" dirty="0">
                <a:solidFill>
                  <a:schemeClr val="accent2">
                    <a:lumMod val="75000"/>
                  </a:schemeClr>
                </a:solidFill>
              </a:rPr>
              <a:t>On hold as documents, water rights, rights-of-way, etc. were due by the CAWH on 31 October 2022 but were not received by the requested date.</a:t>
            </a:r>
          </a:p>
          <a:p>
            <a:pPr lvl="2">
              <a:buFont typeface="Arial" panose="020B0604020202020204" pitchFamily="34" charset="0"/>
              <a:buChar char="•"/>
            </a:pPr>
            <a:r>
              <a:rPr lang="en-US" sz="1600" b="0" dirty="0">
                <a:solidFill>
                  <a:schemeClr val="accent2">
                    <a:lumMod val="75000"/>
                  </a:schemeClr>
                </a:solidFill>
              </a:rPr>
              <a:t>Contractor is moving forward to </a:t>
            </a:r>
            <a:r>
              <a:rPr lang="en-US" sz="1600" dirty="0">
                <a:solidFill>
                  <a:schemeClr val="accent2">
                    <a:lumMod val="75000"/>
                  </a:schemeClr>
                </a:solidFill>
              </a:rPr>
              <a:t>EE/CA completion.</a:t>
            </a:r>
            <a:endParaRPr lang="en-US" sz="1600" b="0" dirty="0">
              <a:solidFill>
                <a:schemeClr val="accent2">
                  <a:lumMod val="75000"/>
                </a:schemeClr>
              </a:solidFill>
            </a:endParaRPr>
          </a:p>
          <a:p>
            <a:pPr lvl="1">
              <a:buFont typeface="Wingdings" panose="05000000000000000000" pitchFamily="2" charset="2"/>
              <a:buChar char="§"/>
            </a:pPr>
            <a:endParaRPr lang="en-US" sz="1400" dirty="0">
              <a:solidFill>
                <a:schemeClr val="accent2">
                  <a:lumMod val="75000"/>
                </a:schemeClr>
              </a:solidFill>
            </a:endParaRPr>
          </a:p>
        </p:txBody>
      </p:sp>
      <p:sp>
        <p:nvSpPr>
          <p:cNvPr id="5"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algn="l" fontAlgn="auto">
              <a:lnSpc>
                <a:spcPts val="1452"/>
              </a:lnSpc>
              <a:spcBef>
                <a:spcPts val="0"/>
              </a:spcBef>
              <a:spcAft>
                <a:spcPts val="0"/>
              </a:spcAft>
              <a:defRPr/>
            </a:pPr>
            <a:fld id="{81D60167-4931-47E6-BA6A-407CBD079E47}" type="slidenum">
              <a:rPr lang="en-US" sz="1235" spc="-4" smtClean="0">
                <a:solidFill>
                  <a:prstClr val="black"/>
                </a:solidFill>
                <a:latin typeface="Arial"/>
                <a:cs typeface="Arial"/>
              </a:rPr>
              <a:pPr marL="33619" algn="l" fontAlgn="auto">
                <a:lnSpc>
                  <a:spcPts val="1452"/>
                </a:lnSpc>
                <a:spcBef>
                  <a:spcPts val="0"/>
                </a:spcBef>
                <a:spcAft>
                  <a:spcPts val="0"/>
                </a:spcAft>
                <a:defRPr/>
              </a:pPr>
              <a:t>21</a:t>
            </a:fld>
            <a:endParaRPr lang="en-US" sz="1235" spc="-4" dirty="0">
              <a:solidFill>
                <a:prstClr val="black"/>
              </a:solidFill>
              <a:latin typeface="Arial"/>
              <a:cs typeface="Arial"/>
            </a:endParaRPr>
          </a:p>
        </p:txBody>
      </p:sp>
    </p:spTree>
    <p:extLst>
      <p:ext uri="{BB962C8B-B14F-4D97-AF65-F5344CB8AC3E}">
        <p14:creationId xmlns:p14="http://schemas.microsoft.com/office/powerpoint/2010/main" val="949251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kern="1200" spc="-4" dirty="0">
                <a:solidFill>
                  <a:srgbClr val="141B76"/>
                </a:solidFill>
                <a:cs typeface="Arial"/>
              </a:rPr>
              <a:t>Other Early Actions </a:t>
            </a:r>
            <a:br>
              <a:rPr lang="en-US" sz="3200" i="1" kern="1200" spc="-4" dirty="0">
                <a:solidFill>
                  <a:srgbClr val="141B76"/>
                </a:solidFill>
                <a:cs typeface="Arial"/>
              </a:rPr>
            </a:br>
            <a:r>
              <a:rPr lang="en-US" sz="3200" i="1" kern="1200" spc="-4" dirty="0">
                <a:solidFill>
                  <a:srgbClr val="141B76"/>
                </a:solidFill>
                <a:cs typeface="Arial"/>
              </a:rPr>
              <a:t>Under Consideration </a:t>
            </a:r>
          </a:p>
        </p:txBody>
      </p:sp>
      <p:sp>
        <p:nvSpPr>
          <p:cNvPr id="3" name="Content Placeholder 2"/>
          <p:cNvSpPr>
            <a:spLocks noGrp="1"/>
          </p:cNvSpPr>
          <p:nvPr>
            <p:ph idx="1"/>
          </p:nvPr>
        </p:nvSpPr>
        <p:spPr>
          <a:xfrm>
            <a:off x="304800" y="1143000"/>
            <a:ext cx="8686800" cy="5210175"/>
          </a:xfrm>
        </p:spPr>
        <p:txBody>
          <a:bodyPr/>
          <a:lstStyle/>
          <a:p>
            <a:pPr marL="342900" lvl="1" indent="-342900">
              <a:buChar char="•"/>
            </a:pPr>
            <a:r>
              <a:rPr lang="en-US" sz="2800" dirty="0">
                <a:solidFill>
                  <a:schemeClr val="accent2">
                    <a:lumMod val="75000"/>
                  </a:schemeClr>
                </a:solidFill>
                <a:ea typeface="+mn-ea"/>
                <a:cs typeface="+mn-cs"/>
              </a:rPr>
              <a:t>Critical Process Analysis (CPA) </a:t>
            </a:r>
          </a:p>
          <a:p>
            <a:pPr lvl="1"/>
            <a:r>
              <a:rPr lang="en-US" sz="1800" b="0" dirty="0">
                <a:solidFill>
                  <a:schemeClr val="accent2">
                    <a:lumMod val="75000"/>
                  </a:schemeClr>
                </a:solidFill>
              </a:rPr>
              <a:t>The Air Force (AF) believes that it is wise to put removal system(s) at Base boundary ASAP</a:t>
            </a:r>
          </a:p>
          <a:p>
            <a:pPr lvl="1"/>
            <a:r>
              <a:rPr lang="en-US" sz="1800" b="0" dirty="0">
                <a:solidFill>
                  <a:schemeClr val="accent2">
                    <a:lumMod val="75000"/>
                  </a:schemeClr>
                </a:solidFill>
              </a:rPr>
              <a:t>Need to conduct Pre-Design Investigation (PDI) to support decision </a:t>
            </a:r>
          </a:p>
          <a:p>
            <a:pPr lvl="2"/>
            <a:r>
              <a:rPr lang="en-US" sz="1600" dirty="0">
                <a:solidFill>
                  <a:schemeClr val="accent2">
                    <a:lumMod val="75000"/>
                  </a:schemeClr>
                </a:solidFill>
              </a:rPr>
              <a:t>Data collection will include:</a:t>
            </a:r>
          </a:p>
          <a:p>
            <a:pPr marL="1714500" lvl="3" indent="-342900">
              <a:buAutoNum type="arabicParenR"/>
            </a:pPr>
            <a:r>
              <a:rPr lang="en-US" sz="1400" dirty="0">
                <a:solidFill>
                  <a:schemeClr val="accent2">
                    <a:lumMod val="75000"/>
                  </a:schemeClr>
                </a:solidFill>
              </a:rPr>
              <a:t>Hydrogeologic data</a:t>
            </a:r>
          </a:p>
          <a:p>
            <a:pPr marL="1714500" lvl="3" indent="-342900">
              <a:buAutoNum type="arabicParenR"/>
            </a:pPr>
            <a:r>
              <a:rPr lang="en-US" sz="1400" dirty="0">
                <a:solidFill>
                  <a:schemeClr val="accent2">
                    <a:lumMod val="75000"/>
                  </a:schemeClr>
                </a:solidFill>
              </a:rPr>
              <a:t>Bench-scale treatability studies</a:t>
            </a:r>
          </a:p>
          <a:p>
            <a:pPr lvl="2"/>
            <a:r>
              <a:rPr lang="en-US" sz="1600" dirty="0">
                <a:solidFill>
                  <a:schemeClr val="accent2">
                    <a:lumMod val="75000"/>
                  </a:schemeClr>
                </a:solidFill>
              </a:rPr>
              <a:t>The EE/CA and Action Memorandum process will be used to select the remedy</a:t>
            </a:r>
          </a:p>
          <a:p>
            <a:pPr lvl="2"/>
            <a:r>
              <a:rPr lang="en-US" sz="1600" dirty="0">
                <a:solidFill>
                  <a:schemeClr val="accent2">
                    <a:lumMod val="75000"/>
                  </a:schemeClr>
                </a:solidFill>
              </a:rPr>
              <a:t>EE/CA actions include Public Comment Period and Public Meeting</a:t>
            </a:r>
          </a:p>
          <a:p>
            <a:pPr lvl="1">
              <a:buFont typeface="Arial" panose="020B0604020202020204" pitchFamily="34" charset="0"/>
              <a:buChar char="‒"/>
            </a:pPr>
            <a:r>
              <a:rPr lang="en-US" sz="1800" b="0" dirty="0">
                <a:solidFill>
                  <a:schemeClr val="accent2">
                    <a:lumMod val="75000"/>
                  </a:schemeClr>
                </a:solidFill>
              </a:rPr>
              <a:t>After final remedy selections, process includes:</a:t>
            </a:r>
          </a:p>
          <a:p>
            <a:pPr lvl="2"/>
            <a:r>
              <a:rPr lang="en-US" sz="1600" b="0" dirty="0">
                <a:solidFill>
                  <a:schemeClr val="accent2">
                    <a:lumMod val="75000"/>
                  </a:schemeClr>
                </a:solidFill>
              </a:rPr>
              <a:t>Design, construction, operation and maintenance (O&amp;M), and monitoring</a:t>
            </a:r>
          </a:p>
          <a:p>
            <a:pPr lvl="1"/>
            <a:endParaRPr lang="en-US" sz="1800" b="0" dirty="0">
              <a:solidFill>
                <a:schemeClr val="accent2">
                  <a:lumMod val="75000"/>
                </a:schemeClr>
              </a:solidFill>
            </a:endParaRPr>
          </a:p>
          <a:p>
            <a:pPr lvl="1">
              <a:buFont typeface="Arial" panose="020B0604020202020204" pitchFamily="34" charset="0"/>
              <a:buChar char="•"/>
            </a:pPr>
            <a:r>
              <a:rPr lang="en-US" sz="1800" b="0" dirty="0">
                <a:solidFill>
                  <a:schemeClr val="accent2">
                    <a:lumMod val="75000"/>
                  </a:schemeClr>
                </a:solidFill>
              </a:rPr>
              <a:t>Kick-off meeting was held on 12 October 2022</a:t>
            </a:r>
          </a:p>
          <a:p>
            <a:pPr lvl="1">
              <a:buFont typeface="Arial" panose="020B0604020202020204" pitchFamily="34" charset="0"/>
              <a:buChar char="•"/>
            </a:pPr>
            <a:r>
              <a:rPr lang="en-US" sz="1800" b="0" dirty="0">
                <a:solidFill>
                  <a:schemeClr val="accent2">
                    <a:lumMod val="75000"/>
                  </a:schemeClr>
                </a:solidFill>
              </a:rPr>
              <a:t>Final Project Management Plan (PMP) due by 2 January 2023</a:t>
            </a:r>
          </a:p>
          <a:p>
            <a:pPr lvl="1">
              <a:buFont typeface="Arial" panose="020B0604020202020204" pitchFamily="34" charset="0"/>
              <a:buChar char="•"/>
            </a:pPr>
            <a:r>
              <a:rPr lang="en-US" sz="1800" b="0" dirty="0">
                <a:solidFill>
                  <a:schemeClr val="accent2">
                    <a:lumMod val="75000"/>
                  </a:schemeClr>
                </a:solidFill>
              </a:rPr>
              <a:t>Final Quality Assurance Project Plan (QAPP) due by 2 June 2023</a:t>
            </a:r>
          </a:p>
          <a:p>
            <a:pPr lvl="1">
              <a:buFont typeface="Arial" panose="020B0604020202020204" pitchFamily="34" charset="0"/>
              <a:buChar char="•"/>
            </a:pPr>
            <a:r>
              <a:rPr lang="en-US" sz="1800" b="0" dirty="0">
                <a:solidFill>
                  <a:schemeClr val="accent2">
                    <a:lumMod val="75000"/>
                  </a:schemeClr>
                </a:solidFill>
              </a:rPr>
              <a:t>Final Waste Management Plan due by 2 June 2023</a:t>
            </a:r>
          </a:p>
          <a:p>
            <a:pPr lvl="1">
              <a:buFont typeface="Arial" panose="020B0604020202020204" pitchFamily="34" charset="0"/>
              <a:buChar char="•"/>
            </a:pPr>
            <a:r>
              <a:rPr lang="en-US" sz="1800" b="0" dirty="0">
                <a:solidFill>
                  <a:schemeClr val="accent2">
                    <a:lumMod val="75000"/>
                  </a:schemeClr>
                </a:solidFill>
              </a:rPr>
              <a:t>Final Data Gap Study and Treatability Study (TS) due by 5 June 2024</a:t>
            </a:r>
          </a:p>
          <a:p>
            <a:endParaRPr lang="en-US" dirty="0">
              <a:solidFill>
                <a:schemeClr val="accent2">
                  <a:lumMod val="75000"/>
                </a:schemeClr>
              </a:solidFill>
            </a:endParaRPr>
          </a:p>
          <a:p>
            <a:endParaRPr lang="en-US" dirty="0"/>
          </a:p>
          <a:p>
            <a:endParaRPr lang="en-US" dirty="0"/>
          </a:p>
        </p:txBody>
      </p:sp>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22</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855411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38677" y="250743"/>
            <a:ext cx="7209443" cy="565313"/>
          </a:xfrm>
          <a:prstGeom prst="rect">
            <a:avLst/>
          </a:prstGeom>
        </p:spPr>
        <p:txBody>
          <a:bodyPr vert="horz" wrap="square" lIns="0" tIns="11206" rIns="0" bIns="0" rtlCol="0">
            <a:spAutoFit/>
          </a:bodyPr>
          <a:lstStyle/>
          <a:p>
            <a:pPr marL="11206">
              <a:spcBef>
                <a:spcPts val="88"/>
              </a:spcBef>
            </a:pPr>
            <a:r>
              <a:rPr i="1" kern="1200" spc="-4" dirty="0">
                <a:solidFill>
                  <a:srgbClr val="141B76"/>
                </a:solidFill>
                <a:cs typeface="Arial"/>
              </a:rPr>
              <a:t>Acronyms and Abbreviations</a:t>
            </a:r>
          </a:p>
        </p:txBody>
      </p:sp>
      <p:sp>
        <p:nvSpPr>
          <p:cNvPr id="3" name="object 3"/>
          <p:cNvSpPr txBox="1"/>
          <p:nvPr/>
        </p:nvSpPr>
        <p:spPr>
          <a:xfrm>
            <a:off x="442836" y="1143000"/>
            <a:ext cx="8258328" cy="5612849"/>
          </a:xfrm>
          <a:prstGeom prst="rect">
            <a:avLst/>
          </a:prstGeom>
        </p:spPr>
        <p:txBody>
          <a:bodyPr vert="horz" wrap="square" lIns="0" tIns="11206" rIns="0" bIns="0" rtlCol="0">
            <a:spAutoFit/>
          </a:bodyPr>
          <a:lstStyle/>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AFB		Air Force Base</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AF		Air Force</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AFFF		Aqueous Film-Forming Foam</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BRA		Baseline Risk Assessment</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CAWH		City of Airway Heights</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CERCLA		Comprehensive Environmental Response, Compensation, and Liability Act</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CPA		Critical Process Analysis</a:t>
            </a:r>
            <a:endParaRPr sz="1300" spc="-4" dirty="0">
              <a:solidFill>
                <a:srgbClr val="141B76"/>
              </a:solidFill>
              <a:latin typeface="+mn-lt"/>
              <a:ea typeface="+mj-ea"/>
              <a:cs typeface="Arial"/>
            </a:endParaRP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EE/CA		Engineering Evaluation/Cost Analysis</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ESA		Environmental Services Agreement</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GAC		Granular Activated Carbon</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GPM		gallons per minute</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LHA		Lifetime Health Advisory</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ND		non-detect</a:t>
            </a:r>
            <a:endParaRPr sz="1300" spc="-4" dirty="0">
              <a:solidFill>
                <a:srgbClr val="141B76"/>
              </a:solidFill>
              <a:latin typeface="+mn-lt"/>
              <a:ea typeface="+mj-ea"/>
              <a:cs typeface="Arial"/>
            </a:endParaRP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NTCRA		Non-Time Critical Removal Action</a:t>
            </a:r>
            <a:endParaRPr sz="1300" spc="-4" dirty="0">
              <a:solidFill>
                <a:srgbClr val="141B76"/>
              </a:solidFill>
              <a:latin typeface="+mn-lt"/>
              <a:ea typeface="+mj-ea"/>
              <a:cs typeface="Arial"/>
            </a:endParaRPr>
          </a:p>
          <a:p>
            <a:pPr marL="11206" defTabSz="806867" fontAlgn="auto">
              <a:spcBef>
                <a:spcPts val="0"/>
              </a:spcBef>
              <a:spcAft>
                <a:spcPts val="0"/>
              </a:spcAft>
              <a:tabLst>
                <a:tab pos="1170517" algn="l"/>
              </a:tabLst>
              <a:defRPr/>
            </a:pPr>
            <a:r>
              <a:rPr sz="1300" spc="-4" dirty="0">
                <a:solidFill>
                  <a:srgbClr val="141B76"/>
                </a:solidFill>
                <a:latin typeface="+mn-lt"/>
                <a:ea typeface="+mj-ea"/>
                <a:cs typeface="Arial"/>
              </a:rPr>
              <a:t>O&amp;M	</a:t>
            </a:r>
            <a:r>
              <a:rPr lang="en-US" sz="1300" spc="-4" dirty="0">
                <a:solidFill>
                  <a:srgbClr val="141B76"/>
                </a:solidFill>
                <a:latin typeface="+mn-lt"/>
                <a:ea typeface="+mj-ea"/>
                <a:cs typeface="Arial"/>
              </a:rPr>
              <a:t>	o</a:t>
            </a:r>
            <a:r>
              <a:rPr sz="1300" spc="-4" dirty="0">
                <a:solidFill>
                  <a:srgbClr val="141B76"/>
                </a:solidFill>
                <a:latin typeface="+mn-lt"/>
                <a:ea typeface="+mj-ea"/>
                <a:cs typeface="Arial"/>
              </a:rPr>
              <a:t>peration and </a:t>
            </a:r>
            <a:r>
              <a:rPr lang="en-US" sz="1300" spc="-4" dirty="0">
                <a:solidFill>
                  <a:srgbClr val="141B76"/>
                </a:solidFill>
                <a:latin typeface="+mn-lt"/>
                <a:ea typeface="+mj-ea"/>
                <a:cs typeface="Arial"/>
              </a:rPr>
              <a:t>m</a:t>
            </a:r>
            <a:r>
              <a:rPr sz="1300" spc="-4" dirty="0">
                <a:solidFill>
                  <a:srgbClr val="141B76"/>
                </a:solidFill>
                <a:latin typeface="+mn-lt"/>
                <a:ea typeface="+mj-ea"/>
                <a:cs typeface="Arial"/>
              </a:rPr>
              <a:t>aintenance</a:t>
            </a:r>
            <a:endParaRPr lang="en-US" sz="1300" spc="-4" dirty="0">
              <a:solidFill>
                <a:srgbClr val="141B76"/>
              </a:solidFill>
              <a:latin typeface="+mn-lt"/>
              <a:ea typeface="+mj-ea"/>
              <a:cs typeface="Arial"/>
            </a:endParaRP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PBR		Performance-Based Remediation</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PDI		Pre-Design Investigation</a:t>
            </a: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PFAS		per- and polyfluoroalkyl substances</a:t>
            </a:r>
            <a:endParaRPr sz="1300" spc="-4" dirty="0">
              <a:solidFill>
                <a:srgbClr val="141B76"/>
              </a:solidFill>
              <a:latin typeface="+mn-lt"/>
              <a:ea typeface="+mj-ea"/>
              <a:cs typeface="Arial"/>
            </a:endParaRPr>
          </a:p>
          <a:p>
            <a:pPr marL="11206" defTabSz="806867" fontAlgn="auto">
              <a:spcBef>
                <a:spcPts val="0"/>
              </a:spcBef>
              <a:spcAft>
                <a:spcPts val="0"/>
              </a:spcAft>
              <a:tabLst>
                <a:tab pos="1170517" algn="l"/>
              </a:tabLst>
              <a:defRPr/>
            </a:pPr>
            <a:r>
              <a:rPr lang="en-US" sz="1300" spc="-4" dirty="0">
                <a:solidFill>
                  <a:srgbClr val="141B76"/>
                </a:solidFill>
                <a:latin typeface="+mn-lt"/>
                <a:ea typeface="+mj-ea"/>
                <a:cs typeface="Arial"/>
              </a:rPr>
              <a:t>PFOS/PFOA		</a:t>
            </a:r>
            <a:r>
              <a:rPr lang="en-US" sz="1300" spc="-4" dirty="0" err="1">
                <a:solidFill>
                  <a:srgbClr val="141B76"/>
                </a:solidFill>
                <a:latin typeface="+mn-lt"/>
                <a:ea typeface="+mj-ea"/>
                <a:cs typeface="Arial"/>
              </a:rPr>
              <a:t>perfluorooctane</a:t>
            </a:r>
            <a:r>
              <a:rPr lang="en-US" sz="1300" spc="-4" dirty="0">
                <a:solidFill>
                  <a:srgbClr val="141B76"/>
                </a:solidFill>
                <a:latin typeface="+mn-lt"/>
                <a:ea typeface="+mj-ea"/>
                <a:cs typeface="Arial"/>
              </a:rPr>
              <a:t> sulfonate/</a:t>
            </a:r>
            <a:r>
              <a:rPr lang="en-US" sz="1300" spc="-4" dirty="0" err="1">
                <a:solidFill>
                  <a:srgbClr val="141B76"/>
                </a:solidFill>
                <a:latin typeface="+mn-lt"/>
                <a:ea typeface="+mj-ea"/>
                <a:cs typeface="Arial"/>
              </a:rPr>
              <a:t>perfluorooctanoic</a:t>
            </a:r>
            <a:r>
              <a:rPr lang="en-US" sz="1300" spc="-4" dirty="0">
                <a:solidFill>
                  <a:srgbClr val="141B76"/>
                </a:solidFill>
                <a:latin typeface="+mn-lt"/>
                <a:ea typeface="+mj-ea"/>
                <a:cs typeface="Arial"/>
              </a:rPr>
              <a:t> acid</a:t>
            </a:r>
            <a:endParaRPr sz="1300" spc="-4" dirty="0">
              <a:solidFill>
                <a:srgbClr val="141B76"/>
              </a:solidFill>
              <a:latin typeface="+mn-lt"/>
              <a:ea typeface="+mj-ea"/>
              <a:cs typeface="Arial"/>
            </a:endParaRPr>
          </a:p>
          <a:p>
            <a:pPr marL="11206" defTabSz="806867" fontAlgn="auto">
              <a:spcBef>
                <a:spcPts val="0"/>
              </a:spcBef>
              <a:spcAft>
                <a:spcPts val="0"/>
              </a:spcAft>
              <a:tabLst>
                <a:tab pos="1166595" algn="l"/>
              </a:tabLst>
              <a:defRPr/>
            </a:pPr>
            <a:r>
              <a:rPr lang="en-US" sz="1300" spc="-4" dirty="0">
                <a:solidFill>
                  <a:srgbClr val="141B76"/>
                </a:solidFill>
                <a:latin typeface="+mn-lt"/>
                <a:ea typeface="+mj-ea"/>
                <a:cs typeface="Arial"/>
              </a:rPr>
              <a:t>POP		Period of Performance</a:t>
            </a:r>
          </a:p>
          <a:p>
            <a:pPr marL="11206" defTabSz="806867" fontAlgn="auto">
              <a:spcBef>
                <a:spcPts val="0"/>
              </a:spcBef>
              <a:spcAft>
                <a:spcPts val="0"/>
              </a:spcAft>
              <a:tabLst>
                <a:tab pos="1166595" algn="l"/>
              </a:tabLst>
              <a:defRPr/>
            </a:pPr>
            <a:r>
              <a:rPr lang="en-US" sz="1300" spc="-4" dirty="0">
                <a:solidFill>
                  <a:srgbClr val="141B76"/>
                </a:solidFill>
                <a:latin typeface="+mn-lt"/>
                <a:ea typeface="+mj-ea"/>
                <a:cs typeface="Arial"/>
              </a:rPr>
              <a:t>QAPP		Quality Assurance Project Plan</a:t>
            </a:r>
          </a:p>
          <a:p>
            <a:pPr marL="11206" defTabSz="806867" fontAlgn="auto">
              <a:spcBef>
                <a:spcPts val="0"/>
              </a:spcBef>
              <a:spcAft>
                <a:spcPts val="0"/>
              </a:spcAft>
              <a:tabLst>
                <a:tab pos="1166595" algn="l"/>
              </a:tabLst>
              <a:defRPr/>
            </a:pPr>
            <a:r>
              <a:rPr lang="en-US" sz="1300" spc="-4" dirty="0">
                <a:solidFill>
                  <a:srgbClr val="141B76"/>
                </a:solidFill>
                <a:latin typeface="+mn-lt"/>
                <a:ea typeface="+mj-ea"/>
                <a:cs typeface="Arial"/>
              </a:rPr>
              <a:t>RAB		Restoration Advisory Board</a:t>
            </a:r>
            <a:endParaRPr sz="1300" spc="-4" dirty="0">
              <a:solidFill>
                <a:srgbClr val="141B76"/>
              </a:solidFill>
              <a:latin typeface="+mn-lt"/>
              <a:ea typeface="+mj-ea"/>
              <a:cs typeface="Arial"/>
            </a:endParaRPr>
          </a:p>
          <a:p>
            <a:pPr marL="11206" defTabSz="806867" fontAlgn="auto">
              <a:spcBef>
                <a:spcPts val="0"/>
              </a:spcBef>
              <a:spcAft>
                <a:spcPts val="0"/>
              </a:spcAft>
              <a:tabLst>
                <a:tab pos="1166034" algn="l"/>
              </a:tabLst>
              <a:defRPr/>
            </a:pPr>
            <a:r>
              <a:rPr lang="en-US" sz="1300" spc="-4" dirty="0">
                <a:solidFill>
                  <a:srgbClr val="141B76"/>
                </a:solidFill>
                <a:latin typeface="+mn-lt"/>
                <a:ea typeface="+mj-ea"/>
                <a:cs typeface="Arial"/>
              </a:rPr>
              <a:t>RI		Remedial Investigation</a:t>
            </a:r>
            <a:endParaRPr sz="1300" spc="-4" dirty="0">
              <a:solidFill>
                <a:srgbClr val="141B76"/>
              </a:solidFill>
              <a:latin typeface="+mn-lt"/>
              <a:ea typeface="+mj-ea"/>
              <a:cs typeface="Arial"/>
            </a:endParaRPr>
          </a:p>
          <a:p>
            <a:pPr marL="11206" defTabSz="806867" fontAlgn="auto">
              <a:spcBef>
                <a:spcPts val="0"/>
              </a:spcBef>
              <a:spcAft>
                <a:spcPts val="0"/>
              </a:spcAft>
              <a:tabLst>
                <a:tab pos="1166595" algn="l"/>
              </a:tabLst>
              <a:defRPr/>
            </a:pPr>
            <a:r>
              <a:rPr sz="1300" spc="-4" dirty="0">
                <a:solidFill>
                  <a:srgbClr val="141B76"/>
                </a:solidFill>
                <a:latin typeface="+mn-lt"/>
                <a:ea typeface="+mj-ea"/>
                <a:cs typeface="Arial"/>
              </a:rPr>
              <a:t>SVE	</a:t>
            </a:r>
            <a:r>
              <a:rPr lang="en-US" sz="1300" spc="-4" dirty="0">
                <a:solidFill>
                  <a:srgbClr val="141B76"/>
                </a:solidFill>
                <a:latin typeface="+mn-lt"/>
                <a:ea typeface="+mj-ea"/>
                <a:cs typeface="Arial"/>
              </a:rPr>
              <a:t>	</a:t>
            </a:r>
            <a:r>
              <a:rPr sz="1300" spc="-4" dirty="0">
                <a:solidFill>
                  <a:srgbClr val="141B76"/>
                </a:solidFill>
                <a:latin typeface="+mn-lt"/>
                <a:ea typeface="+mj-ea"/>
                <a:cs typeface="Arial"/>
              </a:rPr>
              <a:t>soil vapor extraction</a:t>
            </a:r>
          </a:p>
          <a:p>
            <a:pPr marL="11206" defTabSz="806867" fontAlgn="auto">
              <a:spcBef>
                <a:spcPts val="0"/>
              </a:spcBef>
              <a:spcAft>
                <a:spcPts val="0"/>
              </a:spcAft>
              <a:tabLst>
                <a:tab pos="1166595" algn="l"/>
              </a:tabLst>
              <a:defRPr/>
            </a:pPr>
            <a:r>
              <a:rPr lang="en-US" sz="1300" spc="-4" dirty="0">
                <a:solidFill>
                  <a:srgbClr val="141B76"/>
                </a:solidFill>
                <a:latin typeface="+mn-lt"/>
                <a:ea typeface="+mj-ea"/>
                <a:cs typeface="Arial"/>
              </a:rPr>
              <a:t>TCRA		Time Critical Removal Action</a:t>
            </a:r>
          </a:p>
          <a:p>
            <a:pPr marL="11206" defTabSz="806867" fontAlgn="auto">
              <a:spcBef>
                <a:spcPts val="0"/>
              </a:spcBef>
              <a:spcAft>
                <a:spcPts val="0"/>
              </a:spcAft>
              <a:tabLst>
                <a:tab pos="1166595" algn="l"/>
              </a:tabLst>
              <a:defRPr/>
            </a:pPr>
            <a:r>
              <a:rPr lang="en-US" sz="1300" spc="-4" dirty="0">
                <a:solidFill>
                  <a:srgbClr val="141B76"/>
                </a:solidFill>
                <a:latin typeface="+mn-lt"/>
                <a:ea typeface="+mj-ea"/>
                <a:cs typeface="Arial"/>
              </a:rPr>
              <a:t>TS		treatability study</a:t>
            </a:r>
          </a:p>
          <a:p>
            <a:pPr marL="11206" defTabSz="806867" fontAlgn="auto">
              <a:spcBef>
                <a:spcPts val="0"/>
              </a:spcBef>
              <a:spcAft>
                <a:spcPts val="0"/>
              </a:spcAft>
              <a:tabLst>
                <a:tab pos="1166595" algn="l"/>
              </a:tabLst>
              <a:defRPr/>
            </a:pPr>
            <a:r>
              <a:rPr lang="en-US" sz="1300" spc="-4" dirty="0">
                <a:solidFill>
                  <a:srgbClr val="141B76"/>
                </a:solidFill>
                <a:latin typeface="+mn-lt"/>
                <a:ea typeface="+mj-ea"/>
                <a:cs typeface="Arial"/>
              </a:rPr>
              <a:t>UV		u</a:t>
            </a:r>
            <a:r>
              <a:rPr lang="en-US" sz="1300" spc="-4" dirty="0" err="1">
                <a:solidFill>
                  <a:srgbClr val="141B76"/>
                </a:solidFill>
                <a:latin typeface="+mn-lt"/>
                <a:ea typeface="+mj-ea"/>
                <a:cs typeface="Arial"/>
              </a:rPr>
              <a:t>ltraviolet</a:t>
            </a:r>
            <a:endParaRPr sz="1300" spc="-4" dirty="0">
              <a:solidFill>
                <a:srgbClr val="141B76"/>
              </a:solidFill>
              <a:latin typeface="+mn-lt"/>
              <a:ea typeface="+mj-ea"/>
              <a:cs typeface="Arial"/>
            </a:endParaRPr>
          </a:p>
          <a:p>
            <a:pPr marL="11206" defTabSz="806867" fontAlgn="auto">
              <a:spcBef>
                <a:spcPts val="0"/>
              </a:spcBef>
              <a:spcAft>
                <a:spcPts val="0"/>
              </a:spcAft>
              <a:tabLst>
                <a:tab pos="1166034" algn="l"/>
              </a:tabLst>
              <a:defRPr/>
            </a:pPr>
            <a:r>
              <a:rPr sz="1300" spc="-4" dirty="0">
                <a:solidFill>
                  <a:srgbClr val="141B76"/>
                </a:solidFill>
                <a:latin typeface="+mn-lt"/>
                <a:ea typeface="+mj-ea"/>
                <a:cs typeface="Arial"/>
              </a:rPr>
              <a:t>VCP	</a:t>
            </a:r>
            <a:r>
              <a:rPr lang="en-US" sz="1300" spc="-4" dirty="0">
                <a:solidFill>
                  <a:srgbClr val="141B76"/>
                </a:solidFill>
                <a:latin typeface="+mn-lt"/>
                <a:ea typeface="+mj-ea"/>
                <a:cs typeface="Arial"/>
              </a:rPr>
              <a:t>	</a:t>
            </a:r>
            <a:r>
              <a:rPr sz="1300" spc="-4" dirty="0">
                <a:solidFill>
                  <a:srgbClr val="141B76"/>
                </a:solidFill>
                <a:latin typeface="+mn-lt"/>
                <a:ea typeface="+mj-ea"/>
                <a:cs typeface="Arial"/>
              </a:rPr>
              <a:t>Voluntary Cleanup Program</a:t>
            </a:r>
          </a:p>
        </p:txBody>
      </p:sp>
      <p:sp>
        <p:nvSpPr>
          <p:cNvPr id="5" name="Slide Number Placeholder 10"/>
          <p:cNvSpPr>
            <a:spLocks noGrp="1"/>
          </p:cNvSpPr>
          <p:nvPr>
            <p:ph type="sldNum" sz="quarter" idx="4294967295"/>
          </p:nvPr>
        </p:nvSpPr>
        <p:spPr>
          <a:xfrm>
            <a:off x="8610600" y="6558760"/>
            <a:ext cx="464270" cy="70640"/>
          </a:xfrm>
          <a:prstGeom prst="rect">
            <a:avLst/>
          </a:prstGeom>
        </p:spPr>
        <p:txBody>
          <a:body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23</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654020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kern="1200" spc="-4" dirty="0">
                <a:solidFill>
                  <a:srgbClr val="141B76"/>
                </a:solidFill>
                <a:cs typeface="Arial"/>
              </a:rPr>
              <a:t>Questions?</a:t>
            </a:r>
            <a:endParaRPr lang="en-US" dirty="0"/>
          </a:p>
        </p:txBody>
      </p:sp>
      <p:sp>
        <p:nvSpPr>
          <p:cNvPr id="6" name="Slide Number Placeholder 10"/>
          <p:cNvSpPr txBox="1">
            <a:spLocks/>
          </p:cNvSpPr>
          <p:nvPr/>
        </p:nvSpPr>
        <p:spPr bwMode="auto">
          <a:xfrm>
            <a:off x="8610600" y="6558760"/>
            <a:ext cx="464270" cy="7064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fontAlgn="base">
              <a:spcBef>
                <a:spcPct val="0"/>
              </a:spcBef>
              <a:spcAft>
                <a:spcPct val="0"/>
              </a:spcAft>
              <a:buFontTx/>
              <a:buNone/>
              <a:defRPr sz="1400" kern="1200">
                <a:solidFill>
                  <a:schemeClr val="tx1"/>
                </a:solidFill>
                <a:latin typeface="Tahoma" pitchFamily="34" charset="0"/>
                <a:ea typeface="+mn-ea"/>
                <a:cs typeface="Arial" charset="0"/>
              </a:defRPr>
            </a:lvl1pPr>
            <a:lvl2pPr marL="457200" algn="l" rtl="0" fontAlgn="base">
              <a:spcBef>
                <a:spcPct val="0"/>
              </a:spcBef>
              <a:spcAft>
                <a:spcPct val="0"/>
              </a:spcAft>
              <a:defRPr kern="1200">
                <a:solidFill>
                  <a:schemeClr val="tx1"/>
                </a:solidFill>
                <a:latin typeface="Tahoma" pitchFamily="34" charset="0"/>
                <a:ea typeface="+mn-ea"/>
                <a:cs typeface="Arial" charset="0"/>
              </a:defRPr>
            </a:lvl2pPr>
            <a:lvl3pPr marL="914400" algn="l" rtl="0" fontAlgn="base">
              <a:spcBef>
                <a:spcPct val="0"/>
              </a:spcBef>
              <a:spcAft>
                <a:spcPct val="0"/>
              </a:spcAft>
              <a:defRPr kern="1200">
                <a:solidFill>
                  <a:schemeClr val="tx1"/>
                </a:solidFill>
                <a:latin typeface="Tahoma" pitchFamily="34" charset="0"/>
                <a:ea typeface="+mn-ea"/>
                <a:cs typeface="Arial" charset="0"/>
              </a:defRPr>
            </a:lvl3pPr>
            <a:lvl4pPr marL="1371600" algn="l" rtl="0" fontAlgn="base">
              <a:spcBef>
                <a:spcPct val="0"/>
              </a:spcBef>
              <a:spcAft>
                <a:spcPct val="0"/>
              </a:spcAft>
              <a:defRPr kern="1200">
                <a:solidFill>
                  <a:schemeClr val="tx1"/>
                </a:solidFill>
                <a:latin typeface="Tahoma" pitchFamily="34" charset="0"/>
                <a:ea typeface="+mn-ea"/>
                <a:cs typeface="Arial" charset="0"/>
              </a:defRPr>
            </a:lvl4pPr>
            <a:lvl5pPr marL="1828800" algn="l"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a:lstStyle>
          <a:p>
            <a:pPr marL="33619" marR="0" lvl="0" indent="0" algn="l" defTabSz="914400" rtl="0" eaLnBrk="1" fontAlgn="auto" latinLnBrk="0" hangingPunct="1">
              <a:lnSpc>
                <a:spcPts val="1452"/>
              </a:lnSpc>
              <a:spcBef>
                <a:spcPts val="0"/>
              </a:spcBef>
              <a:spcAft>
                <a:spcPts val="0"/>
              </a:spcAft>
              <a:buClrTx/>
              <a:buSzTx/>
              <a:buFontTx/>
              <a:buNone/>
              <a:tabLst/>
              <a:defRPr/>
            </a:pPr>
            <a:fld id="{81D60167-4931-47E6-BA6A-407CBD079E47}" type="slidenum">
              <a:rPr kumimoji="0" lang="en-US" sz="1235" b="0" i="0" u="none" strike="noStrike" kern="1200" cap="none" spc="-4" normalizeH="0" baseline="0" noProof="0" smtClean="0">
                <a:ln>
                  <a:noFill/>
                </a:ln>
                <a:solidFill>
                  <a:prstClr val="black"/>
                </a:solidFill>
                <a:effectLst/>
                <a:uLnTx/>
                <a:uFillTx/>
                <a:latin typeface="Arial"/>
                <a:ea typeface="+mn-ea"/>
                <a:cs typeface="Arial"/>
              </a:rPr>
              <a:pPr marL="33619" marR="0" lvl="0" indent="0" algn="l" defTabSz="914400" rtl="0" eaLnBrk="1" fontAlgn="auto" latinLnBrk="0" hangingPunct="1">
                <a:lnSpc>
                  <a:spcPts val="1452"/>
                </a:lnSpc>
                <a:spcBef>
                  <a:spcPts val="0"/>
                </a:spcBef>
                <a:spcAft>
                  <a:spcPts val="0"/>
                </a:spcAft>
                <a:buClrTx/>
                <a:buSzTx/>
                <a:buFontTx/>
                <a:buNone/>
                <a:tabLst/>
                <a:defRPr/>
              </a:pPr>
              <a:t>24</a:t>
            </a:fld>
            <a:endParaRPr kumimoji="0" lang="en-US" sz="1235" b="0" i="0" u="none" strike="noStrike" kern="1200" cap="none" spc="-4"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8715120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btitle 1"/>
          <p:cNvSpPr>
            <a:spLocks noGrp="1"/>
          </p:cNvSpPr>
          <p:nvPr>
            <p:ph type="subTitle" idx="1"/>
          </p:nvPr>
        </p:nvSpPr>
        <p:spPr>
          <a:xfrm>
            <a:off x="4267200" y="5062655"/>
            <a:ext cx="4552949" cy="1344650"/>
          </a:xfrm>
        </p:spPr>
        <p:txBody>
          <a:bodyPr/>
          <a:lstStyle/>
          <a:p>
            <a:pPr>
              <a:spcBef>
                <a:spcPts val="600"/>
              </a:spcBef>
            </a:pPr>
            <a:r>
              <a:rPr lang="en-US" b="1" dirty="0">
                <a:solidFill>
                  <a:srgbClr val="151C77"/>
                </a:solidFill>
                <a:ea typeface="+mj-ea"/>
                <a:cs typeface="+mj-cs"/>
              </a:rPr>
              <a:t>Bay West and AECOM</a:t>
            </a:r>
          </a:p>
          <a:p>
            <a:pPr>
              <a:spcBef>
                <a:spcPts val="600"/>
              </a:spcBef>
            </a:pPr>
            <a:r>
              <a:rPr lang="en-US" b="1" dirty="0">
                <a:solidFill>
                  <a:srgbClr val="151C77"/>
                </a:solidFill>
                <a:ea typeface="+mj-ea"/>
                <a:cs typeface="+mj-cs"/>
              </a:rPr>
              <a:t>17 November 2022</a:t>
            </a:r>
          </a:p>
          <a:p>
            <a:pPr>
              <a:spcBef>
                <a:spcPts val="600"/>
              </a:spcBef>
            </a:pPr>
            <a:endParaRPr lang="en-US" b="1" dirty="0"/>
          </a:p>
        </p:txBody>
      </p:sp>
      <p:sp>
        <p:nvSpPr>
          <p:cNvPr id="3075" name="Title 2"/>
          <p:cNvSpPr>
            <a:spLocks noGrp="1"/>
          </p:cNvSpPr>
          <p:nvPr>
            <p:ph type="ctrTitle"/>
          </p:nvPr>
        </p:nvSpPr>
        <p:spPr>
          <a:xfrm>
            <a:off x="3352800" y="1928696"/>
            <a:ext cx="6019800" cy="3000607"/>
          </a:xfrm>
        </p:spPr>
        <p:txBody>
          <a:bodyPr/>
          <a:lstStyle/>
          <a:p>
            <a:pPr algn="ctr"/>
            <a:br>
              <a:rPr lang="en-US" dirty="0"/>
            </a:br>
            <a:r>
              <a:rPr lang="en-US" dirty="0"/>
              <a:t>2022/2023 Performance-Based Remediation </a:t>
            </a:r>
            <a:br>
              <a:rPr lang="en-US" dirty="0"/>
            </a:br>
            <a:r>
              <a:rPr lang="en-US" dirty="0"/>
              <a:t>(PBR) Overview</a:t>
            </a:r>
            <a:br>
              <a:rPr lang="en-US" dirty="0"/>
            </a:br>
            <a:r>
              <a:rPr lang="en-US" sz="2400" dirty="0"/>
              <a:t> </a:t>
            </a:r>
          </a:p>
        </p:txBody>
      </p:sp>
    </p:spTree>
    <p:extLst>
      <p:ext uri="{BB962C8B-B14F-4D97-AF65-F5344CB8AC3E}">
        <p14:creationId xmlns:p14="http://schemas.microsoft.com/office/powerpoint/2010/main" val="3613453327"/>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04888" y="1450975"/>
            <a:ext cx="8139112" cy="4424363"/>
          </a:xfrm>
        </p:spPr>
        <p:txBody>
          <a:bodyPr/>
          <a:lstStyle/>
          <a:p>
            <a:pPr>
              <a:spcBef>
                <a:spcPts val="300"/>
              </a:spcBef>
              <a:spcAft>
                <a:spcPts val="1000"/>
              </a:spcAft>
            </a:pPr>
            <a:r>
              <a:rPr lang="en-US" sz="2000" b="1" dirty="0">
                <a:latin typeface="Arial" panose="020B0604020202020204" pitchFamily="34" charset="0"/>
                <a:cs typeface="Arial" panose="020B0604020202020204" pitchFamily="34" charset="0"/>
              </a:rPr>
              <a:t>Site Overview</a:t>
            </a:r>
          </a:p>
          <a:p>
            <a:pPr>
              <a:spcBef>
                <a:spcPts val="300"/>
              </a:spcBef>
              <a:spcAft>
                <a:spcPts val="1000"/>
              </a:spcAft>
            </a:pPr>
            <a:r>
              <a:rPr lang="en-US" sz="2000" b="1" dirty="0">
                <a:latin typeface="Arial" panose="020B0604020202020204" pitchFamily="34" charset="0"/>
                <a:cs typeface="Arial" panose="020B0604020202020204" pitchFamily="34" charset="0"/>
              </a:rPr>
              <a:t>2022/2023 Major Sites</a:t>
            </a:r>
          </a:p>
          <a:p>
            <a:pPr lvl="1">
              <a:spcBef>
                <a:spcPts val="300"/>
              </a:spcBef>
              <a:spcAft>
                <a:spcPts val="1000"/>
              </a:spcAft>
            </a:pPr>
            <a:r>
              <a:rPr lang="en-US" sz="1600" dirty="0">
                <a:latin typeface="Arial" panose="020B0604020202020204" pitchFamily="34" charset="0"/>
                <a:cs typeface="Arial" panose="020B0604020202020204" pitchFamily="34" charset="0"/>
              </a:rPr>
              <a:t>SS039, SD037, LF002, WP003, VCP Sites</a:t>
            </a:r>
          </a:p>
          <a:p>
            <a:pPr>
              <a:spcBef>
                <a:spcPts val="300"/>
              </a:spcBef>
              <a:spcAft>
                <a:spcPts val="1000"/>
              </a:spcAft>
            </a:pPr>
            <a:r>
              <a:rPr lang="en-US" sz="2000" b="1" dirty="0">
                <a:latin typeface="Arial" panose="020B0604020202020204" pitchFamily="34" charset="0"/>
                <a:cs typeface="Arial" panose="020B0604020202020204" pitchFamily="34" charset="0"/>
              </a:rPr>
              <a:t>Public Comment Opportunities in 2022</a:t>
            </a:r>
          </a:p>
          <a:p>
            <a:endParaRPr lang="en-US" sz="2000" b="1" dirty="0"/>
          </a:p>
          <a:p>
            <a:endParaRPr lang="en-US" sz="2000" dirty="0"/>
          </a:p>
          <a:p>
            <a:pPr marL="0" indent="0">
              <a:buNone/>
            </a:pPr>
            <a:endParaRPr lang="en-US" dirty="0"/>
          </a:p>
          <a:p>
            <a:pPr lvl="1">
              <a:buNone/>
            </a:pPr>
            <a:endParaRPr lang="en-US" dirty="0"/>
          </a:p>
          <a:p>
            <a:pPr lvl="3">
              <a:buNone/>
            </a:pPr>
            <a:endParaRPr lang="en-US" dirty="0"/>
          </a:p>
        </p:txBody>
      </p:sp>
      <p:sp>
        <p:nvSpPr>
          <p:cNvPr id="7" name="Rectangle 6"/>
          <p:cNvSpPr/>
          <p:nvPr/>
        </p:nvSpPr>
        <p:spPr bwMode="auto">
          <a:xfrm>
            <a:off x="2743200" y="4369981"/>
            <a:ext cx="1924493" cy="1169582"/>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0" name="Rectangle 9"/>
          <p:cNvSpPr/>
          <p:nvPr/>
        </p:nvSpPr>
        <p:spPr bwMode="auto">
          <a:xfrm>
            <a:off x="5550195" y="3955312"/>
            <a:ext cx="1658679" cy="956930"/>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9" name="Title 1">
            <a:extLst>
              <a:ext uri="{FF2B5EF4-FFF2-40B4-BE49-F238E27FC236}">
                <a16:creationId xmlns:a16="http://schemas.microsoft.com/office/drawing/2014/main" id="{A0B43844-47D5-8F7B-FF0A-E5FB2816E7E9}"/>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Overview</a:t>
            </a:r>
          </a:p>
        </p:txBody>
      </p:sp>
    </p:spTree>
    <p:extLst>
      <p:ext uri="{BB962C8B-B14F-4D97-AF65-F5344CB8AC3E}">
        <p14:creationId xmlns:p14="http://schemas.microsoft.com/office/powerpoint/2010/main" val="3945373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172200" y="1301636"/>
            <a:ext cx="2895600" cy="50860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59 historical environmental sites. One historical Military Munitions Response Site at Fairchild </a:t>
            </a:r>
            <a:r>
              <a:rPr kumimoji="0" lang="en-US" sz="1800" b="0" i="0" u="none" strike="noStrike" kern="1200" cap="none" spc="0" normalizeH="0" baseline="0" noProof="0" dirty="0">
                <a:ln>
                  <a:noFill/>
                </a:ln>
                <a:solidFill>
                  <a:srgbClr val="000000"/>
                </a:solidFill>
                <a:effectLst/>
                <a:uLnTx/>
                <a:uFillTx/>
                <a:latin typeface="Arial"/>
                <a:ea typeface="Times New Roman"/>
                <a:cs typeface="+mn-cs"/>
              </a:rPr>
              <a:t>Air Force Base (AFB)</a:t>
            </a:r>
            <a:r>
              <a:rPr kumimoji="0" lang="en-US" sz="1800" b="0" i="0" u="none" strike="noStrike" kern="1200" cap="none" spc="0" normalizeH="0" baseline="0" noProof="0" dirty="0">
                <a:ln>
                  <a:noFill/>
                </a:ln>
                <a:solidFill>
                  <a:prstClr val="black"/>
                </a:solidFill>
                <a:effectLst/>
                <a:uLnTx/>
                <a:uFillTx/>
                <a:latin typeface="Arial"/>
                <a:ea typeface="+mn-ea"/>
                <a:cs typeface="+mn-cs"/>
              </a:rPr>
              <a:t>. Environmental actions include:</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Work Plans</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Remedial Action-Operations (RA-O)</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Treatment Operations</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Remedial Design</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Investigation Reports</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Monitoring/Remedial Performance Reports</a:t>
            </a:r>
          </a:p>
          <a:p>
            <a:pPr marL="285750" marR="0" lvl="0" indent="-285750" algn="l" defTabSz="914400" rtl="0" eaLnBrk="0" fontAlgn="base" latinLnBrk="0" hangingPunct="0">
              <a:lnSpc>
                <a:spcPct val="100000"/>
              </a:lnSpc>
              <a:spcBef>
                <a:spcPts val="300"/>
              </a:spcBef>
              <a:spcAft>
                <a:spcPts val="1000"/>
              </a:spcAft>
              <a:buClr>
                <a:srgbClr val="151C77"/>
              </a:buClr>
              <a:buSzPct val="80000"/>
              <a:buFont typeface="Wingdings"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Treatment Reports</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6" name="Picture 2">
            <a:extLst>
              <a:ext uri="{FF2B5EF4-FFF2-40B4-BE49-F238E27FC236}">
                <a16:creationId xmlns:a16="http://schemas.microsoft.com/office/drawing/2014/main" id="{FED81BB3-BF60-4594-B422-A66387085D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295401"/>
            <a:ext cx="5647103" cy="48767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le 1">
            <a:extLst>
              <a:ext uri="{FF2B5EF4-FFF2-40B4-BE49-F238E27FC236}">
                <a16:creationId xmlns:a16="http://schemas.microsoft.com/office/drawing/2014/main" id="{D4B6416B-CF02-49B2-62D3-EA8BCE1491F4}"/>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Site Overview</a:t>
            </a:r>
          </a:p>
        </p:txBody>
      </p:sp>
    </p:spTree>
    <p:extLst>
      <p:ext uri="{BB962C8B-B14F-4D97-AF65-F5344CB8AC3E}">
        <p14:creationId xmlns:p14="http://schemas.microsoft.com/office/powerpoint/2010/main" val="3354468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ctrTitle"/>
          </p:nvPr>
        </p:nvSpPr>
        <p:spPr>
          <a:xfrm>
            <a:off x="3810000" y="1809750"/>
            <a:ext cx="5200650" cy="3238500"/>
          </a:xfrm>
        </p:spPr>
        <p:txBody>
          <a:bodyPr/>
          <a:lstStyle/>
          <a:p>
            <a:pPr algn="ctr"/>
            <a:r>
              <a:rPr lang="en-US" sz="3200" dirty="0"/>
              <a:t>Orphan Trichloroethylene </a:t>
            </a:r>
            <a:br>
              <a:rPr lang="en-US" sz="3200" dirty="0"/>
            </a:br>
            <a:r>
              <a:rPr lang="en-US" sz="3200" dirty="0"/>
              <a:t>(TCE) Plumes</a:t>
            </a:r>
            <a:br>
              <a:rPr lang="en-US" sz="3200" dirty="0">
                <a:highlight>
                  <a:srgbClr val="FFFF00"/>
                </a:highlight>
              </a:rPr>
            </a:br>
            <a:r>
              <a:rPr lang="en-US" sz="3200" dirty="0"/>
              <a:t>(SS039) </a:t>
            </a:r>
            <a:br>
              <a:rPr lang="en-US" sz="3200" dirty="0"/>
            </a:br>
            <a:r>
              <a:rPr lang="en-US" sz="3200" dirty="0"/>
              <a:t>2021/2022 Overview and Planned 2023 Actions  </a:t>
            </a:r>
          </a:p>
        </p:txBody>
      </p:sp>
      <p:sp>
        <p:nvSpPr>
          <p:cNvPr id="6" name="Subtitle 1">
            <a:extLst>
              <a:ext uri="{FF2B5EF4-FFF2-40B4-BE49-F238E27FC236}">
                <a16:creationId xmlns:a16="http://schemas.microsoft.com/office/drawing/2014/main" id="{D4B49546-789B-9ED1-14C6-07102539A630}"/>
              </a:ext>
            </a:extLst>
          </p:cNvPr>
          <p:cNvSpPr>
            <a:spLocks noGrp="1"/>
          </p:cNvSpPr>
          <p:nvPr>
            <p:ph type="subTitle" idx="1"/>
          </p:nvPr>
        </p:nvSpPr>
        <p:spPr>
          <a:xfrm>
            <a:off x="4419600" y="5105400"/>
            <a:ext cx="4476750" cy="1219200"/>
          </a:xfrm>
        </p:spPr>
        <p:txBody>
          <a:bodyPr/>
          <a:lstStyle/>
          <a:p>
            <a:pPr>
              <a:spcBef>
                <a:spcPts val="600"/>
              </a:spcBef>
            </a:pPr>
            <a:r>
              <a:rPr lang="en-US" b="1" dirty="0">
                <a:solidFill>
                  <a:srgbClr val="151C77"/>
                </a:solidFill>
                <a:ea typeface="+mj-ea"/>
                <a:cs typeface="+mj-cs"/>
              </a:rPr>
              <a:t>Ms. Kristine Weber</a:t>
            </a:r>
          </a:p>
          <a:p>
            <a:pPr>
              <a:spcBef>
                <a:spcPts val="600"/>
              </a:spcBef>
            </a:pPr>
            <a:r>
              <a:rPr lang="en-US" b="1" dirty="0">
                <a:solidFill>
                  <a:srgbClr val="151C77"/>
                </a:solidFill>
                <a:ea typeface="+mj-ea"/>
                <a:cs typeface="+mj-cs"/>
              </a:rPr>
              <a:t>AECOM Site Lead</a:t>
            </a:r>
          </a:p>
          <a:p>
            <a:pPr>
              <a:spcBef>
                <a:spcPts val="600"/>
              </a:spcBef>
            </a:pPr>
            <a:r>
              <a:rPr lang="en-US" b="1" dirty="0">
                <a:solidFill>
                  <a:srgbClr val="151C77"/>
                </a:solidFill>
                <a:ea typeface="+mj-ea"/>
                <a:cs typeface="+mj-cs"/>
              </a:rPr>
              <a:t>17 November 2022</a:t>
            </a:r>
          </a:p>
          <a:p>
            <a:endParaRPr lang="en-US" dirty="0"/>
          </a:p>
        </p:txBody>
      </p:sp>
    </p:spTree>
    <p:extLst>
      <p:ext uri="{BB962C8B-B14F-4D97-AF65-F5344CB8AC3E}">
        <p14:creationId xmlns:p14="http://schemas.microsoft.com/office/powerpoint/2010/main" val="2249663661"/>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49211" y="111047"/>
            <a:ext cx="6243637" cy="1090613"/>
          </a:xfrm>
        </p:spPr>
        <p:txBody>
          <a:bodyPr/>
          <a:lstStyle/>
          <a:p>
            <a:r>
              <a:rPr lang="en-US" sz="3200" dirty="0"/>
              <a:t>SS039 Overview</a:t>
            </a:r>
          </a:p>
        </p:txBody>
      </p:sp>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TextBox 2"/>
          <p:cNvSpPr txBox="1"/>
          <p:nvPr/>
        </p:nvSpPr>
        <p:spPr>
          <a:xfrm>
            <a:off x="103515" y="1331878"/>
            <a:ext cx="2956292" cy="5139869"/>
          </a:xfrm>
          <a:prstGeom prst="rect">
            <a:avLst/>
          </a:prstGeom>
          <a:noFill/>
        </p:spPr>
        <p:txBody>
          <a:bodyPr wrap="square" rtlCol="0">
            <a:spAutoFit/>
          </a:bodyPr>
          <a:lstStyle/>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2021 Summary</a:t>
            </a:r>
          </a:p>
          <a:p>
            <a:pPr marL="287338" marR="0" lvl="0"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600" b="0" i="0" u="none" strike="noStrike" kern="1200" cap="none" spc="-20" normalizeH="0" baseline="0" noProof="0" dirty="0">
                <a:ln>
                  <a:noFill/>
                </a:ln>
                <a:solidFill>
                  <a:prstClr val="black"/>
                </a:solidFill>
                <a:effectLst/>
                <a:uLnTx/>
                <a:uFillTx/>
                <a:latin typeface="Arial"/>
                <a:ea typeface="+mn-ea"/>
                <a:cs typeface="Arial" charset="0"/>
              </a:rPr>
              <a:t>Injection activities </a:t>
            </a:r>
          </a:p>
          <a:p>
            <a:pPr marL="287338" marR="0" lvl="0"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600" b="0" i="0" u="none" strike="noStrike" kern="1200" cap="none" spc="-20" normalizeH="0" baseline="0" noProof="0" dirty="0">
                <a:ln>
                  <a:noFill/>
                </a:ln>
                <a:solidFill>
                  <a:prstClr val="black"/>
                </a:solidFill>
                <a:effectLst/>
                <a:uLnTx/>
                <a:uFillTx/>
                <a:latin typeface="Arial"/>
                <a:ea typeface="+mn-ea"/>
                <a:cs typeface="Arial" charset="0"/>
              </a:rPr>
              <a:t>Semi-annual Performance Monitoring</a:t>
            </a:r>
          </a:p>
          <a:p>
            <a:pPr marL="287338" marR="0" lvl="0"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600" b="0" i="0" u="none" strike="noStrike" kern="1200" cap="none" spc="-20" normalizeH="0" baseline="0" noProof="0" dirty="0">
                <a:ln>
                  <a:noFill/>
                </a:ln>
                <a:solidFill>
                  <a:prstClr val="black"/>
                </a:solidFill>
                <a:effectLst/>
                <a:uLnTx/>
                <a:uFillTx/>
                <a:latin typeface="Arial"/>
                <a:ea typeface="+mn-ea"/>
                <a:cs typeface="Arial" charset="0"/>
              </a:rPr>
              <a:t>Annual Groundwater (GW) Monitoring </a:t>
            </a:r>
          </a:p>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2022 Summary</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600" b="0" i="0" u="none" strike="noStrike" kern="1200" cap="none" spc="-20" normalizeH="0" baseline="0" noProof="0" dirty="0">
                <a:ln>
                  <a:noFill/>
                </a:ln>
                <a:solidFill>
                  <a:prstClr val="black"/>
                </a:solidFill>
                <a:effectLst/>
                <a:uLnTx/>
                <a:uFillTx/>
                <a:latin typeface="Arial"/>
                <a:ea typeface="+mn-ea"/>
                <a:cs typeface="Arial" charset="0"/>
              </a:rPr>
              <a:t>Semi-annual Performance Monitoring</a:t>
            </a:r>
          </a:p>
          <a:p>
            <a:pPr marL="287338" marR="0" lvl="0"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600" b="0" i="0" u="none" strike="noStrike" kern="1200" cap="none" spc="-20" normalizeH="0" baseline="0" noProof="0" dirty="0">
                <a:ln>
                  <a:noFill/>
                </a:ln>
                <a:solidFill>
                  <a:prstClr val="black"/>
                </a:solidFill>
                <a:effectLst/>
                <a:uLnTx/>
                <a:uFillTx/>
                <a:latin typeface="Arial"/>
                <a:ea typeface="+mn-ea"/>
                <a:cs typeface="Arial" charset="0"/>
              </a:rPr>
              <a:t>Annual GW Monitoring and Reporting</a:t>
            </a:r>
          </a:p>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2023 Planned</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600" b="0" i="0" u="none" strike="noStrike" kern="1200" cap="none" spc="-20" normalizeH="0" baseline="0" noProof="0" dirty="0">
                <a:ln>
                  <a:noFill/>
                </a:ln>
                <a:solidFill>
                  <a:prstClr val="black"/>
                </a:solidFill>
                <a:effectLst/>
                <a:uLnTx/>
                <a:uFillTx/>
                <a:latin typeface="Arial"/>
                <a:ea typeface="+mn-ea"/>
                <a:cs typeface="Arial" charset="0"/>
              </a:rPr>
              <a:t>Semi-annual Performance Monitoring</a:t>
            </a:r>
          </a:p>
          <a:p>
            <a:pPr marL="287338" marR="0" lvl="0"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600" b="0" i="0" u="none" strike="noStrike" kern="1200" cap="none" spc="-20" normalizeH="0" baseline="0" noProof="0" dirty="0">
                <a:ln>
                  <a:noFill/>
                </a:ln>
                <a:solidFill>
                  <a:prstClr val="black"/>
                </a:solidFill>
                <a:effectLst/>
                <a:uLnTx/>
                <a:uFillTx/>
                <a:latin typeface="Arial"/>
                <a:ea typeface="+mn-ea"/>
                <a:cs typeface="Arial" charset="0"/>
              </a:rPr>
              <a:t>Annual GW Monitoring and Reporting</a:t>
            </a:r>
          </a:p>
          <a:p>
            <a:pPr marL="287338" marR="0" lvl="0"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600" b="0" i="0" u="none" strike="noStrike" kern="1200" cap="none" spc="-20" normalizeH="0" baseline="0" noProof="0" dirty="0">
                <a:ln>
                  <a:noFill/>
                </a:ln>
                <a:solidFill>
                  <a:prstClr val="black"/>
                </a:solidFill>
                <a:effectLst/>
                <a:uLnTx/>
                <a:uFillTx/>
                <a:latin typeface="Arial"/>
                <a:ea typeface="+mn-ea"/>
                <a:cs typeface="Arial" charset="0"/>
              </a:rPr>
              <a:t>Polishing Injection Activities</a:t>
            </a:r>
            <a:endParaRPr kumimoji="0" lang="en-US" sz="1800" b="0" i="0" u="none" strike="noStrike" kern="1200" cap="none" spc="-20" normalizeH="0" baseline="0" noProof="0" dirty="0">
              <a:ln>
                <a:noFill/>
              </a:ln>
              <a:solidFill>
                <a:prstClr val="black"/>
              </a:solidFill>
              <a:effectLst/>
              <a:uLnTx/>
              <a:uFillTx/>
              <a:latin typeface="Arial"/>
              <a:ea typeface="+mn-ea"/>
              <a:cs typeface="Arial" charset="0"/>
            </a:endParaRPr>
          </a:p>
        </p:txBody>
      </p:sp>
      <p:pic>
        <p:nvPicPr>
          <p:cNvPr id="14" name="Picture 13" descr="Map&#10;&#10;Description automatically generated">
            <a:extLst>
              <a:ext uri="{FF2B5EF4-FFF2-40B4-BE49-F238E27FC236}">
                <a16:creationId xmlns:a16="http://schemas.microsoft.com/office/drawing/2014/main" id="{75AD82E4-44F2-418A-8C36-870F41C766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8856" y="1478280"/>
            <a:ext cx="5724144" cy="4770120"/>
          </a:xfrm>
          <a:prstGeom prst="rect">
            <a:avLst/>
          </a:prstGeom>
        </p:spPr>
      </p:pic>
      <p:sp>
        <p:nvSpPr>
          <p:cNvPr id="4" name="TextBox 3">
            <a:extLst>
              <a:ext uri="{FF2B5EF4-FFF2-40B4-BE49-F238E27FC236}">
                <a16:creationId xmlns:a16="http://schemas.microsoft.com/office/drawing/2014/main" id="{8AD18745-DB2C-4949-9A60-3AD284460132}"/>
              </a:ext>
            </a:extLst>
          </p:cNvPr>
          <p:cNvSpPr txBox="1"/>
          <p:nvPr/>
        </p:nvSpPr>
        <p:spPr>
          <a:xfrm>
            <a:off x="3062297" y="1687826"/>
            <a:ext cx="13404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a:ln>
                  <a:noFill/>
                </a:ln>
                <a:solidFill>
                  <a:prstClr val="black"/>
                </a:solidFill>
                <a:effectLst/>
                <a:uLnTx/>
                <a:uFillTx/>
                <a:latin typeface="Arial"/>
                <a:ea typeface="+mn-ea"/>
                <a:cs typeface="+mn-cs"/>
              </a:rPr>
              <a:t>TCE – trichloroethylene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210610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3" name="TextBox 2"/>
          <p:cNvSpPr txBox="1"/>
          <p:nvPr/>
        </p:nvSpPr>
        <p:spPr>
          <a:xfrm>
            <a:off x="152400" y="1391478"/>
            <a:ext cx="2703576" cy="2539157"/>
          </a:xfrm>
          <a:prstGeom prst="rect">
            <a:avLst/>
          </a:prstGeom>
          <a:noFill/>
        </p:spPr>
        <p:txBody>
          <a:bodyPr wrap="square" rtlCol="0">
            <a:spAutoFit/>
          </a:bodyPr>
          <a:lstStyle/>
          <a:p>
            <a:pPr marL="287338" marR="0" lvl="1" indent="-233363" algn="l" defTabSz="914400" rtl="0" eaLnBrk="1" fontAlgn="base" latinLnBrk="0" hangingPunct="1">
              <a:lnSpc>
                <a:spcPct val="100000"/>
              </a:lnSpc>
              <a:spcBef>
                <a:spcPct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Before and After 2021 Sodium Permanganate Injection Event</a:t>
            </a:r>
          </a:p>
          <a:p>
            <a:pPr marL="457200" marR="0" lvl="2" indent="-168275" algn="l" defTabSz="914400" rtl="0" eaLnBrk="1" fontAlgn="base" latinLnBrk="0" hangingPunct="1">
              <a:lnSpc>
                <a:spcPct val="100000"/>
              </a:lnSpc>
              <a:spcBef>
                <a:spcPct val="0"/>
              </a:spcBef>
              <a:spcAft>
                <a:spcPts val="600"/>
              </a:spcAft>
              <a:buClr>
                <a:srgbClr val="151C77"/>
              </a:buClr>
              <a:buSzTx/>
              <a:buFont typeface="Work Sans" pitchFamily="2" charset="0"/>
              <a:buChar char="-"/>
              <a:tabLst/>
              <a:defRPr/>
            </a:pPr>
            <a:r>
              <a:rPr kumimoji="0" lang="en-US" sz="1400" b="0" i="0" u="none" strike="noStrike" kern="1200" cap="none" spc="-20" normalizeH="0" baseline="0" noProof="0" dirty="0">
                <a:ln>
                  <a:noFill/>
                </a:ln>
                <a:solidFill>
                  <a:prstClr val="black"/>
                </a:solidFill>
                <a:effectLst/>
                <a:uLnTx/>
                <a:uFillTx/>
                <a:latin typeface="Arial"/>
                <a:ea typeface="+mn-ea"/>
                <a:cs typeface="Arial" charset="0"/>
              </a:rPr>
              <a:t>Injected approx. 85,215 gallons (1% solution) into five injection wells (IWs) at Hotspot #1 and #2</a:t>
            </a:r>
          </a:p>
          <a:p>
            <a:pPr marL="457200" marR="0" lvl="2" indent="-168275" algn="l" defTabSz="914400" rtl="0" eaLnBrk="1" fontAlgn="base" latinLnBrk="0" hangingPunct="1">
              <a:lnSpc>
                <a:spcPct val="100000"/>
              </a:lnSpc>
              <a:spcBef>
                <a:spcPct val="0"/>
              </a:spcBef>
              <a:spcAft>
                <a:spcPts val="600"/>
              </a:spcAft>
              <a:buClr>
                <a:srgbClr val="151C77"/>
              </a:buClr>
              <a:buSzTx/>
              <a:buFont typeface="Work Sans" pitchFamily="2" charset="0"/>
              <a:buChar char="-"/>
              <a:tabLst/>
              <a:defRPr/>
            </a:pPr>
            <a:r>
              <a:rPr kumimoji="0" lang="en-US" sz="1400" b="0" i="0" u="none" strike="noStrike" kern="1200" cap="none" spc="-20" normalizeH="0" baseline="0" noProof="0" dirty="0">
                <a:ln>
                  <a:noFill/>
                </a:ln>
                <a:solidFill>
                  <a:prstClr val="black"/>
                </a:solidFill>
                <a:effectLst/>
                <a:uLnTx/>
                <a:uFillTx/>
                <a:latin typeface="Arial"/>
                <a:ea typeface="+mn-ea"/>
                <a:cs typeface="Arial" charset="0"/>
              </a:rPr>
              <a:t>Injected approx. 17,006 gallons (1% solution) into two IWs at Hotspot #4</a:t>
            </a:r>
          </a:p>
        </p:txBody>
      </p:sp>
      <p:pic>
        <p:nvPicPr>
          <p:cNvPr id="9" name="Picture 8" descr="Map&#10;&#10;Description automatically generated">
            <a:extLst>
              <a:ext uri="{FF2B5EF4-FFF2-40B4-BE49-F238E27FC236}">
                <a16:creationId xmlns:a16="http://schemas.microsoft.com/office/drawing/2014/main" id="{C88A4D33-0261-42AB-873C-117CF02A4ED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5974" y="1325879"/>
            <a:ext cx="5907025" cy="4922521"/>
          </a:xfrm>
          <a:prstGeom prst="rect">
            <a:avLst/>
          </a:prstGeom>
        </p:spPr>
      </p:pic>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15" name="TextBox 14">
            <a:extLst>
              <a:ext uri="{FF2B5EF4-FFF2-40B4-BE49-F238E27FC236}">
                <a16:creationId xmlns:a16="http://schemas.microsoft.com/office/drawing/2014/main" id="{2F62920A-0D7A-491C-B466-08718C838370}"/>
              </a:ext>
            </a:extLst>
          </p:cNvPr>
          <p:cNvSpPr txBox="1"/>
          <p:nvPr/>
        </p:nvSpPr>
        <p:spPr>
          <a:xfrm>
            <a:off x="6629400" y="1490570"/>
            <a:ext cx="1302327"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May 2022</a:t>
            </a:r>
          </a:p>
        </p:txBody>
      </p:sp>
      <p:sp>
        <p:nvSpPr>
          <p:cNvPr id="4" name="TextBox 3">
            <a:extLst>
              <a:ext uri="{FF2B5EF4-FFF2-40B4-BE49-F238E27FC236}">
                <a16:creationId xmlns:a16="http://schemas.microsoft.com/office/drawing/2014/main" id="{D4B82AFD-9C9A-4B86-8B02-9FC810457668}"/>
              </a:ext>
            </a:extLst>
          </p:cNvPr>
          <p:cNvSpPr txBox="1"/>
          <p:nvPr/>
        </p:nvSpPr>
        <p:spPr>
          <a:xfrm>
            <a:off x="3352800" y="1491734"/>
            <a:ext cx="2029417"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November 2020</a:t>
            </a:r>
          </a:p>
        </p:txBody>
      </p:sp>
      <p:sp>
        <p:nvSpPr>
          <p:cNvPr id="16" name="TextBox 15">
            <a:extLst>
              <a:ext uri="{FF2B5EF4-FFF2-40B4-BE49-F238E27FC236}">
                <a16:creationId xmlns:a16="http://schemas.microsoft.com/office/drawing/2014/main" id="{EB68AA16-D0B2-4B99-81A3-FF9BA330F9CA}"/>
              </a:ext>
            </a:extLst>
          </p:cNvPr>
          <p:cNvSpPr txBox="1"/>
          <p:nvPr/>
        </p:nvSpPr>
        <p:spPr>
          <a:xfrm>
            <a:off x="7422567" y="4686994"/>
            <a:ext cx="13404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a:ln>
                  <a:noFill/>
                </a:ln>
                <a:solidFill>
                  <a:prstClr val="black"/>
                </a:solidFill>
                <a:effectLst/>
                <a:uLnTx/>
                <a:uFillTx/>
                <a:latin typeface="Arial"/>
                <a:ea typeface="+mn-ea"/>
                <a:cs typeface="+mn-cs"/>
              </a:rPr>
              <a:t>TCE – trichloroethylene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Arial"/>
              <a:ea typeface="+mn-ea"/>
              <a:cs typeface="+mn-cs"/>
            </a:endParaRPr>
          </a:p>
        </p:txBody>
      </p:sp>
      <p:sp>
        <p:nvSpPr>
          <p:cNvPr id="17" name="Title 1">
            <a:extLst>
              <a:ext uri="{FF2B5EF4-FFF2-40B4-BE49-F238E27FC236}">
                <a16:creationId xmlns:a16="http://schemas.microsoft.com/office/drawing/2014/main" id="{B55E1117-09F8-C712-A05A-D82626974E9D}"/>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SS039 Overview</a:t>
            </a:r>
          </a:p>
        </p:txBody>
      </p:sp>
    </p:spTree>
    <p:extLst>
      <p:ext uri="{BB962C8B-B14F-4D97-AF65-F5344CB8AC3E}">
        <p14:creationId xmlns:p14="http://schemas.microsoft.com/office/powerpoint/2010/main" val="12296904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3" name="TextBox 2"/>
          <p:cNvSpPr txBox="1"/>
          <p:nvPr/>
        </p:nvSpPr>
        <p:spPr>
          <a:xfrm>
            <a:off x="302913" y="1419884"/>
            <a:ext cx="2777836" cy="56630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Arial" charset="0"/>
              </a:rPr>
              <a:t>2021 Summary</a:t>
            </a:r>
          </a:p>
          <a:p>
            <a:pPr marL="233363" marR="0" lvl="0"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0" normalizeH="0" baseline="0" noProof="0" dirty="0">
                <a:ln>
                  <a:noFill/>
                </a:ln>
                <a:solidFill>
                  <a:prstClr val="black"/>
                </a:solidFill>
                <a:effectLst/>
                <a:uLnTx/>
                <a:uFillTx/>
                <a:latin typeface="Arial"/>
                <a:ea typeface="+mn-ea"/>
                <a:cs typeface="Arial" charset="0"/>
              </a:rPr>
              <a:t>Off-Base GW Monitoring</a:t>
            </a:r>
          </a:p>
          <a:p>
            <a:pPr marL="457200" marR="0" lvl="2" indent="-168275" algn="l" defTabSz="914400" rtl="0" eaLnBrk="1" fontAlgn="base" latinLnBrk="0" hangingPunct="1">
              <a:lnSpc>
                <a:spcPct val="100000"/>
              </a:lnSpc>
              <a:spcBef>
                <a:spcPct val="0"/>
              </a:spcBef>
              <a:spcAft>
                <a:spcPts val="600"/>
              </a:spcAft>
              <a:buClr>
                <a:srgbClr val="151C77"/>
              </a:buClr>
              <a:buSzTx/>
              <a:buFont typeface="Work Sans" pitchFamily="2" charset="0"/>
              <a:buChar char="-"/>
              <a:tabLst/>
              <a:defRPr/>
            </a:pPr>
            <a:r>
              <a:rPr kumimoji="0" lang="en-US" sz="1400" b="0" i="0" u="none" strike="noStrike" kern="1200" cap="none" spc="-20" normalizeH="0" baseline="0" noProof="0" dirty="0">
                <a:ln>
                  <a:noFill/>
                </a:ln>
                <a:solidFill>
                  <a:prstClr val="black"/>
                </a:solidFill>
                <a:effectLst/>
                <a:uLnTx/>
                <a:uFillTx/>
                <a:latin typeface="Arial"/>
                <a:ea typeface="+mn-ea"/>
                <a:cs typeface="Arial" charset="0"/>
              </a:rPr>
              <a:t>TCE was above the Maximum Contaminant Level (MCL) in two western-most off-site wells</a:t>
            </a:r>
          </a:p>
          <a:p>
            <a:pPr marL="53975" marR="0" lvl="1" indent="0" algn="l" defTabSz="914400" rtl="0" eaLnBrk="1" fontAlgn="auto" latinLnBrk="0" hangingPunct="1">
              <a:lnSpc>
                <a:spcPct val="100000"/>
              </a:lnSpc>
              <a:spcBef>
                <a:spcPts val="120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2022 Summary</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Completed Annual GW Monitoring in November 2022</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Completed Residential Well Sampling in May 2022</a:t>
            </a:r>
          </a:p>
          <a:p>
            <a:pPr marL="53975" marR="0" lvl="1" indent="0" algn="l" defTabSz="914400" rtl="0" eaLnBrk="1" fontAlgn="auto" latinLnBrk="0" hangingPunct="1">
              <a:lnSpc>
                <a:spcPct val="100000"/>
              </a:lnSpc>
              <a:spcBef>
                <a:spcPts val="120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2023 Planned</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Complete Annual GW Monitoring</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endParaRPr kumimoji="0" lang="en-US" sz="1700" b="0" i="0" u="none" strike="noStrike" kern="1200" cap="none" spc="-20" normalizeH="0" baseline="0" noProof="0" dirty="0">
              <a:ln>
                <a:noFill/>
              </a:ln>
              <a:solidFill>
                <a:prstClr val="black"/>
              </a:solidFill>
              <a:effectLst/>
              <a:uLnTx/>
              <a:uFillTx/>
              <a:latin typeface="Arial"/>
              <a:ea typeface="+mn-ea"/>
              <a:cs typeface="Arial" charset="0"/>
            </a:endParaRP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endParaRPr kumimoji="0" lang="en-US" sz="1700" b="0" i="0" u="none" strike="noStrike" kern="1200" cap="none" spc="-20" normalizeH="0" baseline="0" noProof="0" dirty="0">
              <a:ln>
                <a:noFill/>
              </a:ln>
              <a:solidFill>
                <a:prstClr val="black"/>
              </a:solidFill>
              <a:effectLst/>
              <a:uLnTx/>
              <a:uFillTx/>
              <a:latin typeface="Arial"/>
              <a:ea typeface="+mn-ea"/>
              <a:cs typeface="Arial" charset="0"/>
            </a:endParaRPr>
          </a:p>
        </p:txBody>
      </p:sp>
      <p:pic>
        <p:nvPicPr>
          <p:cNvPr id="5" name="Picture 4" descr="Map&#10;&#10;Description automatically generated">
            <a:extLst>
              <a:ext uri="{FF2B5EF4-FFF2-40B4-BE49-F238E27FC236}">
                <a16:creationId xmlns:a16="http://schemas.microsoft.com/office/drawing/2014/main" id="{00ECCE6C-F885-467B-A08D-9D1BC2830F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3718" y="1447800"/>
            <a:ext cx="5669282" cy="4724400"/>
          </a:xfrm>
          <a:prstGeom prst="rect">
            <a:avLst/>
          </a:prstGeom>
        </p:spPr>
      </p:pic>
      <p:sp>
        <p:nvSpPr>
          <p:cNvPr id="13" name="TextBox 12">
            <a:extLst>
              <a:ext uri="{FF2B5EF4-FFF2-40B4-BE49-F238E27FC236}">
                <a16:creationId xmlns:a16="http://schemas.microsoft.com/office/drawing/2014/main" id="{3326D790-0011-4F35-A3E4-D859F9F4E884}"/>
              </a:ext>
            </a:extLst>
          </p:cNvPr>
          <p:cNvSpPr txBox="1"/>
          <p:nvPr/>
        </p:nvSpPr>
        <p:spPr>
          <a:xfrm>
            <a:off x="3191664" y="1651611"/>
            <a:ext cx="13404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a:ln>
                  <a:noFill/>
                </a:ln>
                <a:solidFill>
                  <a:prstClr val="black"/>
                </a:solidFill>
                <a:effectLst/>
                <a:uLnTx/>
                <a:uFillTx/>
                <a:latin typeface="Arial"/>
                <a:ea typeface="+mn-ea"/>
                <a:cs typeface="+mn-cs"/>
              </a:rPr>
              <a:t>TCE – trichloroethylene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Arial"/>
              <a:ea typeface="+mn-ea"/>
              <a:cs typeface="+mn-cs"/>
            </a:endParaRPr>
          </a:p>
        </p:txBody>
      </p:sp>
      <p:sp>
        <p:nvSpPr>
          <p:cNvPr id="14" name="Title 1">
            <a:extLst>
              <a:ext uri="{FF2B5EF4-FFF2-40B4-BE49-F238E27FC236}">
                <a16:creationId xmlns:a16="http://schemas.microsoft.com/office/drawing/2014/main" id="{744E6E00-184C-3C8A-AEB5-116F8380F10D}"/>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SS039 Off-Base Overview</a:t>
            </a:r>
          </a:p>
        </p:txBody>
      </p:sp>
    </p:spTree>
    <p:extLst>
      <p:ext uri="{BB962C8B-B14F-4D97-AF65-F5344CB8AC3E}">
        <p14:creationId xmlns:p14="http://schemas.microsoft.com/office/powerpoint/2010/main" val="206082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733800" y="1905000"/>
            <a:ext cx="5257800" cy="3048000"/>
          </a:xfrm>
        </p:spPr>
        <p:txBody>
          <a:bodyPr/>
          <a:lstStyle/>
          <a:p>
            <a:pPr algn="ctr"/>
            <a:r>
              <a:rPr lang="en-US" sz="3200" dirty="0"/>
              <a:t>SD037 Buildings 2447/2451 </a:t>
            </a:r>
            <a:br>
              <a:rPr lang="en-US" sz="3200" dirty="0"/>
            </a:br>
            <a:r>
              <a:rPr lang="en-US" sz="3200" dirty="0"/>
              <a:t>2021/2022 Summary and Planned 2023 Actions</a:t>
            </a:r>
          </a:p>
        </p:txBody>
      </p:sp>
      <p:sp>
        <p:nvSpPr>
          <p:cNvPr id="6" name="Subtitle 1">
            <a:extLst>
              <a:ext uri="{FF2B5EF4-FFF2-40B4-BE49-F238E27FC236}">
                <a16:creationId xmlns:a16="http://schemas.microsoft.com/office/drawing/2014/main" id="{AB7244EA-85A5-45CE-7058-FEDCF4856874}"/>
              </a:ext>
            </a:extLst>
          </p:cNvPr>
          <p:cNvSpPr>
            <a:spLocks noGrp="1"/>
          </p:cNvSpPr>
          <p:nvPr>
            <p:ph type="subTitle" idx="1"/>
          </p:nvPr>
        </p:nvSpPr>
        <p:spPr>
          <a:xfrm>
            <a:off x="4419600" y="5105400"/>
            <a:ext cx="4476750" cy="1219200"/>
          </a:xfrm>
        </p:spPr>
        <p:txBody>
          <a:bodyPr/>
          <a:lstStyle/>
          <a:p>
            <a:pPr>
              <a:spcBef>
                <a:spcPts val="600"/>
              </a:spcBef>
            </a:pPr>
            <a:r>
              <a:rPr lang="en-US" b="1" dirty="0">
                <a:solidFill>
                  <a:srgbClr val="151C77"/>
                </a:solidFill>
                <a:ea typeface="+mj-ea"/>
                <a:cs typeface="+mj-cs"/>
              </a:rPr>
              <a:t>Ms. Kristine Weber</a:t>
            </a:r>
          </a:p>
          <a:p>
            <a:pPr>
              <a:spcBef>
                <a:spcPts val="600"/>
              </a:spcBef>
            </a:pPr>
            <a:r>
              <a:rPr lang="en-US" b="1" dirty="0">
                <a:solidFill>
                  <a:srgbClr val="151C77"/>
                </a:solidFill>
                <a:ea typeface="+mj-ea"/>
                <a:cs typeface="+mj-cs"/>
              </a:rPr>
              <a:t>AECOM Site Lead</a:t>
            </a:r>
          </a:p>
          <a:p>
            <a:pPr>
              <a:spcBef>
                <a:spcPts val="600"/>
              </a:spcBef>
            </a:pPr>
            <a:r>
              <a:rPr lang="en-US" b="1" dirty="0">
                <a:solidFill>
                  <a:srgbClr val="151C77"/>
                </a:solidFill>
                <a:ea typeface="+mj-ea"/>
                <a:cs typeface="+mj-cs"/>
              </a:rPr>
              <a:t>17 November 2022</a:t>
            </a:r>
          </a:p>
          <a:p>
            <a:endParaRPr lang="en-US" dirty="0"/>
          </a:p>
        </p:txBody>
      </p:sp>
    </p:spTree>
    <p:extLst>
      <p:ext uri="{BB962C8B-B14F-4D97-AF65-F5344CB8AC3E}">
        <p14:creationId xmlns:p14="http://schemas.microsoft.com/office/powerpoint/2010/main" val="1249576681"/>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3" name="TextBox 2"/>
          <p:cNvSpPr txBox="1"/>
          <p:nvPr/>
        </p:nvSpPr>
        <p:spPr>
          <a:xfrm>
            <a:off x="152400" y="1504414"/>
            <a:ext cx="2703576" cy="3093154"/>
          </a:xfrm>
          <a:prstGeom prst="rect">
            <a:avLst/>
          </a:prstGeom>
          <a:noFill/>
        </p:spPr>
        <p:txBody>
          <a:bodyPr wrap="square" rtlCol="0">
            <a:spAutoFit/>
          </a:bodyPr>
          <a:lstStyle/>
          <a:p>
            <a:pPr marL="287338" marR="0" lvl="1" indent="-233363" algn="l" defTabSz="914400" rtl="0" eaLnBrk="1" fontAlgn="base" latinLnBrk="0" hangingPunct="1">
              <a:lnSpc>
                <a:spcPct val="100000"/>
              </a:lnSpc>
              <a:spcBef>
                <a:spcPct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Before and After September 2021 Sodium Permanganate Injection Event</a:t>
            </a:r>
          </a:p>
          <a:p>
            <a:pPr marL="457200" marR="0" lvl="2" indent="-168275" algn="l" defTabSz="914400" rtl="0" eaLnBrk="1" fontAlgn="base" latinLnBrk="0" hangingPunct="1">
              <a:lnSpc>
                <a:spcPct val="100000"/>
              </a:lnSpc>
              <a:spcBef>
                <a:spcPct val="0"/>
              </a:spcBef>
              <a:spcAft>
                <a:spcPts val="600"/>
              </a:spcAft>
              <a:buClr>
                <a:srgbClr val="151C77"/>
              </a:buClr>
              <a:buSzTx/>
              <a:buFont typeface="Work Sans" pitchFamily="2" charset="0"/>
              <a:buChar char="-"/>
              <a:tabLst/>
              <a:defRPr/>
            </a:pPr>
            <a:r>
              <a:rPr kumimoji="0" lang="en-US" sz="1400" b="0" i="0" u="none" strike="noStrike" kern="1200" cap="none" spc="-20" normalizeH="0" baseline="0" noProof="0" dirty="0">
                <a:ln>
                  <a:noFill/>
                </a:ln>
                <a:solidFill>
                  <a:prstClr val="black"/>
                </a:solidFill>
                <a:effectLst/>
                <a:uLnTx/>
                <a:uFillTx/>
                <a:latin typeface="Arial"/>
                <a:ea typeface="+mn-ea"/>
                <a:cs typeface="Arial" charset="0"/>
              </a:rPr>
              <a:t>Installed 22 injection wells (IWs)</a:t>
            </a:r>
          </a:p>
          <a:p>
            <a:pPr marL="457200" marR="0" lvl="2" indent="-168275" algn="l" defTabSz="914400" rtl="0" eaLnBrk="1" fontAlgn="base" latinLnBrk="0" hangingPunct="1">
              <a:lnSpc>
                <a:spcPct val="100000"/>
              </a:lnSpc>
              <a:spcBef>
                <a:spcPct val="0"/>
              </a:spcBef>
              <a:spcAft>
                <a:spcPts val="600"/>
              </a:spcAft>
              <a:buClr>
                <a:srgbClr val="151C77"/>
              </a:buClr>
              <a:buSzTx/>
              <a:buFont typeface="Work Sans" pitchFamily="2" charset="0"/>
              <a:buChar char="-"/>
              <a:tabLst/>
              <a:defRPr/>
            </a:pPr>
            <a:r>
              <a:rPr kumimoji="0" lang="en-US" sz="1400" b="0" i="0" u="none" strike="noStrike" kern="1200" cap="none" spc="-20" normalizeH="0" baseline="0" noProof="0" dirty="0">
                <a:ln>
                  <a:noFill/>
                </a:ln>
                <a:solidFill>
                  <a:prstClr val="black"/>
                </a:solidFill>
                <a:effectLst/>
                <a:uLnTx/>
                <a:uFillTx/>
                <a:latin typeface="Arial"/>
                <a:ea typeface="+mn-ea"/>
                <a:cs typeface="Arial" charset="0"/>
              </a:rPr>
              <a:t>Installed 6 additional monitoring wells (MWs)</a:t>
            </a:r>
          </a:p>
          <a:p>
            <a:pPr marL="457200" marR="0" lvl="2" indent="-168275" algn="l" defTabSz="914400" rtl="0" eaLnBrk="1" fontAlgn="base" latinLnBrk="0" hangingPunct="1">
              <a:lnSpc>
                <a:spcPct val="100000"/>
              </a:lnSpc>
              <a:spcBef>
                <a:spcPct val="0"/>
              </a:spcBef>
              <a:spcAft>
                <a:spcPts val="600"/>
              </a:spcAft>
              <a:buClr>
                <a:srgbClr val="151C77"/>
              </a:buClr>
              <a:buSzTx/>
              <a:buFont typeface="Work Sans" pitchFamily="2" charset="0"/>
              <a:buChar char="-"/>
              <a:tabLst/>
              <a:defRPr/>
            </a:pPr>
            <a:r>
              <a:rPr kumimoji="0" lang="en-US" sz="1400" b="0" i="0" u="none" strike="noStrike" kern="1200" cap="none" spc="-20" normalizeH="0" baseline="0" noProof="0" dirty="0">
                <a:ln>
                  <a:noFill/>
                </a:ln>
                <a:solidFill>
                  <a:prstClr val="black"/>
                </a:solidFill>
                <a:effectLst/>
                <a:uLnTx/>
                <a:uFillTx/>
                <a:latin typeface="Arial"/>
                <a:ea typeface="+mn-ea"/>
                <a:cs typeface="Arial" charset="0"/>
              </a:rPr>
              <a:t>Completed injection of 96,289 gallons of sodium permanganate (1% solution)</a:t>
            </a:r>
          </a:p>
        </p:txBody>
      </p:sp>
      <p:pic>
        <p:nvPicPr>
          <p:cNvPr id="9" name="Picture 8" descr="Diagram&#10;&#10;Description automatically generated">
            <a:extLst>
              <a:ext uri="{FF2B5EF4-FFF2-40B4-BE49-F238E27FC236}">
                <a16:creationId xmlns:a16="http://schemas.microsoft.com/office/drawing/2014/main" id="{E04303E6-1261-4F17-AB3D-8032EE2B29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200" y="1402080"/>
            <a:ext cx="6076610" cy="3931920"/>
          </a:xfrm>
          <a:prstGeom prst="rect">
            <a:avLst/>
          </a:prstGeom>
        </p:spPr>
      </p:pic>
      <p:sp>
        <p:nvSpPr>
          <p:cNvPr id="18" name="TextBox 17">
            <a:extLst>
              <a:ext uri="{FF2B5EF4-FFF2-40B4-BE49-F238E27FC236}">
                <a16:creationId xmlns:a16="http://schemas.microsoft.com/office/drawing/2014/main" id="{CA14A3BB-5729-457E-A6DF-B2B58CDD4192}"/>
              </a:ext>
            </a:extLst>
          </p:cNvPr>
          <p:cNvSpPr txBox="1"/>
          <p:nvPr/>
        </p:nvSpPr>
        <p:spPr>
          <a:xfrm>
            <a:off x="4456357" y="1533900"/>
            <a:ext cx="1302327"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July 2021</a:t>
            </a:r>
          </a:p>
        </p:txBody>
      </p:sp>
      <p:sp>
        <p:nvSpPr>
          <p:cNvPr id="19" name="TextBox 18">
            <a:extLst>
              <a:ext uri="{FF2B5EF4-FFF2-40B4-BE49-F238E27FC236}">
                <a16:creationId xmlns:a16="http://schemas.microsoft.com/office/drawing/2014/main" id="{2EEB242A-9E7A-46C4-BEDE-E0C3BD670F6E}"/>
              </a:ext>
            </a:extLst>
          </p:cNvPr>
          <p:cNvSpPr txBox="1"/>
          <p:nvPr/>
        </p:nvSpPr>
        <p:spPr>
          <a:xfrm>
            <a:off x="7349734" y="1533900"/>
            <a:ext cx="1302327"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May 2022</a:t>
            </a:r>
          </a:p>
        </p:txBody>
      </p:sp>
      <p:sp>
        <p:nvSpPr>
          <p:cNvPr id="16" name="Title 1">
            <a:extLst>
              <a:ext uri="{FF2B5EF4-FFF2-40B4-BE49-F238E27FC236}">
                <a16:creationId xmlns:a16="http://schemas.microsoft.com/office/drawing/2014/main" id="{86223B15-2381-66F0-8777-39EA1FDD0E46}"/>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SD037 Overview</a:t>
            </a:r>
          </a:p>
        </p:txBody>
      </p:sp>
    </p:spTree>
    <p:extLst>
      <p:ext uri="{BB962C8B-B14F-4D97-AF65-F5344CB8AC3E}">
        <p14:creationId xmlns:p14="http://schemas.microsoft.com/office/powerpoint/2010/main" val="12146258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04800" y="1285680"/>
            <a:ext cx="8223022" cy="707886"/>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Arial" charset="0"/>
              </a:rPr>
              <a:t>In Situ Chemical Oxidation Pilot Study and Vapor Intrusion Evaluation </a:t>
            </a:r>
          </a:p>
        </p:txBody>
      </p:sp>
      <p:sp>
        <p:nvSpPr>
          <p:cNvPr id="9" name="TextBox 8">
            <a:extLst>
              <a:ext uri="{FF2B5EF4-FFF2-40B4-BE49-F238E27FC236}">
                <a16:creationId xmlns:a16="http://schemas.microsoft.com/office/drawing/2014/main" id="{6A09AFE7-0EDD-496E-8179-8A777FC4CEC9}"/>
              </a:ext>
            </a:extLst>
          </p:cNvPr>
          <p:cNvSpPr txBox="1"/>
          <p:nvPr/>
        </p:nvSpPr>
        <p:spPr>
          <a:xfrm>
            <a:off x="304800" y="1891129"/>
            <a:ext cx="2895600" cy="4585871"/>
          </a:xfrm>
          <a:prstGeom prst="rect">
            <a:avLst/>
          </a:prstGeom>
          <a:noFill/>
        </p:spPr>
        <p:txBody>
          <a:bodyPr wrap="square" rIns="0" rtlCol="0">
            <a:noAutofit/>
          </a:bodyPr>
          <a:lstStyle/>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2021 Summary</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Completed injection of 96,289 gallons of sodium permanganate </a:t>
            </a:r>
            <a:r>
              <a:rPr kumimoji="0" lang="en-US" sz="1400" b="0" i="0" u="none" strike="noStrike" kern="1200" cap="none" spc="-20" normalizeH="0" baseline="0" noProof="0" dirty="0">
                <a:ln>
                  <a:noFill/>
                </a:ln>
                <a:solidFill>
                  <a:prstClr val="black"/>
                </a:solidFill>
                <a:effectLst/>
                <a:uLnTx/>
                <a:uFillTx/>
                <a:latin typeface="Arial"/>
                <a:ea typeface="+mn-ea"/>
                <a:cs typeface="Arial" charset="0"/>
              </a:rPr>
              <a:t>(1% solution)</a:t>
            </a:r>
          </a:p>
          <a:p>
            <a:pPr marL="0" marR="0" lvl="1" indent="0" algn="l" defTabSz="914400" rtl="0" eaLnBrk="1" fontAlgn="auto" latinLnBrk="0" hangingPunct="1">
              <a:lnSpc>
                <a:spcPct val="100000"/>
              </a:lnSpc>
              <a:spcBef>
                <a:spcPts val="120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2022 Summary</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Quarterly Performance Monitoring</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Feasibility Study (FS)</a:t>
            </a:r>
          </a:p>
          <a:p>
            <a:pPr marL="0" marR="0" lvl="1" indent="0" algn="l" defTabSz="914400" rtl="0" eaLnBrk="1" fontAlgn="auto" latinLnBrk="0" hangingPunct="1">
              <a:lnSpc>
                <a:spcPct val="100000"/>
              </a:lnSpc>
              <a:spcBef>
                <a:spcPts val="120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2023 Planned</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Semi-annual Performance Monitoring</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Proposed Plan (PP)</a:t>
            </a:r>
          </a:p>
          <a:p>
            <a:pPr marL="342900" marR="0" lvl="1" indent="-34290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Arial" charset="0"/>
            </a:endParaRPr>
          </a:p>
        </p:txBody>
      </p:sp>
      <p:pic>
        <p:nvPicPr>
          <p:cNvPr id="3" name="Picture 2" descr="Map&#10;&#10;Description automatically generated">
            <a:extLst>
              <a:ext uri="{FF2B5EF4-FFF2-40B4-BE49-F238E27FC236}">
                <a16:creationId xmlns:a16="http://schemas.microsoft.com/office/drawing/2014/main" id="{79BF99D5-1ECA-47E4-87FE-704E28FD39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1771711"/>
            <a:ext cx="5486400" cy="4572000"/>
          </a:xfrm>
          <a:prstGeom prst="rect">
            <a:avLst/>
          </a:prstGeom>
        </p:spPr>
      </p:pic>
      <p:sp>
        <p:nvSpPr>
          <p:cNvPr id="6" name="TextBox 5">
            <a:extLst>
              <a:ext uri="{FF2B5EF4-FFF2-40B4-BE49-F238E27FC236}">
                <a16:creationId xmlns:a16="http://schemas.microsoft.com/office/drawing/2014/main" id="{507A974F-1D2F-4E77-9F1B-B6462260EA05}"/>
              </a:ext>
            </a:extLst>
          </p:cNvPr>
          <p:cNvSpPr txBox="1"/>
          <p:nvPr/>
        </p:nvSpPr>
        <p:spPr>
          <a:xfrm>
            <a:off x="7620000" y="1921546"/>
            <a:ext cx="134043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a:ln>
                  <a:noFill/>
                </a:ln>
                <a:solidFill>
                  <a:prstClr val="black"/>
                </a:solidFill>
                <a:effectLst/>
                <a:uLnTx/>
                <a:uFillTx/>
                <a:latin typeface="Arial"/>
                <a:ea typeface="+mn-ea"/>
                <a:cs typeface="Calibri" panose="020F0502020204030204" pitchFamily="34" charset="0"/>
              </a:rPr>
              <a:t>TCE </a:t>
            </a:r>
            <a:r>
              <a:rPr kumimoji="0" lang="en-US" sz="600" b="1" i="0" u="none" strike="noStrike" kern="1200" cap="none" spc="0" normalizeH="0" baseline="0" noProof="0" dirty="0">
                <a:ln>
                  <a:noFill/>
                </a:ln>
                <a:solidFill>
                  <a:prstClr val="black"/>
                </a:solidFill>
                <a:effectLst/>
                <a:uLnTx/>
                <a:uFillTx/>
                <a:latin typeface="Arial"/>
                <a:ea typeface="+mn-ea"/>
                <a:cs typeface="+mn-cs"/>
              </a:rPr>
              <a:t>– trichloroethylene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Arial"/>
              <a:ea typeface="+mn-ea"/>
              <a:cs typeface="+mn-cs"/>
            </a:endParaRPr>
          </a:p>
        </p:txBody>
      </p:sp>
      <p:sp>
        <p:nvSpPr>
          <p:cNvPr id="8" name="Title 1">
            <a:extLst>
              <a:ext uri="{FF2B5EF4-FFF2-40B4-BE49-F238E27FC236}">
                <a16:creationId xmlns:a16="http://schemas.microsoft.com/office/drawing/2014/main" id="{AA096D9A-0FFA-5C10-E835-4020C46207D9}"/>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SD037 Overview</a:t>
            </a:r>
          </a:p>
        </p:txBody>
      </p:sp>
    </p:spTree>
    <p:extLst>
      <p:ext uri="{BB962C8B-B14F-4D97-AF65-F5344CB8AC3E}">
        <p14:creationId xmlns:p14="http://schemas.microsoft.com/office/powerpoint/2010/main" val="17867298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2"/>
          <p:cNvSpPr>
            <a:spLocks noGrp="1"/>
          </p:cNvSpPr>
          <p:nvPr>
            <p:ph type="ctrTitle"/>
          </p:nvPr>
        </p:nvSpPr>
        <p:spPr>
          <a:xfrm>
            <a:off x="3733800" y="1928696"/>
            <a:ext cx="5295900" cy="3000607"/>
          </a:xfrm>
        </p:spPr>
        <p:txBody>
          <a:bodyPr/>
          <a:lstStyle/>
          <a:p>
            <a:pPr algn="ctr"/>
            <a:r>
              <a:rPr lang="en-US" sz="3200" dirty="0"/>
              <a:t>Craig Road Landfill (LF002) </a:t>
            </a:r>
            <a:br>
              <a:rPr lang="en-US" sz="3200" dirty="0"/>
            </a:br>
            <a:r>
              <a:rPr lang="en-US" sz="3200" dirty="0"/>
              <a:t>2022/2023 Remedial Action-Operations (RA-O) Overview</a:t>
            </a:r>
          </a:p>
        </p:txBody>
      </p:sp>
      <p:sp>
        <p:nvSpPr>
          <p:cNvPr id="6" name="Subtitle 1">
            <a:extLst>
              <a:ext uri="{FF2B5EF4-FFF2-40B4-BE49-F238E27FC236}">
                <a16:creationId xmlns:a16="http://schemas.microsoft.com/office/drawing/2014/main" id="{6B730105-DB47-7EAB-1D64-A73E4C5AC0DC}"/>
              </a:ext>
            </a:extLst>
          </p:cNvPr>
          <p:cNvSpPr>
            <a:spLocks noGrp="1"/>
          </p:cNvSpPr>
          <p:nvPr>
            <p:ph type="subTitle" idx="1"/>
          </p:nvPr>
        </p:nvSpPr>
        <p:spPr>
          <a:xfrm>
            <a:off x="4419600" y="5105400"/>
            <a:ext cx="4476750" cy="1219200"/>
          </a:xfrm>
        </p:spPr>
        <p:txBody>
          <a:bodyPr/>
          <a:lstStyle/>
          <a:p>
            <a:pPr>
              <a:spcBef>
                <a:spcPts val="600"/>
              </a:spcBef>
            </a:pPr>
            <a:r>
              <a:rPr lang="en-US" b="1" dirty="0">
                <a:solidFill>
                  <a:srgbClr val="151C77"/>
                </a:solidFill>
                <a:ea typeface="+mj-ea"/>
                <a:cs typeface="+mj-cs"/>
              </a:rPr>
              <a:t>Mr. John Peper</a:t>
            </a:r>
          </a:p>
          <a:p>
            <a:pPr>
              <a:spcBef>
                <a:spcPts val="600"/>
              </a:spcBef>
            </a:pPr>
            <a:r>
              <a:rPr lang="en-US" b="1" dirty="0">
                <a:solidFill>
                  <a:srgbClr val="151C77"/>
                </a:solidFill>
                <a:ea typeface="+mj-ea"/>
                <a:cs typeface="+mj-cs"/>
              </a:rPr>
              <a:t>Bay West Project Manager </a:t>
            </a:r>
          </a:p>
          <a:p>
            <a:pPr>
              <a:spcBef>
                <a:spcPts val="600"/>
              </a:spcBef>
            </a:pPr>
            <a:r>
              <a:rPr lang="en-US" b="1" dirty="0">
                <a:solidFill>
                  <a:srgbClr val="151C77"/>
                </a:solidFill>
                <a:ea typeface="+mj-ea"/>
                <a:cs typeface="+mj-cs"/>
              </a:rPr>
              <a:t>17 November 2022</a:t>
            </a:r>
          </a:p>
          <a:p>
            <a:endParaRPr lang="en-US" dirty="0"/>
          </a:p>
        </p:txBody>
      </p:sp>
    </p:spTree>
    <p:extLst>
      <p:ext uri="{BB962C8B-B14F-4D97-AF65-F5344CB8AC3E}">
        <p14:creationId xmlns:p14="http://schemas.microsoft.com/office/powerpoint/2010/main" val="247411677"/>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6197C2-3913-486C-860F-097B0C7D156A}"/>
              </a:ext>
            </a:extLst>
          </p:cNvPr>
          <p:cNvSpPr txBox="1">
            <a:spLocks/>
          </p:cNvSpPr>
          <p:nvPr/>
        </p:nvSpPr>
        <p:spPr bwMode="auto">
          <a:xfrm>
            <a:off x="502443" y="1318437"/>
            <a:ext cx="8139113"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8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LF002 is a former landfill on Air Force property located about one mile east of the Base.</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8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Trichloroethylene (TCE) was discovered in groundwater in the late 1980s and 1990s.</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8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Remedial action was implemented in 1995 and has consisted of: </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8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Groundwater containment with extraction wells and stripper tower treatment</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8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Construction of an engineered cap</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8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Land Use Controls (LUCs)</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8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Soil Vapor Extraction (SVE) systems were added to the remedy in 2017.</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8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RA-O consisting of systems operation and groundwater monitoring have been performed since 1995.</a:t>
            </a:r>
          </a:p>
          <a:p>
            <a:pPr marL="285750" marR="0" lvl="0" indent="-285750" algn="l" defTabSz="914400" rtl="0" eaLnBrk="0" fontAlgn="base" latinLnBrk="0" hangingPunct="0">
              <a:lnSpc>
                <a:spcPct val="100000"/>
              </a:lnSpc>
              <a:spcBef>
                <a:spcPct val="50000"/>
              </a:spcBef>
              <a:spcAft>
                <a:spcPts val="1000"/>
              </a:spcAft>
              <a:buClr>
                <a:srgbClr val="151C77"/>
              </a:buClr>
              <a:buSzPct val="80000"/>
              <a:buFont typeface="Wingdings" pitchFamily="2" charset="2"/>
              <a:buChar char="n"/>
              <a:tabLst/>
              <a:defRPr/>
            </a:pPr>
            <a:endParaRPr kumimoji="0" lang="en-US" sz="2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000" b="1" i="0" u="none" strike="noStrike" kern="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000" b="0" i="0" u="none" strike="noStrike" kern="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200" b="0" i="0" u="none" strike="noStrike" kern="0" cap="none" spc="0" normalizeH="0" baseline="0" noProof="0" dirty="0">
              <a:ln>
                <a:noFill/>
              </a:ln>
              <a:solidFill>
                <a:prstClr val="black"/>
              </a:solidFill>
              <a:effectLst/>
              <a:uLnTx/>
              <a:uFillTx/>
              <a:latin typeface="Arial"/>
              <a:ea typeface="+mn-ea"/>
              <a:cs typeface="+mn-cs"/>
            </a:endParaRPr>
          </a:p>
          <a:p>
            <a:pPr marL="688975" marR="0" lvl="1" indent="-282575" algn="l" defTabSz="914400" rtl="0" eaLnBrk="0" fontAlgn="base" latinLnBrk="0" hangingPunct="0">
              <a:lnSpc>
                <a:spcPct val="100000"/>
              </a:lnSpc>
              <a:spcBef>
                <a:spcPct val="25000"/>
              </a:spcBef>
              <a:spcAft>
                <a:spcPct val="0"/>
              </a:spcAft>
              <a:buClr>
                <a:srgbClr val="151C77"/>
              </a:buClr>
              <a:buSzPct val="80000"/>
              <a:buFont typeface="Wingdings" pitchFamily="2" charset="2"/>
              <a:buChar char="n"/>
              <a:tabLst/>
              <a:defRPr/>
            </a:pPr>
            <a:endParaRPr kumimoji="0" lang="en-US" sz="2000" b="0" i="0" u="none" strike="noStrike" kern="0" cap="none" spc="0" normalizeH="0" baseline="0" noProof="0" dirty="0">
              <a:ln>
                <a:noFill/>
              </a:ln>
              <a:solidFill>
                <a:prstClr val="black"/>
              </a:solidFill>
              <a:effectLst/>
              <a:uLnTx/>
              <a:uFillTx/>
              <a:latin typeface="Arial"/>
              <a:ea typeface="+mn-ea"/>
              <a:cs typeface="+mn-cs"/>
            </a:endParaRPr>
          </a:p>
          <a:p>
            <a:pPr marL="1600200" marR="0" lvl="3" indent="-228600" algn="l" defTabSz="914400" rtl="0" eaLnBrk="0" fontAlgn="base" latinLnBrk="0" hangingPunct="0">
              <a:lnSpc>
                <a:spcPct val="100000"/>
              </a:lnSpc>
              <a:spcBef>
                <a:spcPct val="25000"/>
              </a:spcBef>
              <a:spcAft>
                <a:spcPct val="0"/>
              </a:spcAft>
              <a:buClr>
                <a:srgbClr val="151C77"/>
              </a:buClr>
              <a:buSzPct val="80000"/>
              <a:buFont typeface="Wingdings" pitchFamily="2" charset="2"/>
              <a:buChar char="n"/>
              <a:tabLst/>
              <a:defRPr/>
            </a:pPr>
            <a:endParaRPr kumimoji="0" lang="en-US" sz="1600" b="0" i="0" u="none" strike="noStrike" kern="0" cap="none" spc="0" normalizeH="0" baseline="0" noProof="0" dirty="0">
              <a:ln>
                <a:noFill/>
              </a:ln>
              <a:solidFill>
                <a:prstClr val="black"/>
              </a:solidFill>
              <a:effectLst/>
              <a:uLnTx/>
              <a:uFillTx/>
              <a:latin typeface="Arial"/>
              <a:ea typeface="+mn-ea"/>
              <a:cs typeface="+mn-cs"/>
            </a:endParaRPr>
          </a:p>
        </p:txBody>
      </p:sp>
      <p:sp>
        <p:nvSpPr>
          <p:cNvPr id="4" name="Title 1">
            <a:extLst>
              <a:ext uri="{FF2B5EF4-FFF2-40B4-BE49-F238E27FC236}">
                <a16:creationId xmlns:a16="http://schemas.microsoft.com/office/drawing/2014/main" id="{EFCD9416-1833-DC73-EE22-9519A8C8F7D9}"/>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LF002 Background</a:t>
            </a:r>
          </a:p>
        </p:txBody>
      </p:sp>
    </p:spTree>
    <p:extLst>
      <p:ext uri="{BB962C8B-B14F-4D97-AF65-F5344CB8AC3E}">
        <p14:creationId xmlns:p14="http://schemas.microsoft.com/office/powerpoint/2010/main" val="31459263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02443" y="1318437"/>
            <a:ext cx="8139113" cy="4873625"/>
          </a:xfrm>
        </p:spPr>
        <p:txBody>
          <a:bodyPr/>
          <a:lstStyle/>
          <a:p>
            <a:pPr marL="0" indent="0">
              <a:spcBef>
                <a:spcPts val="300"/>
              </a:spcBef>
              <a:spcAft>
                <a:spcPts val="300"/>
              </a:spcAft>
              <a:buNone/>
            </a:pPr>
            <a:r>
              <a:rPr lang="en-US" sz="2000" b="1" dirty="0">
                <a:latin typeface="Arial" panose="020B0604020202020204" pitchFamily="34" charset="0"/>
                <a:cs typeface="Arial" panose="020B0604020202020204" pitchFamily="34" charset="0"/>
              </a:rPr>
              <a:t>2022 Actions</a:t>
            </a:r>
          </a:p>
          <a:p>
            <a:pPr marL="594360" lvl="1">
              <a:spcBef>
                <a:spcPts val="300"/>
              </a:spcBef>
              <a:spcAft>
                <a:spcPts val="300"/>
              </a:spcAft>
            </a:pPr>
            <a:r>
              <a:rPr lang="en-US" sz="1600" b="1" dirty="0">
                <a:latin typeface="+mj-lt"/>
                <a:cs typeface="Arial" panose="020B0604020202020204" pitchFamily="34" charset="0"/>
              </a:rPr>
              <a:t>Ongoing</a:t>
            </a:r>
            <a:r>
              <a:rPr lang="en-US" sz="1600" dirty="0">
                <a:latin typeface="+mj-lt"/>
                <a:cs typeface="Arial" panose="020B0604020202020204" pitchFamily="34" charset="0"/>
              </a:rPr>
              <a:t>: Operation and Maintenance (O&amp;M) of the </a:t>
            </a:r>
            <a:r>
              <a:rPr lang="en-US" sz="1600" dirty="0">
                <a:solidFill>
                  <a:prstClr val="black"/>
                </a:solidFill>
                <a:cs typeface="Arial" panose="020B0604020202020204" pitchFamily="34" charset="0"/>
              </a:rPr>
              <a:t>Groundwater Extraction and Treatment System/SVE Systems and RA-O Monitoring.</a:t>
            </a:r>
          </a:p>
          <a:p>
            <a:pPr marL="594360" lvl="1">
              <a:spcBef>
                <a:spcPts val="300"/>
              </a:spcBef>
              <a:spcAft>
                <a:spcPts val="300"/>
              </a:spcAft>
            </a:pPr>
            <a:r>
              <a:rPr lang="en-US" sz="1600" b="1" dirty="0">
                <a:solidFill>
                  <a:prstClr val="black"/>
                </a:solidFill>
                <a:cs typeface="Arial" panose="020B0604020202020204" pitchFamily="34" charset="0"/>
              </a:rPr>
              <a:t>RA-O Monitoring</a:t>
            </a:r>
            <a:r>
              <a:rPr lang="en-US" sz="1600" dirty="0">
                <a:solidFill>
                  <a:prstClr val="black"/>
                </a:solidFill>
                <a:cs typeface="Arial" panose="020B0604020202020204" pitchFamily="34" charset="0"/>
              </a:rPr>
              <a:t>: Quarterly sampling events were completed in March, June, and September 2022, and planned for November 2022.</a:t>
            </a:r>
          </a:p>
          <a:p>
            <a:pPr marL="594360" lvl="1">
              <a:spcBef>
                <a:spcPts val="300"/>
              </a:spcBef>
              <a:spcAft>
                <a:spcPts val="300"/>
              </a:spcAft>
            </a:pPr>
            <a:r>
              <a:rPr lang="en-US" sz="1600" b="1" dirty="0">
                <a:solidFill>
                  <a:prstClr val="black"/>
                </a:solidFill>
                <a:latin typeface="+mj-lt"/>
                <a:cs typeface="Arial" panose="020B0604020202020204" pitchFamily="34" charset="0"/>
              </a:rPr>
              <a:t>August 2022: </a:t>
            </a:r>
            <a:r>
              <a:rPr lang="en-US" sz="1600" dirty="0">
                <a:solidFill>
                  <a:prstClr val="black"/>
                </a:solidFill>
                <a:latin typeface="+mj-lt"/>
                <a:cs typeface="Arial" panose="020B0604020202020204" pitchFamily="34" charset="0"/>
              </a:rPr>
              <a:t>The 2021 Annual RA-O Report was finalized.</a:t>
            </a:r>
          </a:p>
          <a:p>
            <a:pPr marL="594360" lvl="1">
              <a:spcBef>
                <a:spcPts val="300"/>
              </a:spcBef>
              <a:spcAft>
                <a:spcPts val="300"/>
              </a:spcAft>
            </a:pPr>
            <a:r>
              <a:rPr lang="en-US" sz="1600" b="1" dirty="0">
                <a:solidFill>
                  <a:prstClr val="black"/>
                </a:solidFill>
                <a:latin typeface="+mj-lt"/>
                <a:cs typeface="Arial" panose="020B0604020202020204" pitchFamily="34" charset="0"/>
              </a:rPr>
              <a:t>October 2022</a:t>
            </a:r>
            <a:r>
              <a:rPr lang="en-US" sz="1600" dirty="0">
                <a:solidFill>
                  <a:prstClr val="black"/>
                </a:solidFill>
                <a:latin typeface="+mj-lt"/>
                <a:cs typeface="Arial" panose="020B0604020202020204" pitchFamily="34" charset="0"/>
              </a:rPr>
              <a:t>: The 2022 Semi-annual Report was submitted for USAF Review.</a:t>
            </a:r>
          </a:p>
          <a:p>
            <a:pPr marL="594360" lvl="1">
              <a:spcBef>
                <a:spcPts val="300"/>
              </a:spcBef>
              <a:spcAft>
                <a:spcPts val="300"/>
              </a:spcAft>
            </a:pPr>
            <a:r>
              <a:rPr lang="en-US" sz="1600" b="1" dirty="0">
                <a:solidFill>
                  <a:prstClr val="black"/>
                </a:solidFill>
                <a:cs typeface="Arial" panose="020B0604020202020204" pitchFamily="34" charset="0"/>
              </a:rPr>
              <a:t>Remedial Progress</a:t>
            </a:r>
            <a:r>
              <a:rPr lang="en-US" sz="1600" dirty="0">
                <a:solidFill>
                  <a:prstClr val="black"/>
                </a:solidFill>
                <a:cs typeface="Arial" panose="020B0604020202020204" pitchFamily="34" charset="0"/>
              </a:rPr>
              <a:t>: </a:t>
            </a:r>
          </a:p>
          <a:p>
            <a:pPr marL="994410" lvl="2" indent="-285750">
              <a:spcBef>
                <a:spcPts val="300"/>
              </a:spcBef>
              <a:spcAft>
                <a:spcPts val="300"/>
              </a:spcAft>
              <a:buFont typeface="Courier New" panose="02070309020205020404" pitchFamily="49" charset="0"/>
              <a:buChar char="o"/>
            </a:pPr>
            <a:r>
              <a:rPr lang="en-US" sz="1400" dirty="0">
                <a:solidFill>
                  <a:prstClr val="black"/>
                </a:solidFill>
                <a:cs typeface="Arial" panose="020B0604020202020204" pitchFamily="34" charset="0"/>
              </a:rPr>
              <a:t>99.6% of the original (1995) TCE mass has been removed. </a:t>
            </a:r>
          </a:p>
          <a:p>
            <a:pPr marL="994410" lvl="2" indent="-285750">
              <a:spcBef>
                <a:spcPts val="300"/>
              </a:spcBef>
              <a:spcAft>
                <a:spcPts val="300"/>
              </a:spcAft>
              <a:buFont typeface="Courier New" panose="02070309020205020404" pitchFamily="49" charset="0"/>
              <a:buChar char="o"/>
            </a:pPr>
            <a:r>
              <a:rPr lang="en-US" sz="1400" dirty="0">
                <a:solidFill>
                  <a:prstClr val="black"/>
                </a:solidFill>
                <a:cs typeface="Arial" panose="020B0604020202020204" pitchFamily="34" charset="0"/>
              </a:rPr>
              <a:t>TCE groundwater concentrations continue to decrease. The maximum TCE concentrations decreased from 20,000 micrograms per liter (</a:t>
            </a:r>
            <a:r>
              <a:rPr lang="en-US" sz="1400" dirty="0">
                <a:solidFill>
                  <a:prstClr val="black"/>
                </a:solidFill>
                <a:latin typeface="Symbol" panose="05050102010706020507" pitchFamily="18" charset="2"/>
                <a:cs typeface="Arial" panose="020B0604020202020204" pitchFamily="34" charset="0"/>
              </a:rPr>
              <a:t>m</a:t>
            </a:r>
            <a:r>
              <a:rPr lang="en-US" sz="1400" dirty="0">
                <a:solidFill>
                  <a:prstClr val="black"/>
                </a:solidFill>
                <a:cs typeface="Arial" panose="020B0604020202020204" pitchFamily="34" charset="0"/>
              </a:rPr>
              <a:t>g/L) in 2018 to now (September 2022) only 140 </a:t>
            </a:r>
            <a:r>
              <a:rPr lang="en-US" sz="1400" dirty="0">
                <a:solidFill>
                  <a:prstClr val="black"/>
                </a:solidFill>
                <a:latin typeface="Symbol" panose="05050102010706020507" pitchFamily="18" charset="2"/>
                <a:cs typeface="Arial" panose="020B0604020202020204" pitchFamily="34" charset="0"/>
              </a:rPr>
              <a:t>m</a:t>
            </a:r>
            <a:r>
              <a:rPr lang="en-US" sz="1400" dirty="0">
                <a:solidFill>
                  <a:prstClr val="black"/>
                </a:solidFill>
                <a:cs typeface="Arial" panose="020B0604020202020204" pitchFamily="34" charset="0"/>
              </a:rPr>
              <a:t>g/L. </a:t>
            </a:r>
          </a:p>
          <a:p>
            <a:pPr marL="994410" lvl="2" indent="-285750">
              <a:spcBef>
                <a:spcPts val="300"/>
              </a:spcBef>
              <a:spcAft>
                <a:spcPts val="300"/>
              </a:spcAft>
              <a:buFont typeface="Courier New" panose="02070309020205020404" pitchFamily="49" charset="0"/>
              <a:buChar char="o"/>
            </a:pPr>
            <a:r>
              <a:rPr lang="en-US" sz="1400" dirty="0">
                <a:solidFill>
                  <a:prstClr val="black"/>
                </a:solidFill>
                <a:cs typeface="Arial" panose="020B0604020202020204" pitchFamily="34" charset="0"/>
              </a:rPr>
              <a:t>33 of the 58 wells are now below the Project Action Level (PAL) of 5 </a:t>
            </a:r>
            <a:r>
              <a:rPr lang="en-US" sz="1400" dirty="0">
                <a:solidFill>
                  <a:prstClr val="black"/>
                </a:solidFill>
                <a:latin typeface="Symbol" panose="05050102010706020507" pitchFamily="18" charset="2"/>
                <a:cs typeface="Arial" panose="020B0604020202020204" pitchFamily="34" charset="0"/>
              </a:rPr>
              <a:t>m</a:t>
            </a:r>
            <a:r>
              <a:rPr lang="en-US" sz="1400" dirty="0">
                <a:solidFill>
                  <a:prstClr val="black"/>
                </a:solidFill>
                <a:cs typeface="Arial" panose="020B0604020202020204" pitchFamily="34" charset="0"/>
              </a:rPr>
              <a:t>g/L.</a:t>
            </a:r>
          </a:p>
          <a:p>
            <a:pPr marL="994410" lvl="2" indent="-285750">
              <a:spcBef>
                <a:spcPts val="300"/>
              </a:spcBef>
              <a:spcAft>
                <a:spcPts val="300"/>
              </a:spcAft>
              <a:buFont typeface="Courier New" panose="02070309020205020404" pitchFamily="49" charset="0"/>
              <a:buChar char="o"/>
            </a:pPr>
            <a:r>
              <a:rPr lang="en-US" sz="1400" dirty="0">
                <a:solidFill>
                  <a:prstClr val="black"/>
                </a:solidFill>
                <a:cs typeface="Arial" panose="020B0604020202020204" pitchFamily="34" charset="0"/>
              </a:rPr>
              <a:t>18 wells have TCE concentrations near the PAL (5 to 25 </a:t>
            </a:r>
            <a:r>
              <a:rPr lang="en-US" sz="1400" dirty="0">
                <a:solidFill>
                  <a:prstClr val="black"/>
                </a:solidFill>
                <a:latin typeface="Symbol" panose="05050102010706020507" pitchFamily="18" charset="2"/>
                <a:cs typeface="Arial" panose="020B0604020202020204" pitchFamily="34" charset="0"/>
              </a:rPr>
              <a:t>m</a:t>
            </a:r>
            <a:r>
              <a:rPr lang="en-US" sz="1400" dirty="0">
                <a:solidFill>
                  <a:prstClr val="black"/>
                </a:solidFill>
                <a:cs typeface="Arial" panose="020B0604020202020204" pitchFamily="34" charset="0"/>
              </a:rPr>
              <a:t>g/L).</a:t>
            </a:r>
          </a:p>
          <a:p>
            <a:pPr marL="994410" lvl="2" indent="-285750">
              <a:spcBef>
                <a:spcPts val="300"/>
              </a:spcBef>
              <a:spcAft>
                <a:spcPts val="300"/>
              </a:spcAft>
              <a:buFont typeface="Courier New" panose="02070309020205020404" pitchFamily="49" charset="0"/>
              <a:buChar char="o"/>
            </a:pPr>
            <a:r>
              <a:rPr lang="en-US" sz="1400" dirty="0">
                <a:solidFill>
                  <a:prstClr val="black"/>
                </a:solidFill>
                <a:cs typeface="Arial" panose="020B0604020202020204" pitchFamily="34" charset="0"/>
              </a:rPr>
              <a:t>14 wells have TCE concentrations that are projected to decrease below the PAL in less than two years</a:t>
            </a:r>
            <a:r>
              <a:rPr lang="en-US" sz="1200" dirty="0">
                <a:solidFill>
                  <a:prstClr val="black"/>
                </a:solidFill>
                <a:cs typeface="Arial" panose="020B0604020202020204" pitchFamily="34" charset="0"/>
              </a:rPr>
              <a:t>. </a:t>
            </a:r>
            <a:endParaRPr lang="en-US" sz="1400" dirty="0">
              <a:cs typeface="Arial" panose="020B0604020202020204" pitchFamily="34" charset="0"/>
            </a:endParaRPr>
          </a:p>
          <a:p>
            <a:pPr marL="311785" lvl="1" indent="0">
              <a:spcBef>
                <a:spcPts val="300"/>
              </a:spcBef>
              <a:spcAft>
                <a:spcPts val="300"/>
              </a:spcAft>
              <a:buNone/>
            </a:pPr>
            <a:endParaRPr lang="en-US" sz="1400" dirty="0">
              <a:solidFill>
                <a:prstClr val="black"/>
              </a:solidFill>
              <a:latin typeface="+mj-lt"/>
              <a:cs typeface="Arial" panose="020B0604020202020204" pitchFamily="34" charset="0"/>
            </a:endParaRPr>
          </a:p>
          <a:p>
            <a:pPr>
              <a:spcAft>
                <a:spcPts val="1000"/>
              </a:spcAft>
            </a:pPr>
            <a:endParaRPr lang="en-US" dirty="0">
              <a:latin typeface="Arial" panose="020B0604020202020204" pitchFamily="34" charset="0"/>
              <a:cs typeface="Arial" panose="020B0604020202020204" pitchFamily="34" charset="0"/>
            </a:endParaRPr>
          </a:p>
          <a:p>
            <a:endParaRPr lang="en-US" sz="2000" b="1" dirty="0"/>
          </a:p>
          <a:p>
            <a:endParaRPr lang="en-US" sz="2000" dirty="0"/>
          </a:p>
          <a:p>
            <a:endParaRPr lang="en-US" dirty="0"/>
          </a:p>
          <a:p>
            <a:pPr lvl="1"/>
            <a:endParaRPr lang="en-US" dirty="0"/>
          </a:p>
          <a:p>
            <a:pPr lvl="3"/>
            <a:endParaRPr lang="en-US" dirty="0"/>
          </a:p>
        </p:txBody>
      </p:sp>
      <p:sp>
        <p:nvSpPr>
          <p:cNvPr id="7" name="Rectangle 6"/>
          <p:cNvSpPr/>
          <p:nvPr/>
        </p:nvSpPr>
        <p:spPr bwMode="auto">
          <a:xfrm>
            <a:off x="2743200" y="4369981"/>
            <a:ext cx="1924493" cy="1169582"/>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0" name="Rectangle 9"/>
          <p:cNvSpPr/>
          <p:nvPr/>
        </p:nvSpPr>
        <p:spPr bwMode="auto">
          <a:xfrm>
            <a:off x="5550195" y="3955312"/>
            <a:ext cx="1658679" cy="956930"/>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6" name="Title 1">
            <a:extLst>
              <a:ext uri="{FF2B5EF4-FFF2-40B4-BE49-F238E27FC236}">
                <a16:creationId xmlns:a16="http://schemas.microsoft.com/office/drawing/2014/main" id="{B14C4CB9-5A17-A638-3EBB-393DA999926F}"/>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LF002 2022 Overview</a:t>
            </a:r>
          </a:p>
        </p:txBody>
      </p:sp>
    </p:spTree>
    <p:extLst>
      <p:ext uri="{BB962C8B-B14F-4D97-AF65-F5344CB8AC3E}">
        <p14:creationId xmlns:p14="http://schemas.microsoft.com/office/powerpoint/2010/main" val="6783506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8D08ED-EFC4-4DA9-884E-2D553FF12A35}"/>
              </a:ext>
            </a:extLst>
          </p:cNvPr>
          <p:cNvSpPr/>
          <p:nvPr/>
        </p:nvSpPr>
        <p:spPr>
          <a:xfrm>
            <a:off x="457200" y="1295400"/>
            <a:ext cx="7391400" cy="3046988"/>
          </a:xfrm>
          <a:prstGeom prst="rect">
            <a:avLst/>
          </a:prstGeom>
        </p:spPr>
        <p:txBody>
          <a:bodyPr wrap="square">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2022/2023 Planned Actions </a:t>
            </a:r>
            <a:endParaRPr kumimoji="0" lang="en-US" sz="18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endParaRPr>
          </a:p>
          <a:p>
            <a:pPr marL="0" marR="0" lvl="0" indent="0" algn="l" defTabSz="914400" rtl="0" eaLnBrk="1" fontAlgn="auto" latinLnBrk="0" hangingPunct="1">
              <a:lnSpc>
                <a:spcPct val="100000"/>
              </a:lnSpc>
              <a:spcBef>
                <a:spcPts val="300"/>
              </a:spcBef>
              <a:spcAft>
                <a:spcPts val="30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880110" marR="0" lvl="1" indent="-285750" algn="l" defTabSz="914400" rtl="0" eaLnBrk="1" fontAlgn="auto" latinLnBrk="0" hangingPunct="1">
              <a:lnSpc>
                <a:spcPct val="100000"/>
              </a:lnSpc>
              <a:spcBef>
                <a:spcPts val="300"/>
              </a:spcBef>
              <a:spcAft>
                <a:spcPts val="300"/>
              </a:spcAft>
              <a:buClrTx/>
              <a:buSzTx/>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Evaluate and develop the transition from active remediation to Long-Term Management (LTM). </a:t>
            </a:r>
          </a:p>
          <a:p>
            <a:pPr marL="880110" marR="0" lvl="1" indent="-285750" algn="l" defTabSz="914400" rtl="0" eaLnBrk="1" fontAlgn="auto" latinLnBrk="0" hangingPunct="1">
              <a:lnSpc>
                <a:spcPct val="100000"/>
              </a:lnSpc>
              <a:spcBef>
                <a:spcPts val="300"/>
              </a:spcBef>
              <a:spcAft>
                <a:spcPts val="300"/>
              </a:spcAft>
              <a:buClrTx/>
              <a:buSzTx/>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Evaluate a trial system shut down (per criteria proposed in the approved 2021 RA-O Report and with United States Environmental Protection Agency (EPA) concurrence) based on sampling results.</a:t>
            </a:r>
          </a:p>
          <a:p>
            <a:pPr marL="880110" marR="0" lvl="1" indent="-285750" algn="l" defTabSz="914400" rtl="0" eaLnBrk="1" fontAlgn="auto" latinLnBrk="0" hangingPunct="1">
              <a:lnSpc>
                <a:spcPct val="100000"/>
              </a:lnSpc>
              <a:spcBef>
                <a:spcPts val="300"/>
              </a:spcBef>
              <a:spcAft>
                <a:spcPts val="300"/>
              </a:spcAft>
              <a:buClrTx/>
              <a:buSzTx/>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Continued RA-O monitoring planned for March, June, September, and December 2023.</a:t>
            </a:r>
          </a:p>
          <a:p>
            <a:pPr marL="880110" marR="0" lvl="1" indent="-285750" algn="l" defTabSz="914400" rtl="0" eaLnBrk="1" fontAlgn="auto" latinLnBrk="0" hangingPunct="1">
              <a:lnSpc>
                <a:spcPct val="100000"/>
              </a:lnSpc>
              <a:spcBef>
                <a:spcPts val="300"/>
              </a:spcBef>
              <a:spcAft>
                <a:spcPts val="300"/>
              </a:spcAft>
              <a:buClrTx/>
              <a:buSzTx/>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Prepare 2022 Annual RA-O Report.</a:t>
            </a:r>
          </a:p>
          <a:p>
            <a:pPr marL="880110" marR="0" lvl="1" indent="-285750" algn="l" defTabSz="914400" rtl="0" eaLnBrk="1" fontAlgn="auto" latinLnBrk="0" hangingPunct="1">
              <a:lnSpc>
                <a:spcPct val="100000"/>
              </a:lnSpc>
              <a:spcBef>
                <a:spcPts val="300"/>
              </a:spcBef>
              <a:spcAft>
                <a:spcPts val="300"/>
              </a:spcAft>
              <a:buClrTx/>
              <a:buSzTx/>
              <a:buFont typeface="Wingdings" panose="05000000000000000000" pitchFamily="2" charset="2"/>
              <a:buChar char="q"/>
              <a:tabLst/>
              <a:defRPr/>
            </a:pP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The 2022 Semi-annual RA-O Report is under USAF review.</a:t>
            </a:r>
            <a:endPar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 name="Title 1">
            <a:extLst>
              <a:ext uri="{FF2B5EF4-FFF2-40B4-BE49-F238E27FC236}">
                <a16:creationId xmlns:a16="http://schemas.microsoft.com/office/drawing/2014/main" id="{FD805734-446F-12B6-32BF-6ECA8670B077}"/>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LF002 2022 Overview</a:t>
            </a:r>
          </a:p>
        </p:txBody>
      </p:sp>
    </p:spTree>
    <p:extLst>
      <p:ext uri="{BB962C8B-B14F-4D97-AF65-F5344CB8AC3E}">
        <p14:creationId xmlns:p14="http://schemas.microsoft.com/office/powerpoint/2010/main" val="12981587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2557EED0-9E71-470B-B69D-0E9179C30EFA}"/>
              </a:ext>
            </a:extLst>
          </p:cNvPr>
          <p:cNvSpPr/>
          <p:nvPr/>
        </p:nvSpPr>
        <p:spPr bwMode="auto">
          <a:xfrm>
            <a:off x="7086600" y="1524000"/>
            <a:ext cx="731520" cy="182880"/>
          </a:xfrm>
          <a:prstGeom prst="roundRect">
            <a:avLst/>
          </a:prstGeom>
          <a:solidFill>
            <a:schemeClr val="bg1"/>
          </a:solid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pic>
        <p:nvPicPr>
          <p:cNvPr id="7" name="Picture 6" descr="Map&#10;&#10;Description automatically generated">
            <a:extLst>
              <a:ext uri="{FF2B5EF4-FFF2-40B4-BE49-F238E27FC236}">
                <a16:creationId xmlns:a16="http://schemas.microsoft.com/office/drawing/2014/main" id="{436617C3-CAE1-45A7-92A4-2A0E22ED672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76667" t="42273" r="1666" b="26818"/>
          <a:stretch/>
        </p:blipFill>
        <p:spPr>
          <a:xfrm>
            <a:off x="6619412" y="2227694"/>
            <a:ext cx="2253439" cy="2079863"/>
          </a:xfrm>
          <a:prstGeom prst="rect">
            <a:avLst/>
          </a:prstGeom>
        </p:spPr>
      </p:pic>
      <p:sp>
        <p:nvSpPr>
          <p:cNvPr id="27" name="TextBox 26">
            <a:extLst>
              <a:ext uri="{FF2B5EF4-FFF2-40B4-BE49-F238E27FC236}">
                <a16:creationId xmlns:a16="http://schemas.microsoft.com/office/drawing/2014/main" id="{FBFD46C4-7F75-4FBD-98AC-EA28A6EC8886}"/>
              </a:ext>
            </a:extLst>
          </p:cNvPr>
          <p:cNvSpPr txBox="1"/>
          <p:nvPr/>
        </p:nvSpPr>
        <p:spPr>
          <a:xfrm>
            <a:off x="6495345" y="1304364"/>
            <a:ext cx="234385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mn-cs"/>
              </a:rPr>
              <a:t>LF002 September 2022 Monitoring Results</a:t>
            </a:r>
          </a:p>
        </p:txBody>
      </p:sp>
      <p:pic>
        <p:nvPicPr>
          <p:cNvPr id="5" name="Picture 4" descr="Map&#10;&#10;Description automatically generated">
            <a:extLst>
              <a:ext uri="{FF2B5EF4-FFF2-40B4-BE49-F238E27FC236}">
                <a16:creationId xmlns:a16="http://schemas.microsoft.com/office/drawing/2014/main" id="{1668CE73-0B2C-46C1-91D3-FCF3FD816BC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83146" y="1347284"/>
            <a:ext cx="6112199" cy="4980478"/>
          </a:xfrm>
          <a:prstGeom prst="rect">
            <a:avLst/>
          </a:prstGeom>
          <a:ln w="12700">
            <a:solidFill>
              <a:schemeClr val="tx1"/>
            </a:solidFill>
          </a:ln>
        </p:spPr>
      </p:pic>
      <p:sp>
        <p:nvSpPr>
          <p:cNvPr id="28" name="Rectangle 27">
            <a:extLst>
              <a:ext uri="{FF2B5EF4-FFF2-40B4-BE49-F238E27FC236}">
                <a16:creationId xmlns:a16="http://schemas.microsoft.com/office/drawing/2014/main" id="{5FB80399-63A0-4623-AC92-81A27DD0C3A1}"/>
              </a:ext>
            </a:extLst>
          </p:cNvPr>
          <p:cNvSpPr/>
          <p:nvPr/>
        </p:nvSpPr>
        <p:spPr bwMode="auto">
          <a:xfrm>
            <a:off x="304799" y="1447800"/>
            <a:ext cx="838201" cy="533400"/>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29" name="Rectangle 28">
            <a:extLst>
              <a:ext uri="{FF2B5EF4-FFF2-40B4-BE49-F238E27FC236}">
                <a16:creationId xmlns:a16="http://schemas.microsoft.com/office/drawing/2014/main" id="{A8DB0FF9-024F-4716-A7CC-22F5AD21C4AF}"/>
              </a:ext>
            </a:extLst>
          </p:cNvPr>
          <p:cNvSpPr/>
          <p:nvPr/>
        </p:nvSpPr>
        <p:spPr bwMode="auto">
          <a:xfrm>
            <a:off x="383146" y="1347284"/>
            <a:ext cx="531253" cy="609600"/>
          </a:xfrm>
          <a:prstGeom prst="rect">
            <a:avLst/>
          </a:prstGeom>
          <a:solidFill>
            <a:srgbClr val="938268"/>
          </a:solid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2" name="TextBox 1">
            <a:extLst>
              <a:ext uri="{FF2B5EF4-FFF2-40B4-BE49-F238E27FC236}">
                <a16:creationId xmlns:a16="http://schemas.microsoft.com/office/drawing/2014/main" id="{31883DCA-244D-4711-9C58-E8E44A523828}"/>
              </a:ext>
            </a:extLst>
          </p:cNvPr>
          <p:cNvSpPr txBox="1"/>
          <p:nvPr/>
        </p:nvSpPr>
        <p:spPr>
          <a:xfrm>
            <a:off x="6721799" y="4092113"/>
            <a:ext cx="201529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a:ea typeface="+mn-ea"/>
                <a:cs typeface="+mn-cs"/>
              </a:rPr>
              <a:t>FT AMSL = feet above mean sea level</a:t>
            </a:r>
          </a:p>
        </p:txBody>
      </p:sp>
      <p:sp>
        <p:nvSpPr>
          <p:cNvPr id="3" name="Oval 2">
            <a:extLst>
              <a:ext uri="{FF2B5EF4-FFF2-40B4-BE49-F238E27FC236}">
                <a16:creationId xmlns:a16="http://schemas.microsoft.com/office/drawing/2014/main" id="{6D7E2C5B-9B82-4A3A-A878-AF884B0A593D}"/>
              </a:ext>
            </a:extLst>
          </p:cNvPr>
          <p:cNvSpPr/>
          <p:nvPr/>
        </p:nvSpPr>
        <p:spPr bwMode="auto">
          <a:xfrm>
            <a:off x="3657600" y="3733800"/>
            <a:ext cx="914400" cy="914400"/>
          </a:xfrm>
          <a:prstGeom prst="ellipse">
            <a:avLst/>
          </a:prstGeom>
          <a:no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4" name="Oval 3">
            <a:extLst>
              <a:ext uri="{FF2B5EF4-FFF2-40B4-BE49-F238E27FC236}">
                <a16:creationId xmlns:a16="http://schemas.microsoft.com/office/drawing/2014/main" id="{93C6CF5F-3CF3-42CA-8173-4865CD07EF0D}"/>
              </a:ext>
            </a:extLst>
          </p:cNvPr>
          <p:cNvSpPr>
            <a:spLocks noChangeAspect="1"/>
          </p:cNvSpPr>
          <p:nvPr/>
        </p:nvSpPr>
        <p:spPr bwMode="auto">
          <a:xfrm>
            <a:off x="2045153" y="3677194"/>
            <a:ext cx="64008" cy="64008"/>
          </a:xfrm>
          <a:prstGeom prst="ellipse">
            <a:avLst/>
          </a:prstGeom>
          <a:solidFill>
            <a:srgbClr val="3BA602"/>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2" name="Oval 11">
            <a:extLst>
              <a:ext uri="{FF2B5EF4-FFF2-40B4-BE49-F238E27FC236}">
                <a16:creationId xmlns:a16="http://schemas.microsoft.com/office/drawing/2014/main" id="{FBE1DD1A-95E6-423B-9496-6C712BE403D0}"/>
              </a:ext>
            </a:extLst>
          </p:cNvPr>
          <p:cNvSpPr>
            <a:spLocks noChangeAspect="1"/>
          </p:cNvSpPr>
          <p:nvPr/>
        </p:nvSpPr>
        <p:spPr bwMode="auto">
          <a:xfrm>
            <a:off x="2090111" y="3677194"/>
            <a:ext cx="64008" cy="64008"/>
          </a:xfrm>
          <a:prstGeom prst="ellipse">
            <a:avLst/>
          </a:prstGeom>
          <a:solidFill>
            <a:srgbClr val="0171FA"/>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3" name="Oval 12">
            <a:extLst>
              <a:ext uri="{FF2B5EF4-FFF2-40B4-BE49-F238E27FC236}">
                <a16:creationId xmlns:a16="http://schemas.microsoft.com/office/drawing/2014/main" id="{B7B94155-AA5B-446B-92FD-94B04241EBD9}"/>
              </a:ext>
            </a:extLst>
          </p:cNvPr>
          <p:cNvSpPr>
            <a:spLocks noChangeAspect="1"/>
          </p:cNvSpPr>
          <p:nvPr/>
        </p:nvSpPr>
        <p:spPr bwMode="auto">
          <a:xfrm>
            <a:off x="2264228" y="3656784"/>
            <a:ext cx="64008" cy="64008"/>
          </a:xfrm>
          <a:prstGeom prst="ellipse">
            <a:avLst/>
          </a:prstGeom>
          <a:solidFill>
            <a:srgbClr val="3BA602"/>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4" name="Oval 13">
            <a:extLst>
              <a:ext uri="{FF2B5EF4-FFF2-40B4-BE49-F238E27FC236}">
                <a16:creationId xmlns:a16="http://schemas.microsoft.com/office/drawing/2014/main" id="{29CE1C9D-78E1-4BF8-A0C4-045124866B5D}"/>
              </a:ext>
            </a:extLst>
          </p:cNvPr>
          <p:cNvSpPr>
            <a:spLocks noChangeAspect="1"/>
          </p:cNvSpPr>
          <p:nvPr/>
        </p:nvSpPr>
        <p:spPr bwMode="auto">
          <a:xfrm>
            <a:off x="2618014" y="3629570"/>
            <a:ext cx="64008" cy="64008"/>
          </a:xfrm>
          <a:prstGeom prst="ellipse">
            <a:avLst/>
          </a:prstGeom>
          <a:solidFill>
            <a:schemeClr val="bg1"/>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5" name="Oval 14">
            <a:extLst>
              <a:ext uri="{FF2B5EF4-FFF2-40B4-BE49-F238E27FC236}">
                <a16:creationId xmlns:a16="http://schemas.microsoft.com/office/drawing/2014/main" id="{E4E77F16-413C-40C9-BF56-8F09A949A83D}"/>
              </a:ext>
            </a:extLst>
          </p:cNvPr>
          <p:cNvSpPr>
            <a:spLocks noChangeAspect="1"/>
          </p:cNvSpPr>
          <p:nvPr/>
        </p:nvSpPr>
        <p:spPr bwMode="auto">
          <a:xfrm>
            <a:off x="2626178" y="3591469"/>
            <a:ext cx="64008" cy="64008"/>
          </a:xfrm>
          <a:prstGeom prst="ellipse">
            <a:avLst/>
          </a:prstGeom>
          <a:solidFill>
            <a:srgbClr val="FDFF03"/>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6" name="Oval 15">
            <a:extLst>
              <a:ext uri="{FF2B5EF4-FFF2-40B4-BE49-F238E27FC236}">
                <a16:creationId xmlns:a16="http://schemas.microsoft.com/office/drawing/2014/main" id="{D5A7D7A8-4216-4B1F-8360-6F9F030D27D6}"/>
              </a:ext>
            </a:extLst>
          </p:cNvPr>
          <p:cNvSpPr>
            <a:spLocks noChangeAspect="1"/>
          </p:cNvSpPr>
          <p:nvPr/>
        </p:nvSpPr>
        <p:spPr bwMode="auto">
          <a:xfrm>
            <a:off x="2053317" y="3613186"/>
            <a:ext cx="64008" cy="64008"/>
          </a:xfrm>
          <a:prstGeom prst="ellipse">
            <a:avLst/>
          </a:prstGeom>
          <a:solidFill>
            <a:srgbClr val="FDFF03"/>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7" name="Oval 16">
            <a:extLst>
              <a:ext uri="{FF2B5EF4-FFF2-40B4-BE49-F238E27FC236}">
                <a16:creationId xmlns:a16="http://schemas.microsoft.com/office/drawing/2014/main" id="{1A5E219B-D4BD-4683-8E9C-E0CD0EB80A73}"/>
              </a:ext>
            </a:extLst>
          </p:cNvPr>
          <p:cNvSpPr>
            <a:spLocks noChangeAspect="1"/>
          </p:cNvSpPr>
          <p:nvPr/>
        </p:nvSpPr>
        <p:spPr bwMode="auto">
          <a:xfrm>
            <a:off x="2099581" y="3762864"/>
            <a:ext cx="64008" cy="64008"/>
          </a:xfrm>
          <a:prstGeom prst="ellipse">
            <a:avLst/>
          </a:prstGeom>
          <a:solidFill>
            <a:srgbClr val="FDFF03"/>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8" name="Oval 17">
            <a:extLst>
              <a:ext uri="{FF2B5EF4-FFF2-40B4-BE49-F238E27FC236}">
                <a16:creationId xmlns:a16="http://schemas.microsoft.com/office/drawing/2014/main" id="{E851A8D8-6F2B-489B-B73F-801E9BAB1C63}"/>
              </a:ext>
            </a:extLst>
          </p:cNvPr>
          <p:cNvSpPr>
            <a:spLocks noChangeAspect="1"/>
          </p:cNvSpPr>
          <p:nvPr/>
        </p:nvSpPr>
        <p:spPr bwMode="auto">
          <a:xfrm>
            <a:off x="2472472" y="3662226"/>
            <a:ext cx="64008" cy="64008"/>
          </a:xfrm>
          <a:prstGeom prst="ellipse">
            <a:avLst/>
          </a:prstGeom>
          <a:solidFill>
            <a:srgbClr val="0171FA"/>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9" name="Oval 18">
            <a:extLst>
              <a:ext uri="{FF2B5EF4-FFF2-40B4-BE49-F238E27FC236}">
                <a16:creationId xmlns:a16="http://schemas.microsoft.com/office/drawing/2014/main" id="{FF375BC0-C09A-4A9B-889C-E9434F693D60}"/>
              </a:ext>
            </a:extLst>
          </p:cNvPr>
          <p:cNvSpPr>
            <a:spLocks noChangeAspect="1"/>
          </p:cNvSpPr>
          <p:nvPr/>
        </p:nvSpPr>
        <p:spPr bwMode="auto">
          <a:xfrm>
            <a:off x="2160814" y="3840481"/>
            <a:ext cx="64008" cy="64008"/>
          </a:xfrm>
          <a:prstGeom prst="ellipse">
            <a:avLst/>
          </a:prstGeom>
          <a:solidFill>
            <a:schemeClr val="bg1"/>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20" name="Oval 19">
            <a:extLst>
              <a:ext uri="{FF2B5EF4-FFF2-40B4-BE49-F238E27FC236}">
                <a16:creationId xmlns:a16="http://schemas.microsoft.com/office/drawing/2014/main" id="{8F9CC2CF-0C7E-4869-8A97-3AE40D1BD436}"/>
              </a:ext>
            </a:extLst>
          </p:cNvPr>
          <p:cNvSpPr>
            <a:spLocks noChangeAspect="1"/>
          </p:cNvSpPr>
          <p:nvPr/>
        </p:nvSpPr>
        <p:spPr bwMode="auto">
          <a:xfrm>
            <a:off x="2627539" y="4213316"/>
            <a:ext cx="64008" cy="64008"/>
          </a:xfrm>
          <a:prstGeom prst="ellipse">
            <a:avLst/>
          </a:prstGeom>
          <a:solidFill>
            <a:srgbClr val="3BA602"/>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21" name="Oval 20">
            <a:extLst>
              <a:ext uri="{FF2B5EF4-FFF2-40B4-BE49-F238E27FC236}">
                <a16:creationId xmlns:a16="http://schemas.microsoft.com/office/drawing/2014/main" id="{9DC7C851-78C1-41E2-B586-3CB4DFD13392}"/>
              </a:ext>
            </a:extLst>
          </p:cNvPr>
          <p:cNvSpPr>
            <a:spLocks noChangeAspect="1"/>
          </p:cNvSpPr>
          <p:nvPr/>
        </p:nvSpPr>
        <p:spPr bwMode="auto">
          <a:xfrm>
            <a:off x="2054679" y="5476821"/>
            <a:ext cx="64008" cy="64008"/>
          </a:xfrm>
          <a:prstGeom prst="ellipse">
            <a:avLst/>
          </a:prstGeom>
          <a:solidFill>
            <a:srgbClr val="0171FA"/>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22" name="Oval 21">
            <a:extLst>
              <a:ext uri="{FF2B5EF4-FFF2-40B4-BE49-F238E27FC236}">
                <a16:creationId xmlns:a16="http://schemas.microsoft.com/office/drawing/2014/main" id="{2F94B7BA-A8B1-4C39-A00C-ACB57DEC0C7D}"/>
              </a:ext>
            </a:extLst>
          </p:cNvPr>
          <p:cNvSpPr>
            <a:spLocks noChangeAspect="1"/>
          </p:cNvSpPr>
          <p:nvPr/>
        </p:nvSpPr>
        <p:spPr bwMode="auto">
          <a:xfrm>
            <a:off x="2598609" y="4774746"/>
            <a:ext cx="64008" cy="64008"/>
          </a:xfrm>
          <a:prstGeom prst="ellipse">
            <a:avLst/>
          </a:prstGeom>
          <a:solidFill>
            <a:srgbClr val="0171FA"/>
          </a:solidFill>
          <a:ln w="3175">
            <a:solidFill>
              <a:schemeClr val="tx1"/>
            </a:solid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grpSp>
        <p:nvGrpSpPr>
          <p:cNvPr id="10" name="Group 9">
            <a:extLst>
              <a:ext uri="{FF2B5EF4-FFF2-40B4-BE49-F238E27FC236}">
                <a16:creationId xmlns:a16="http://schemas.microsoft.com/office/drawing/2014/main" id="{6A59ED09-CE81-4B66-84F9-14CCBF07C7C2}"/>
              </a:ext>
            </a:extLst>
          </p:cNvPr>
          <p:cNvGrpSpPr/>
          <p:nvPr/>
        </p:nvGrpSpPr>
        <p:grpSpPr>
          <a:xfrm>
            <a:off x="6773541" y="4311812"/>
            <a:ext cx="729601" cy="1013857"/>
            <a:chOff x="6721799" y="4653116"/>
            <a:chExt cx="729601" cy="1013857"/>
          </a:xfrm>
        </p:grpSpPr>
        <p:pic>
          <p:nvPicPr>
            <p:cNvPr id="8" name="Picture 7" descr="Map&#10;&#10;Description automatically generated">
              <a:extLst>
                <a:ext uri="{FF2B5EF4-FFF2-40B4-BE49-F238E27FC236}">
                  <a16:creationId xmlns:a16="http://schemas.microsoft.com/office/drawing/2014/main" id="{28066E24-7FF3-491B-A306-F1876EBC74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699" t="3786" r="88286" b="81147"/>
            <a:stretch/>
          </p:blipFill>
          <p:spPr>
            <a:xfrm>
              <a:off x="6721799" y="4653116"/>
              <a:ext cx="729601" cy="1013857"/>
            </a:xfrm>
            <a:prstGeom prst="rect">
              <a:avLst/>
            </a:prstGeom>
            <a:ln>
              <a:solidFill>
                <a:schemeClr val="tx1"/>
              </a:solidFill>
            </a:ln>
          </p:spPr>
        </p:pic>
        <p:sp>
          <p:nvSpPr>
            <p:cNvPr id="9" name="TextBox 8">
              <a:extLst>
                <a:ext uri="{FF2B5EF4-FFF2-40B4-BE49-F238E27FC236}">
                  <a16:creationId xmlns:a16="http://schemas.microsoft.com/office/drawing/2014/main" id="{F0B95ADA-0C01-49DB-8075-EEDF27AFB891}"/>
                </a:ext>
              </a:extLst>
            </p:cNvPr>
            <p:cNvSpPr txBox="1"/>
            <p:nvPr/>
          </p:nvSpPr>
          <p:spPr>
            <a:xfrm>
              <a:off x="6918181" y="4774746"/>
              <a:ext cx="533219" cy="215444"/>
            </a:xfrm>
            <a:prstGeom prst="rect">
              <a:avLst/>
            </a:prstGeom>
            <a:solidFill>
              <a:srgbClr val="FFFFFF"/>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Black" panose="020B0A04020102020204" pitchFamily="34" charset="0"/>
                  <a:ea typeface="+mn-ea"/>
                  <a:cs typeface="+mn-cs"/>
                </a:rPr>
                <a:t>2022</a:t>
              </a:r>
            </a:p>
          </p:txBody>
        </p:sp>
      </p:grpSp>
      <p:sp>
        <p:nvSpPr>
          <p:cNvPr id="25" name="Title 1">
            <a:extLst>
              <a:ext uri="{FF2B5EF4-FFF2-40B4-BE49-F238E27FC236}">
                <a16:creationId xmlns:a16="http://schemas.microsoft.com/office/drawing/2014/main" id="{6B388450-A3EB-CFB4-A862-F21193A1D703}"/>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LF002 2022 Overview</a:t>
            </a:r>
          </a:p>
        </p:txBody>
      </p:sp>
    </p:spTree>
    <p:extLst>
      <p:ext uri="{BB962C8B-B14F-4D97-AF65-F5344CB8AC3E}">
        <p14:creationId xmlns:p14="http://schemas.microsoft.com/office/powerpoint/2010/main" val="7220039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2"/>
          <p:cNvSpPr>
            <a:spLocks noGrp="1"/>
          </p:cNvSpPr>
          <p:nvPr>
            <p:ph type="ctrTitle"/>
          </p:nvPr>
        </p:nvSpPr>
        <p:spPr>
          <a:xfrm>
            <a:off x="3733800" y="1928696"/>
            <a:ext cx="5295900" cy="3000607"/>
          </a:xfrm>
        </p:spPr>
        <p:txBody>
          <a:bodyPr/>
          <a:lstStyle/>
          <a:p>
            <a:pPr algn="ctr"/>
            <a:br>
              <a:rPr lang="en-US" dirty="0"/>
            </a:br>
            <a:r>
              <a:rPr lang="en-US" dirty="0"/>
              <a:t>Industrial Wastewater Lagoon System (WP003) </a:t>
            </a:r>
            <a:br>
              <a:rPr lang="en-US" dirty="0"/>
            </a:br>
            <a:r>
              <a:rPr lang="en-US" dirty="0"/>
              <a:t>2022/2023 RA-O Overview</a:t>
            </a:r>
            <a:br>
              <a:rPr lang="en-US" dirty="0"/>
            </a:br>
            <a:r>
              <a:rPr lang="en-US" sz="2400" dirty="0"/>
              <a:t> </a:t>
            </a:r>
          </a:p>
        </p:txBody>
      </p:sp>
      <p:sp>
        <p:nvSpPr>
          <p:cNvPr id="6" name="Subtitle 1">
            <a:extLst>
              <a:ext uri="{FF2B5EF4-FFF2-40B4-BE49-F238E27FC236}">
                <a16:creationId xmlns:a16="http://schemas.microsoft.com/office/drawing/2014/main" id="{0E96549F-CAC0-C09E-19C2-D1EDD98EA5F0}"/>
              </a:ext>
            </a:extLst>
          </p:cNvPr>
          <p:cNvSpPr>
            <a:spLocks noGrp="1"/>
          </p:cNvSpPr>
          <p:nvPr>
            <p:ph type="subTitle" idx="1"/>
          </p:nvPr>
        </p:nvSpPr>
        <p:spPr>
          <a:xfrm>
            <a:off x="4419600" y="5105400"/>
            <a:ext cx="4476750" cy="1219200"/>
          </a:xfrm>
        </p:spPr>
        <p:txBody>
          <a:bodyPr/>
          <a:lstStyle/>
          <a:p>
            <a:pPr>
              <a:spcBef>
                <a:spcPts val="600"/>
              </a:spcBef>
            </a:pPr>
            <a:r>
              <a:rPr lang="en-US" b="1" dirty="0">
                <a:solidFill>
                  <a:srgbClr val="151C77"/>
                </a:solidFill>
                <a:ea typeface="+mj-ea"/>
                <a:cs typeface="+mj-cs"/>
              </a:rPr>
              <a:t>Mr. John Peper</a:t>
            </a:r>
          </a:p>
          <a:p>
            <a:pPr>
              <a:spcBef>
                <a:spcPts val="600"/>
              </a:spcBef>
            </a:pPr>
            <a:r>
              <a:rPr lang="en-US" b="1" dirty="0">
                <a:solidFill>
                  <a:srgbClr val="151C77"/>
                </a:solidFill>
                <a:ea typeface="+mj-ea"/>
                <a:cs typeface="+mj-cs"/>
              </a:rPr>
              <a:t>Bay West Project Manager </a:t>
            </a:r>
          </a:p>
          <a:p>
            <a:pPr>
              <a:spcBef>
                <a:spcPts val="600"/>
              </a:spcBef>
            </a:pPr>
            <a:r>
              <a:rPr lang="en-US" b="1" dirty="0">
                <a:solidFill>
                  <a:srgbClr val="151C77"/>
                </a:solidFill>
                <a:ea typeface="+mj-ea"/>
                <a:cs typeface="+mj-cs"/>
              </a:rPr>
              <a:t>17 November 2022</a:t>
            </a:r>
          </a:p>
          <a:p>
            <a:endParaRPr lang="en-US" dirty="0"/>
          </a:p>
        </p:txBody>
      </p:sp>
    </p:spTree>
    <p:extLst>
      <p:ext uri="{BB962C8B-B14F-4D97-AF65-F5344CB8AC3E}">
        <p14:creationId xmlns:p14="http://schemas.microsoft.com/office/powerpoint/2010/main" val="2211764018"/>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6197C2-3913-486C-860F-097B0C7D156A}"/>
              </a:ext>
            </a:extLst>
          </p:cNvPr>
          <p:cNvSpPr txBox="1">
            <a:spLocks/>
          </p:cNvSpPr>
          <p:nvPr/>
        </p:nvSpPr>
        <p:spPr bwMode="auto">
          <a:xfrm>
            <a:off x="502443" y="1318437"/>
            <a:ext cx="8139113"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85750" indent="-285750" algn="l" rtl="0" eaLnBrk="0" fontAlgn="base" hangingPunct="0">
              <a:spcBef>
                <a:spcPct val="50000"/>
              </a:spcBef>
              <a:spcAft>
                <a:spcPct val="0"/>
              </a:spcAft>
              <a:buClr>
                <a:srgbClr val="151C77"/>
              </a:buClr>
              <a:buSzPct val="80000"/>
              <a:buFont typeface="Wingdings" pitchFamily="2" charset="2"/>
              <a:buChar char="n"/>
              <a:defRPr sz="2200">
                <a:solidFill>
                  <a:schemeClr val="tx1"/>
                </a:solidFill>
                <a:latin typeface="+mn-lt"/>
                <a:ea typeface="+mn-ea"/>
                <a:cs typeface="+mn-cs"/>
              </a:defRPr>
            </a:lvl1pPr>
            <a:lvl2pPr marL="688975" indent="-282575" algn="l" rtl="0" eaLnBrk="0" fontAlgn="base" hangingPunct="0">
              <a:spcBef>
                <a:spcPct val="25000"/>
              </a:spcBef>
              <a:spcAft>
                <a:spcPct val="0"/>
              </a:spcAft>
              <a:buClr>
                <a:srgbClr val="151C77"/>
              </a:buClr>
              <a:buSzPct val="80000"/>
              <a:buFont typeface="Wingdings" pitchFamily="2" charset="2"/>
              <a:buChar char="n"/>
              <a:defRPr sz="2000">
                <a:solidFill>
                  <a:schemeClr val="tx1"/>
                </a:solidFill>
                <a:latin typeface="+mn-lt"/>
              </a:defRPr>
            </a:lvl2pPr>
            <a:lvl3pPr marL="1027113" indent="-223838" algn="l" rtl="0" eaLnBrk="0" fontAlgn="base" hangingPunct="0">
              <a:spcBef>
                <a:spcPct val="25000"/>
              </a:spcBef>
              <a:spcAft>
                <a:spcPct val="0"/>
              </a:spcAft>
              <a:buClr>
                <a:srgbClr val="151C77"/>
              </a:buClr>
              <a:buSzPct val="80000"/>
              <a:buFont typeface="Wingdings" pitchFamily="2" charset="2"/>
              <a:buChar char="n"/>
              <a:defRPr sz="2400">
                <a:solidFill>
                  <a:schemeClr val="tx1"/>
                </a:solidFill>
                <a:latin typeface="+mn-lt"/>
              </a:defRPr>
            </a:lvl3pPr>
            <a:lvl4pPr marL="1600200" indent="-228600" algn="l" rtl="0" eaLnBrk="0" fontAlgn="base" hangingPunct="0">
              <a:spcBef>
                <a:spcPct val="25000"/>
              </a:spcBef>
              <a:spcAft>
                <a:spcPct val="0"/>
              </a:spcAft>
              <a:buClr>
                <a:srgbClr val="151C77"/>
              </a:buClr>
              <a:buSzPct val="80000"/>
              <a:buFont typeface="Wingdings" pitchFamily="2" charset="2"/>
              <a:buChar char="n"/>
              <a:defRPr sz="1600">
                <a:solidFill>
                  <a:schemeClr val="tx1"/>
                </a:solidFill>
                <a:latin typeface="+mn-lt"/>
              </a:defRPr>
            </a:lvl4pPr>
            <a:lvl5pPr marL="20574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5pPr>
            <a:lvl6pPr marL="25146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6pPr>
            <a:lvl7pPr marL="29718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7pPr>
            <a:lvl8pPr marL="34290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8pPr>
            <a:lvl9pPr marL="3886200" indent="-228600" algn="l" rtl="0" eaLnBrk="0" fontAlgn="base" hangingPunct="0">
              <a:spcBef>
                <a:spcPct val="20000"/>
              </a:spcBef>
              <a:spcAft>
                <a:spcPct val="0"/>
              </a:spcAft>
              <a:buClr>
                <a:srgbClr val="003399"/>
              </a:buClr>
              <a:buSzPct val="80000"/>
              <a:buFont typeface="Wingdings" pitchFamily="2" charset="2"/>
              <a:buChar char="n"/>
              <a:defRPr sz="2000">
                <a:solidFill>
                  <a:schemeClr val="tx1"/>
                </a:solidFill>
                <a:latin typeface="+mn-lt"/>
              </a:defRPr>
            </a:lvl9pPr>
          </a:lstStyle>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WP003 includes former wastewater treatment lagoons located on the east margin of the base.</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TCE was discovered in groundwater in the late 1980s and 1990s at concentrations above regulatory limits. Subsequent monitoring also identified concentrations of vinyl chloride (VC) above the regulatory limit and arsenic above background levels. </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Remedial action was implemented in 1996 and has consisted of: </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LUCs;</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1996-2004: GW containment with extraction wells and stripper tower treatment;</a:t>
            </a:r>
          </a:p>
          <a:p>
            <a:pPr marL="994410" marR="0" lvl="2" indent="-285750" algn="l" defTabSz="914400" rtl="0" eaLnBrk="0" fontAlgn="base" latinLnBrk="0" hangingPunct="0">
              <a:lnSpc>
                <a:spcPct val="100000"/>
              </a:lnSpc>
              <a:spcBef>
                <a:spcPts val="300"/>
              </a:spcBef>
              <a:spcAft>
                <a:spcPts val="300"/>
              </a:spcAft>
              <a:buClr>
                <a:srgbClr val="151C77"/>
              </a:buClr>
              <a:buSzPct val="80000"/>
              <a:buFont typeface="Wingdings" panose="05000000000000000000" pitchFamily="2" charset="2"/>
              <a:buChar char="Ø"/>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2000-2001: Source area excavation and organic substrate supplements.</a:t>
            </a:r>
          </a:p>
          <a:p>
            <a:pPr marL="594360" marR="0" lvl="1" indent="-282575" algn="l" defTabSz="914400" rtl="0" eaLnBrk="0" fontAlgn="base" latinLnBrk="0" hangingPunct="0">
              <a:lnSpc>
                <a:spcPct val="100000"/>
              </a:lnSpc>
              <a:spcBef>
                <a:spcPts val="300"/>
              </a:spcBef>
              <a:spcAft>
                <a:spcPts val="300"/>
              </a:spcAft>
              <a:buClr>
                <a:srgbClr val="151C77"/>
              </a:buClr>
              <a:buSzPct val="80000"/>
              <a:buFont typeface="Wingdings" pitchFamily="2" charset="2"/>
              <a:buChar char="n"/>
              <a:tabLst/>
              <a:defRPr/>
            </a:pPr>
            <a:r>
              <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RA-O currently consists of quarterly GW monitoring.</a:t>
            </a:r>
          </a:p>
          <a:p>
            <a:pPr marL="311785" marR="0" lvl="1" indent="0" algn="l" defTabSz="914400" rtl="0" eaLnBrk="0" fontAlgn="base" latinLnBrk="0" hangingPunct="0">
              <a:lnSpc>
                <a:spcPct val="100000"/>
              </a:lnSpc>
              <a:spcBef>
                <a:spcPts val="300"/>
              </a:spcBef>
              <a:spcAft>
                <a:spcPts val="300"/>
              </a:spcAft>
              <a:buClr>
                <a:srgbClr val="151C77"/>
              </a:buClr>
              <a:buSzPct val="80000"/>
              <a:buFont typeface="Wingdings" pitchFamily="2" charset="2"/>
              <a:buNone/>
              <a:tabLst/>
              <a:defRPr/>
            </a:pPr>
            <a:endParaRPr kumimoji="0" lang="en-US" sz="1400" b="0" i="0" u="none" strike="noStrike" kern="0" cap="none" spc="0" normalizeH="0" baseline="0" noProof="0" dirty="0">
              <a:ln>
                <a:noFill/>
              </a:ln>
              <a:solidFill>
                <a:prstClr val="black"/>
              </a:solidFill>
              <a:effectLst/>
              <a:uLnTx/>
              <a:uFillTx/>
              <a:latin typeface="Arial"/>
              <a:ea typeface="+mn-ea"/>
              <a:cs typeface="Arial" panose="020B0604020202020204" pitchFamily="34" charset="0"/>
            </a:endParaRPr>
          </a:p>
          <a:p>
            <a:pPr marL="285750" marR="0" lvl="0" indent="-285750" algn="l" defTabSz="914400" rtl="0" eaLnBrk="0" fontAlgn="base" latinLnBrk="0" hangingPunct="0">
              <a:lnSpc>
                <a:spcPct val="100000"/>
              </a:lnSpc>
              <a:spcBef>
                <a:spcPct val="50000"/>
              </a:spcBef>
              <a:spcAft>
                <a:spcPts val="1000"/>
              </a:spcAft>
              <a:buClr>
                <a:srgbClr val="151C77"/>
              </a:buClr>
              <a:buSzPct val="80000"/>
              <a:buFont typeface="Wingdings" pitchFamily="2" charset="2"/>
              <a:buChar char="n"/>
              <a:tabLst/>
              <a:defRPr/>
            </a:pPr>
            <a:endParaRPr kumimoji="0" lang="en-US" sz="22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000" b="1" i="0" u="none" strike="noStrike" kern="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000" b="0" i="0" u="none" strike="noStrike" kern="0" cap="none" spc="0" normalizeH="0" baseline="0" noProof="0" dirty="0">
              <a:ln>
                <a:noFill/>
              </a:ln>
              <a:solidFill>
                <a:prstClr val="black"/>
              </a:solidFill>
              <a:effectLst/>
              <a:uLnTx/>
              <a:uFillTx/>
              <a:latin typeface="Arial"/>
              <a:ea typeface="+mn-ea"/>
              <a:cs typeface="+mn-cs"/>
            </a:endParaRPr>
          </a:p>
          <a:p>
            <a:pPr marL="285750" marR="0" lvl="0" indent="-285750" algn="l" defTabSz="914400" rtl="0" eaLnBrk="0" fontAlgn="base" latinLnBrk="0" hangingPunct="0">
              <a:lnSpc>
                <a:spcPct val="100000"/>
              </a:lnSpc>
              <a:spcBef>
                <a:spcPct val="50000"/>
              </a:spcBef>
              <a:spcAft>
                <a:spcPct val="0"/>
              </a:spcAft>
              <a:buClr>
                <a:srgbClr val="151C77"/>
              </a:buClr>
              <a:buSzPct val="80000"/>
              <a:buFont typeface="Wingdings" pitchFamily="2" charset="2"/>
              <a:buChar char="n"/>
              <a:tabLst/>
              <a:defRPr/>
            </a:pPr>
            <a:endParaRPr kumimoji="0" lang="en-US" sz="2200" b="0" i="0" u="none" strike="noStrike" kern="0" cap="none" spc="0" normalizeH="0" baseline="0" noProof="0" dirty="0">
              <a:ln>
                <a:noFill/>
              </a:ln>
              <a:solidFill>
                <a:prstClr val="black"/>
              </a:solidFill>
              <a:effectLst/>
              <a:uLnTx/>
              <a:uFillTx/>
              <a:latin typeface="Arial"/>
              <a:ea typeface="+mn-ea"/>
              <a:cs typeface="+mn-cs"/>
            </a:endParaRPr>
          </a:p>
          <a:p>
            <a:pPr marL="688975" marR="0" lvl="1" indent="-282575" algn="l" defTabSz="914400" rtl="0" eaLnBrk="0" fontAlgn="base" latinLnBrk="0" hangingPunct="0">
              <a:lnSpc>
                <a:spcPct val="100000"/>
              </a:lnSpc>
              <a:spcBef>
                <a:spcPct val="25000"/>
              </a:spcBef>
              <a:spcAft>
                <a:spcPct val="0"/>
              </a:spcAft>
              <a:buClr>
                <a:srgbClr val="151C77"/>
              </a:buClr>
              <a:buSzPct val="80000"/>
              <a:buFont typeface="Wingdings" pitchFamily="2" charset="2"/>
              <a:buChar char="n"/>
              <a:tabLst/>
              <a:defRPr/>
            </a:pPr>
            <a:endParaRPr kumimoji="0" lang="en-US" sz="2000" b="0" i="0" u="none" strike="noStrike" kern="0" cap="none" spc="0" normalizeH="0" baseline="0" noProof="0" dirty="0">
              <a:ln>
                <a:noFill/>
              </a:ln>
              <a:solidFill>
                <a:prstClr val="black"/>
              </a:solidFill>
              <a:effectLst/>
              <a:uLnTx/>
              <a:uFillTx/>
              <a:latin typeface="Arial"/>
              <a:ea typeface="+mn-ea"/>
              <a:cs typeface="+mn-cs"/>
            </a:endParaRPr>
          </a:p>
          <a:p>
            <a:pPr marL="1600200" marR="0" lvl="3" indent="-228600" algn="l" defTabSz="914400" rtl="0" eaLnBrk="0" fontAlgn="base" latinLnBrk="0" hangingPunct="0">
              <a:lnSpc>
                <a:spcPct val="100000"/>
              </a:lnSpc>
              <a:spcBef>
                <a:spcPct val="25000"/>
              </a:spcBef>
              <a:spcAft>
                <a:spcPct val="0"/>
              </a:spcAft>
              <a:buClr>
                <a:srgbClr val="151C77"/>
              </a:buClr>
              <a:buSzPct val="80000"/>
              <a:buFont typeface="Wingdings" pitchFamily="2" charset="2"/>
              <a:buChar char="n"/>
              <a:tabLst/>
              <a:defRPr/>
            </a:pPr>
            <a:endParaRPr kumimoji="0" lang="en-US" sz="1600" b="0" i="0" u="none" strike="noStrike" kern="0" cap="none" spc="0" normalizeH="0" baseline="0" noProof="0" dirty="0">
              <a:ln>
                <a:noFill/>
              </a:ln>
              <a:solidFill>
                <a:prstClr val="black"/>
              </a:solidFill>
              <a:effectLst/>
              <a:uLnTx/>
              <a:uFillTx/>
              <a:latin typeface="Arial"/>
              <a:ea typeface="+mn-ea"/>
              <a:cs typeface="+mn-cs"/>
            </a:endParaRPr>
          </a:p>
        </p:txBody>
      </p:sp>
      <p:sp>
        <p:nvSpPr>
          <p:cNvPr id="4" name="Title 1">
            <a:extLst>
              <a:ext uri="{FF2B5EF4-FFF2-40B4-BE49-F238E27FC236}">
                <a16:creationId xmlns:a16="http://schemas.microsoft.com/office/drawing/2014/main" id="{2511652C-D003-29AF-EA33-2047CB6C543A}"/>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WP003 Background</a:t>
            </a:r>
          </a:p>
        </p:txBody>
      </p:sp>
    </p:spTree>
    <p:extLst>
      <p:ext uri="{BB962C8B-B14F-4D97-AF65-F5344CB8AC3E}">
        <p14:creationId xmlns:p14="http://schemas.microsoft.com/office/powerpoint/2010/main" val="9569513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290637"/>
            <a:ext cx="8139113" cy="4805363"/>
          </a:xfrm>
        </p:spPr>
        <p:txBody>
          <a:bodyPr/>
          <a:lstStyle/>
          <a:p>
            <a:pPr marL="0" lvl="2" indent="0">
              <a:spcBef>
                <a:spcPts val="300"/>
              </a:spcBef>
              <a:spcAft>
                <a:spcPts val="600"/>
              </a:spcAft>
              <a:buNone/>
            </a:pPr>
            <a:r>
              <a:rPr lang="en-US" sz="2000" b="1" dirty="0">
                <a:latin typeface="Arial" panose="020B0604020202020204" pitchFamily="34" charset="0"/>
                <a:cs typeface="Arial" panose="020B0604020202020204" pitchFamily="34" charset="0"/>
              </a:rPr>
              <a:t>2022 Actions</a:t>
            </a:r>
            <a:endParaRPr lang="en-US" sz="1600" b="1" dirty="0">
              <a:latin typeface="Arial" panose="020B0604020202020204" pitchFamily="34" charset="0"/>
              <a:cs typeface="Arial" panose="020B0604020202020204" pitchFamily="34" charset="0"/>
            </a:endParaRPr>
          </a:p>
          <a:p>
            <a:pPr marL="594360" lvl="1">
              <a:spcBef>
                <a:spcPts val="300"/>
              </a:spcBef>
              <a:spcAft>
                <a:spcPts val="300"/>
              </a:spcAft>
            </a:pPr>
            <a:r>
              <a:rPr lang="en-US" sz="1400" b="1" dirty="0">
                <a:cs typeface="Arial" panose="020B0604020202020204" pitchFamily="34" charset="0"/>
              </a:rPr>
              <a:t>RA-O Sampling:</a:t>
            </a:r>
            <a:r>
              <a:rPr lang="en-US" sz="1400" dirty="0">
                <a:cs typeface="Arial" panose="020B0604020202020204" pitchFamily="34" charset="0"/>
              </a:rPr>
              <a:t> February, June, and September quarterly</a:t>
            </a:r>
            <a:r>
              <a:rPr lang="en-US" sz="1400" b="1" dirty="0">
                <a:cs typeface="Arial" panose="020B0604020202020204" pitchFamily="34" charset="0"/>
              </a:rPr>
              <a:t> </a:t>
            </a:r>
            <a:r>
              <a:rPr lang="en-US" sz="1400" dirty="0">
                <a:cs typeface="Arial" panose="020B0604020202020204" pitchFamily="34" charset="0"/>
              </a:rPr>
              <a:t>RA-O sampling are completed, and November sampling is planned.</a:t>
            </a:r>
          </a:p>
          <a:p>
            <a:pPr marL="594360" lvl="1">
              <a:spcBef>
                <a:spcPts val="300"/>
              </a:spcBef>
              <a:spcAft>
                <a:spcPts val="300"/>
              </a:spcAft>
            </a:pPr>
            <a:r>
              <a:rPr lang="en-US" sz="1400" b="1" dirty="0">
                <a:cs typeface="Arial" panose="020B0604020202020204" pitchFamily="34" charset="0"/>
              </a:rPr>
              <a:t>Pilot Test Performance Monitoring: </a:t>
            </a:r>
            <a:r>
              <a:rPr lang="en-US" sz="1400" dirty="0">
                <a:cs typeface="Arial" panose="020B0604020202020204" pitchFamily="34" charset="0"/>
              </a:rPr>
              <a:t>Performance monitoring has been completed quarterly in 2022 at selected wells to evaluate the June 2021 bioaugmentation injections.  </a:t>
            </a:r>
          </a:p>
          <a:p>
            <a:pPr marL="994410" lvl="2" indent="-285750">
              <a:spcBef>
                <a:spcPts val="300"/>
              </a:spcBef>
              <a:spcAft>
                <a:spcPts val="300"/>
              </a:spcAft>
              <a:buFont typeface="Courier New" panose="02070309020205020404" pitchFamily="49" charset="0"/>
              <a:buChar char="o"/>
            </a:pPr>
            <a:r>
              <a:rPr lang="en-US" sz="1400" dirty="0">
                <a:cs typeface="Arial" panose="020B0604020202020204" pitchFamily="34" charset="0"/>
              </a:rPr>
              <a:t>Preliminary results demonstrated the injections supported biodegradation of chlorinated ethenes for approximately one year.    </a:t>
            </a:r>
          </a:p>
          <a:p>
            <a:pPr marL="994410" lvl="2" indent="-285750">
              <a:spcBef>
                <a:spcPts val="300"/>
              </a:spcBef>
              <a:spcAft>
                <a:spcPts val="300"/>
              </a:spcAft>
              <a:buFont typeface="Courier New" panose="02070309020205020404" pitchFamily="49" charset="0"/>
              <a:buChar char="o"/>
            </a:pPr>
            <a:r>
              <a:rPr lang="en-US" sz="1400" dirty="0">
                <a:cs typeface="Arial" panose="020B0604020202020204" pitchFamily="34" charset="0"/>
              </a:rPr>
              <a:t>There was a 50% reduction of chlorinated ethenes and a 61% to 71% reduction of VC concentrations.</a:t>
            </a:r>
          </a:p>
          <a:p>
            <a:pPr marL="994410" lvl="2" indent="-285750">
              <a:spcBef>
                <a:spcPts val="300"/>
              </a:spcBef>
              <a:spcAft>
                <a:spcPts val="300"/>
              </a:spcAft>
              <a:buFont typeface="Courier New" panose="02070309020205020404" pitchFamily="49" charset="0"/>
              <a:buChar char="o"/>
            </a:pPr>
            <a:r>
              <a:rPr lang="en-US" sz="1400" dirty="0">
                <a:cs typeface="Arial" panose="020B0604020202020204" pitchFamily="34" charset="0"/>
              </a:rPr>
              <a:t>Off-base VC concentrations remained below the PAL and below detection for Quarter 1 and Quarter 2 of 2022. There was only a slight off-base PAL exceedance in Quarter 3. </a:t>
            </a:r>
          </a:p>
          <a:p>
            <a:pPr marL="594360" lvl="1">
              <a:spcBef>
                <a:spcPts val="300"/>
              </a:spcBef>
              <a:spcAft>
                <a:spcPts val="300"/>
              </a:spcAft>
            </a:pPr>
            <a:r>
              <a:rPr lang="en-US" sz="1400" b="1" dirty="0">
                <a:solidFill>
                  <a:prstClr val="black"/>
                </a:solidFill>
                <a:latin typeface="+mj-lt"/>
                <a:cs typeface="Arial" panose="020B0604020202020204" pitchFamily="34" charset="0"/>
              </a:rPr>
              <a:t>August 2022: </a:t>
            </a:r>
            <a:r>
              <a:rPr lang="en-US" sz="1400" dirty="0">
                <a:solidFill>
                  <a:prstClr val="black"/>
                </a:solidFill>
                <a:latin typeface="+mj-lt"/>
                <a:cs typeface="Arial" panose="020B0604020202020204" pitchFamily="34" charset="0"/>
              </a:rPr>
              <a:t>The 2021 Annual RA-O Report is finalized.</a:t>
            </a:r>
          </a:p>
          <a:p>
            <a:pPr marL="594360" lvl="1">
              <a:spcBef>
                <a:spcPts val="300"/>
              </a:spcBef>
              <a:spcAft>
                <a:spcPts val="300"/>
              </a:spcAft>
            </a:pPr>
            <a:r>
              <a:rPr lang="en-US" sz="1400" b="1" dirty="0">
                <a:solidFill>
                  <a:prstClr val="black"/>
                </a:solidFill>
                <a:latin typeface="+mj-lt"/>
                <a:cs typeface="Arial" panose="020B0604020202020204" pitchFamily="34" charset="0"/>
              </a:rPr>
              <a:t>August 2022:</a:t>
            </a:r>
            <a:r>
              <a:rPr lang="en-US" sz="1400" dirty="0">
                <a:solidFill>
                  <a:prstClr val="black"/>
                </a:solidFill>
                <a:latin typeface="+mj-lt"/>
                <a:cs typeface="Arial" panose="020B0604020202020204" pitchFamily="34" charset="0"/>
              </a:rPr>
              <a:t> The Draft Final Feasibility Study Addendum (FSA) was submitted for EPA backcheck.</a:t>
            </a:r>
          </a:p>
          <a:p>
            <a:pPr marL="932498" lvl="2">
              <a:spcBef>
                <a:spcPts val="300"/>
              </a:spcBef>
              <a:spcAft>
                <a:spcPts val="300"/>
              </a:spcAft>
              <a:buFont typeface="Courier New" panose="02070309020205020404" pitchFamily="49" charset="0"/>
              <a:buChar char="o"/>
            </a:pPr>
            <a:r>
              <a:rPr lang="en-US" sz="1400" dirty="0">
                <a:solidFill>
                  <a:prstClr val="black"/>
                </a:solidFill>
                <a:cs typeface="Arial" panose="020B0604020202020204" pitchFamily="34" charset="0"/>
              </a:rPr>
              <a:t>Revised RA-Os and PALs. Preferred remedy to include bioaugmentation.</a:t>
            </a:r>
          </a:p>
          <a:p>
            <a:pPr marL="594360" lvl="1">
              <a:spcBef>
                <a:spcPts val="300"/>
              </a:spcBef>
              <a:spcAft>
                <a:spcPts val="300"/>
              </a:spcAft>
            </a:pPr>
            <a:r>
              <a:rPr lang="en-US" sz="1400" b="1" dirty="0">
                <a:cs typeface="Arial" panose="020B0604020202020204" pitchFamily="34" charset="0"/>
              </a:rPr>
              <a:t>October 2022: </a:t>
            </a:r>
            <a:r>
              <a:rPr lang="en-US" sz="1400" dirty="0">
                <a:cs typeface="Arial" panose="020B0604020202020204" pitchFamily="34" charset="0"/>
              </a:rPr>
              <a:t>The 2022 Semi-annual RA-O Report was finalized. </a:t>
            </a:r>
          </a:p>
          <a:p>
            <a:pPr marL="594360" lvl="1">
              <a:spcBef>
                <a:spcPts val="300"/>
              </a:spcBef>
              <a:spcAft>
                <a:spcPts val="300"/>
              </a:spcAft>
            </a:pPr>
            <a:r>
              <a:rPr lang="en-US" sz="1400" b="1" dirty="0">
                <a:latin typeface="Arial" panose="020B0604020202020204" pitchFamily="34" charset="0"/>
                <a:cs typeface="Arial" panose="020B0604020202020204" pitchFamily="34" charset="0"/>
              </a:rPr>
              <a:t>October 2022</a:t>
            </a:r>
            <a:r>
              <a:rPr lang="en-US" sz="1400" dirty="0">
                <a:latin typeface="Arial" panose="020B0604020202020204" pitchFamily="34" charset="0"/>
                <a:cs typeface="Arial" panose="020B0604020202020204" pitchFamily="34" charset="0"/>
              </a:rPr>
              <a:t>: The Draft Optimized Exist Strategy Plan was submitted to the USAF.</a:t>
            </a:r>
          </a:p>
          <a:p>
            <a:pPr marL="594360" lvl="2" indent="-285750">
              <a:spcBef>
                <a:spcPts val="300"/>
              </a:spcBef>
              <a:spcAft>
                <a:spcPts val="300"/>
              </a:spcAft>
            </a:pPr>
            <a:endParaRPr lang="en-US" sz="1400" dirty="0">
              <a:highlight>
                <a:srgbClr val="FFFF00"/>
              </a:highlight>
              <a:latin typeface="Arial" panose="020B0604020202020204" pitchFamily="34" charset="0"/>
              <a:cs typeface="Arial" panose="020B0604020202020204" pitchFamily="34" charset="0"/>
            </a:endParaRPr>
          </a:p>
          <a:p>
            <a:pPr marL="338138" lvl="2" indent="0">
              <a:spcBef>
                <a:spcPts val="300"/>
              </a:spcBef>
              <a:spcAft>
                <a:spcPts val="600"/>
              </a:spcAft>
              <a:buNone/>
            </a:pPr>
            <a:endParaRPr lang="en-US" sz="1400" dirty="0">
              <a:latin typeface="Arial" panose="020B0604020202020204" pitchFamily="34" charset="0"/>
              <a:cs typeface="Arial" panose="020B0604020202020204" pitchFamily="34" charset="0"/>
            </a:endParaRPr>
          </a:p>
          <a:p>
            <a:pPr marL="681038" lvl="2" indent="-342900">
              <a:spcBef>
                <a:spcPts val="0"/>
              </a:spcBef>
              <a:spcAft>
                <a:spcPts val="0"/>
              </a:spcAft>
            </a:pPr>
            <a:endParaRPr lang="en-US" sz="2200" dirty="0">
              <a:latin typeface="Arial" panose="020B0604020202020204" pitchFamily="34" charset="0"/>
              <a:cs typeface="Arial" panose="020B0604020202020204" pitchFamily="34" charset="0"/>
            </a:endParaRPr>
          </a:p>
          <a:p>
            <a:pPr marL="342900" lvl="1" indent="-342900">
              <a:spcBef>
                <a:spcPts val="600"/>
              </a:spcBef>
              <a:spcAft>
                <a:spcPts val="0"/>
              </a:spcAft>
            </a:pPr>
            <a:endParaRPr lang="en-US" b="1" dirty="0">
              <a:latin typeface="Arial" panose="020B0604020202020204" pitchFamily="34" charset="0"/>
              <a:cs typeface="Arial" panose="020B0604020202020204" pitchFamily="34" charset="0"/>
            </a:endParaRPr>
          </a:p>
          <a:p>
            <a:pPr marL="342900" lvl="1" indent="-342900">
              <a:spcBef>
                <a:spcPts val="600"/>
              </a:spcBef>
              <a:spcAft>
                <a:spcPts val="0"/>
              </a:spcAft>
            </a:pPr>
            <a:endParaRPr lang="en-US" b="1" dirty="0">
              <a:latin typeface="Arial" panose="020B0604020202020204" pitchFamily="34" charset="0"/>
              <a:cs typeface="Arial" panose="020B0604020202020204" pitchFamily="34" charset="0"/>
            </a:endParaRPr>
          </a:p>
          <a:p>
            <a:pPr marL="342900" lvl="1" indent="-342900">
              <a:spcBef>
                <a:spcPts val="600"/>
              </a:spcBef>
              <a:spcAft>
                <a:spcPts val="0"/>
              </a:spcAft>
            </a:pPr>
            <a:endParaRPr lang="en-US" b="1" dirty="0">
              <a:latin typeface="Arial" panose="020B0604020202020204" pitchFamily="34" charset="0"/>
              <a:cs typeface="Arial" panose="020B0604020202020204" pitchFamily="34" charset="0"/>
            </a:endParaRPr>
          </a:p>
          <a:p>
            <a:pPr lvl="3">
              <a:spcBef>
                <a:spcPts val="0"/>
              </a:spcBef>
              <a:spcAft>
                <a:spcPts val="0"/>
              </a:spcAft>
            </a:pPr>
            <a:endParaRPr lang="en-US" dirty="0">
              <a:latin typeface="Arial" panose="020B0604020202020204" pitchFamily="34" charset="0"/>
              <a:cs typeface="Arial" panose="020B0604020202020204" pitchFamily="34" charset="0"/>
            </a:endParaRPr>
          </a:p>
          <a:p>
            <a:pPr lvl="2">
              <a:spcBef>
                <a:spcPts val="0"/>
              </a:spcBef>
              <a:spcAft>
                <a:spcPts val="0"/>
              </a:spcAft>
            </a:pPr>
            <a:endParaRPr lang="en-US" sz="1800" dirty="0">
              <a:latin typeface="Arial" panose="020B0604020202020204" pitchFamily="34" charset="0"/>
              <a:cs typeface="Arial" panose="020B0604020202020204" pitchFamily="34" charset="0"/>
            </a:endParaRPr>
          </a:p>
          <a:p>
            <a:pPr>
              <a:spcBef>
                <a:spcPts val="0"/>
              </a:spcBef>
              <a:spcAft>
                <a:spcPts val="0"/>
              </a:spcAft>
            </a:pPr>
            <a:endParaRPr lang="en-US" sz="1600" dirty="0">
              <a:latin typeface="Arial" panose="020B0604020202020204" pitchFamily="34" charset="0"/>
              <a:cs typeface="Arial" panose="020B0604020202020204" pitchFamily="34" charset="0"/>
            </a:endParaRPr>
          </a:p>
          <a:p>
            <a:pPr lvl="2">
              <a:spcBef>
                <a:spcPts val="0"/>
              </a:spcBef>
              <a:spcAft>
                <a:spcPts val="0"/>
              </a:spcAft>
            </a:pPr>
            <a:endParaRPr lang="en-US" sz="1800" dirty="0">
              <a:latin typeface="Arial" panose="020B0604020202020204" pitchFamily="34" charset="0"/>
              <a:cs typeface="Arial" panose="020B0604020202020204" pitchFamily="34" charset="0"/>
            </a:endParaRPr>
          </a:p>
          <a:p>
            <a:pPr>
              <a:spcAft>
                <a:spcPts val="1000"/>
              </a:spcAft>
            </a:pPr>
            <a:endParaRPr lang="en-US" dirty="0">
              <a:latin typeface="Arial" panose="020B0604020202020204" pitchFamily="34" charset="0"/>
              <a:cs typeface="Arial" panose="020B0604020202020204" pitchFamily="34" charset="0"/>
            </a:endParaRPr>
          </a:p>
          <a:p>
            <a:endParaRPr lang="en-US" sz="2000" b="1" dirty="0"/>
          </a:p>
          <a:p>
            <a:endParaRPr lang="en-US" sz="2000" dirty="0"/>
          </a:p>
          <a:p>
            <a:endParaRPr lang="en-US" dirty="0"/>
          </a:p>
          <a:p>
            <a:pPr lvl="1"/>
            <a:endParaRPr lang="en-US" dirty="0"/>
          </a:p>
          <a:p>
            <a:pPr lvl="3"/>
            <a:endParaRPr lang="en-US" dirty="0"/>
          </a:p>
        </p:txBody>
      </p:sp>
      <p:sp>
        <p:nvSpPr>
          <p:cNvPr id="7" name="Rectangle 6"/>
          <p:cNvSpPr/>
          <p:nvPr/>
        </p:nvSpPr>
        <p:spPr bwMode="auto">
          <a:xfrm>
            <a:off x="2743200" y="4369981"/>
            <a:ext cx="1924493" cy="1169582"/>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0" name="Rectangle 9"/>
          <p:cNvSpPr/>
          <p:nvPr/>
        </p:nvSpPr>
        <p:spPr bwMode="auto">
          <a:xfrm>
            <a:off x="5550195" y="3955312"/>
            <a:ext cx="1658679" cy="956930"/>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base" latinLnBrk="0" hangingPunct="0">
              <a:lnSpc>
                <a:spcPct val="100000"/>
              </a:lnSpc>
              <a:spcBef>
                <a:spcPts val="1000"/>
              </a:spcBef>
              <a:spcAft>
                <a:spcPct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6" name="Title 1">
            <a:extLst>
              <a:ext uri="{FF2B5EF4-FFF2-40B4-BE49-F238E27FC236}">
                <a16:creationId xmlns:a16="http://schemas.microsoft.com/office/drawing/2014/main" id="{42F946CA-E816-FB53-67DE-6DF24FBA7445}"/>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WP003 2022 Overview</a:t>
            </a:r>
          </a:p>
        </p:txBody>
      </p:sp>
    </p:spTree>
    <p:extLst>
      <p:ext uri="{BB962C8B-B14F-4D97-AF65-F5344CB8AC3E}">
        <p14:creationId xmlns:p14="http://schemas.microsoft.com/office/powerpoint/2010/main" val="1428628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42F617D-F7CA-483E-A24D-F8541EA38CBB}"/>
              </a:ext>
            </a:extLst>
          </p:cNvPr>
          <p:cNvSpPr txBox="1"/>
          <p:nvPr/>
        </p:nvSpPr>
        <p:spPr>
          <a:xfrm>
            <a:off x="533400" y="1371600"/>
            <a:ext cx="7772400" cy="2431435"/>
          </a:xfrm>
          <a:prstGeom prst="rect">
            <a:avLst/>
          </a:prstGeom>
          <a:noFill/>
        </p:spPr>
        <p:txBody>
          <a:bodyPr wrap="square">
            <a:spAutoFit/>
          </a:bodyPr>
          <a:lstStyle/>
          <a:p>
            <a:pPr marL="0" marR="0" lvl="1" indent="0" algn="l" defTabSz="914400" rtl="0" eaLnBrk="1" fontAlgn="auto" latinLnBrk="0" hangingPunct="1">
              <a:lnSpc>
                <a:spcPct val="100000"/>
              </a:lnSpc>
              <a:spcBef>
                <a:spcPts val="300"/>
              </a:spcBef>
              <a:spcAft>
                <a:spcPts val="60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2022-2023 Planned Actions </a:t>
            </a:r>
          </a:p>
          <a:p>
            <a:pPr marL="594360" marR="0" lvl="2"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March, June, September, November 2022: </a:t>
            </a: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Quarterly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RA-O Monitoring of wells at WP003.</a:t>
            </a:r>
          </a:p>
          <a:p>
            <a:pPr marL="594360" marR="0" lvl="2"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Fall 2022: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Finalize the WP003 Optimized Exit Strategy.</a:t>
            </a:r>
          </a:p>
          <a:p>
            <a:pPr marL="594360" marR="0" lvl="2"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Spring 2023:</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Prepare/submit the 2022 Annual RA-O Report.</a:t>
            </a:r>
          </a:p>
          <a:p>
            <a:pPr marL="594360" marR="0" lvl="2"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Spring 2023</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Finalize the FSA. </a:t>
            </a:r>
          </a:p>
          <a:p>
            <a:pPr marL="594360" marR="0" lvl="0" indent="-285750" algn="l" defTabSz="9144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Summer 2023:</a:t>
            </a:r>
            <a:r>
              <a:rPr kumimoji="0" lang="en-US" sz="1400" b="0" i="0" u="none" strike="noStrike" kern="1200" cap="none" spc="0" normalizeH="0" baseline="0" noProof="0" dirty="0">
                <a:ln>
                  <a:noFill/>
                </a:ln>
                <a:solidFill>
                  <a:prstClr val="black"/>
                </a:solidFill>
                <a:effectLst/>
                <a:uLnTx/>
                <a:uFillTx/>
                <a:latin typeface="Arial"/>
                <a:ea typeface="+mn-ea"/>
                <a:cs typeface="Arial" panose="020B0604020202020204" pitchFamily="34" charset="0"/>
              </a:rPr>
              <a:t> Submit the WP003 PP.</a:t>
            </a:r>
          </a:p>
        </p:txBody>
      </p:sp>
      <p:sp>
        <p:nvSpPr>
          <p:cNvPr id="4" name="Title 1">
            <a:extLst>
              <a:ext uri="{FF2B5EF4-FFF2-40B4-BE49-F238E27FC236}">
                <a16:creationId xmlns:a16="http://schemas.microsoft.com/office/drawing/2014/main" id="{15F65F95-F128-9D65-C5A9-E046FD248D7A}"/>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WP003 2022 Overview</a:t>
            </a:r>
          </a:p>
        </p:txBody>
      </p:sp>
    </p:spTree>
    <p:extLst>
      <p:ext uri="{BB962C8B-B14F-4D97-AF65-F5344CB8AC3E}">
        <p14:creationId xmlns:p14="http://schemas.microsoft.com/office/powerpoint/2010/main" val="20511241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ABFCA25-9BAB-41C2-9D75-41583FF0AA1A}"/>
              </a:ext>
            </a:extLst>
          </p:cNvPr>
          <p:cNvSpPr/>
          <p:nvPr/>
        </p:nvSpPr>
        <p:spPr bwMode="auto">
          <a:xfrm>
            <a:off x="7239000" y="1524000"/>
            <a:ext cx="838200" cy="228600"/>
          </a:xfrm>
          <a:prstGeom prst="rect">
            <a:avLst/>
          </a:prstGeom>
          <a:solidFill>
            <a:schemeClr val="bg1"/>
          </a:solid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2" name="TextBox 1">
            <a:extLst>
              <a:ext uri="{FF2B5EF4-FFF2-40B4-BE49-F238E27FC236}">
                <a16:creationId xmlns:a16="http://schemas.microsoft.com/office/drawing/2014/main" id="{F84E8E70-551A-4A85-85A1-08DB78ADE953}"/>
              </a:ext>
            </a:extLst>
          </p:cNvPr>
          <p:cNvSpPr txBox="1"/>
          <p:nvPr/>
        </p:nvSpPr>
        <p:spPr>
          <a:xfrm>
            <a:off x="990600" y="5105400"/>
            <a:ext cx="5029200" cy="2462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a:ea typeface="+mn-ea"/>
              <a:cs typeface="+mn-cs"/>
            </a:endParaRPr>
          </a:p>
        </p:txBody>
      </p:sp>
      <p:sp>
        <p:nvSpPr>
          <p:cNvPr id="7" name="Rectangle 6">
            <a:extLst>
              <a:ext uri="{FF2B5EF4-FFF2-40B4-BE49-F238E27FC236}">
                <a16:creationId xmlns:a16="http://schemas.microsoft.com/office/drawing/2014/main" id="{CBB2F9BB-BA13-46C6-A75A-1C43D8DCE825}"/>
              </a:ext>
            </a:extLst>
          </p:cNvPr>
          <p:cNvSpPr/>
          <p:nvPr/>
        </p:nvSpPr>
        <p:spPr bwMode="auto">
          <a:xfrm>
            <a:off x="6781800" y="1371601"/>
            <a:ext cx="990600" cy="228600"/>
          </a:xfrm>
          <a:prstGeom prst="rect">
            <a:avLst/>
          </a:prstGeom>
          <a:no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1" name="Rectangle: Rounded Corners 10">
            <a:extLst>
              <a:ext uri="{FF2B5EF4-FFF2-40B4-BE49-F238E27FC236}">
                <a16:creationId xmlns:a16="http://schemas.microsoft.com/office/drawing/2014/main" id="{0B4F995A-65CF-410B-AC38-1E7D9B14E312}"/>
              </a:ext>
            </a:extLst>
          </p:cNvPr>
          <p:cNvSpPr/>
          <p:nvPr/>
        </p:nvSpPr>
        <p:spPr bwMode="auto">
          <a:xfrm>
            <a:off x="6781800" y="1506379"/>
            <a:ext cx="457200" cy="93822"/>
          </a:xfrm>
          <a:prstGeom prst="roundRect">
            <a:avLst/>
          </a:prstGeom>
          <a:no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4" name="Rectangle: Rounded Corners 13">
            <a:extLst>
              <a:ext uri="{FF2B5EF4-FFF2-40B4-BE49-F238E27FC236}">
                <a16:creationId xmlns:a16="http://schemas.microsoft.com/office/drawing/2014/main" id="{F3AB3958-9B6A-46DD-9484-DC74B51C144E}"/>
              </a:ext>
            </a:extLst>
          </p:cNvPr>
          <p:cNvSpPr/>
          <p:nvPr/>
        </p:nvSpPr>
        <p:spPr bwMode="auto">
          <a:xfrm>
            <a:off x="6907184" y="1485900"/>
            <a:ext cx="731520" cy="137160"/>
          </a:xfrm>
          <a:prstGeom prst="roundRect">
            <a:avLst/>
          </a:prstGeom>
          <a:solidFill>
            <a:schemeClr val="bg1"/>
          </a:solid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0" name="TextBox 9">
            <a:extLst>
              <a:ext uri="{FF2B5EF4-FFF2-40B4-BE49-F238E27FC236}">
                <a16:creationId xmlns:a16="http://schemas.microsoft.com/office/drawing/2014/main" id="{25B9A739-EC9F-4F84-B548-F1C5191550C3}"/>
              </a:ext>
            </a:extLst>
          </p:cNvPr>
          <p:cNvSpPr txBox="1"/>
          <p:nvPr/>
        </p:nvSpPr>
        <p:spPr>
          <a:xfrm>
            <a:off x="6996249" y="1295205"/>
            <a:ext cx="1633105" cy="1261884"/>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rial"/>
                <a:ea typeface="+mn-ea"/>
                <a:cs typeface="+mn-cs"/>
              </a:rPr>
              <a:t>WP003 2022 Monitoring Results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Arial"/>
              <a:ea typeface="+mn-ea"/>
              <a:cs typeface="+mn-cs"/>
            </a:endParaRPr>
          </a:p>
        </p:txBody>
      </p:sp>
      <p:pic>
        <p:nvPicPr>
          <p:cNvPr id="4" name="Picture 3" descr="Map&#10;&#10;Description automatically generated">
            <a:extLst>
              <a:ext uri="{FF2B5EF4-FFF2-40B4-BE49-F238E27FC236}">
                <a16:creationId xmlns:a16="http://schemas.microsoft.com/office/drawing/2014/main" id="{8BAF950F-A6B7-454F-8EBA-390ACA94B8C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449581" y="1371601"/>
            <a:ext cx="6291695" cy="5015752"/>
          </a:xfrm>
          <a:prstGeom prst="rect">
            <a:avLst/>
          </a:prstGeom>
        </p:spPr>
      </p:pic>
      <p:pic>
        <p:nvPicPr>
          <p:cNvPr id="17" name="Picture 16" descr="Map&#10;&#10;Description automatically generated">
            <a:extLst>
              <a:ext uri="{FF2B5EF4-FFF2-40B4-BE49-F238E27FC236}">
                <a16:creationId xmlns:a16="http://schemas.microsoft.com/office/drawing/2014/main" id="{30BA8917-AF69-4C93-8416-DAB1FC5EA2A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907184" y="2275546"/>
            <a:ext cx="2008216" cy="3056636"/>
          </a:xfrm>
          <a:prstGeom prst="rect">
            <a:avLst/>
          </a:prstGeom>
        </p:spPr>
      </p:pic>
      <p:sp>
        <p:nvSpPr>
          <p:cNvPr id="6" name="TextBox 5">
            <a:extLst>
              <a:ext uri="{FF2B5EF4-FFF2-40B4-BE49-F238E27FC236}">
                <a16:creationId xmlns:a16="http://schemas.microsoft.com/office/drawing/2014/main" id="{AF37D70C-E1CB-4190-8132-2D7862533221}"/>
              </a:ext>
            </a:extLst>
          </p:cNvPr>
          <p:cNvSpPr txBox="1"/>
          <p:nvPr/>
        </p:nvSpPr>
        <p:spPr>
          <a:xfrm>
            <a:off x="6808694" y="4720679"/>
            <a:ext cx="2008216" cy="63094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rial"/>
                <a:ea typeface="+mn-ea"/>
                <a:cs typeface="+mn-cs"/>
              </a:rPr>
              <a:t>ug/L – micrograms per liter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rial"/>
                <a:ea typeface="+mn-ea"/>
                <a:cs typeface="+mn-cs"/>
              </a:rPr>
              <a:t>PAL – project action level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rial"/>
                <a:ea typeface="+mn-ea"/>
                <a:cs typeface="+mn-cs"/>
              </a:rPr>
              <a:t>TCE –trichloroethylene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rial"/>
                <a:ea typeface="+mn-ea"/>
                <a:cs typeface="+mn-cs"/>
              </a:rPr>
              <a:t>VC – Vinyl Chloride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prstClr val="black"/>
                </a:solidFill>
                <a:effectLst/>
                <a:uLnTx/>
                <a:uFillTx/>
                <a:latin typeface="Arial"/>
                <a:ea typeface="+mn-ea"/>
                <a:cs typeface="+mn-cs"/>
              </a:rPr>
              <a:t>Arsenic concentrations are in dissolved forms</a:t>
            </a:r>
          </a:p>
        </p:txBody>
      </p:sp>
      <p:sp>
        <p:nvSpPr>
          <p:cNvPr id="3" name="Speech Bubble: Rectangle with Corners Rounded 2">
            <a:extLst>
              <a:ext uri="{FF2B5EF4-FFF2-40B4-BE49-F238E27FC236}">
                <a16:creationId xmlns:a16="http://schemas.microsoft.com/office/drawing/2014/main" id="{F9245BF8-8EB3-4FB5-9469-F0FF3D483B09}"/>
              </a:ext>
            </a:extLst>
          </p:cNvPr>
          <p:cNvSpPr/>
          <p:nvPr/>
        </p:nvSpPr>
        <p:spPr bwMode="auto">
          <a:xfrm>
            <a:off x="2743200" y="2625718"/>
            <a:ext cx="457200" cy="803282"/>
          </a:xfrm>
          <a:prstGeom prst="wedgeRoundRectCallout">
            <a:avLst/>
          </a:prstGeom>
          <a:no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8" name="Speech Bubble: Rectangle with Corners Rounded 7">
            <a:extLst>
              <a:ext uri="{FF2B5EF4-FFF2-40B4-BE49-F238E27FC236}">
                <a16:creationId xmlns:a16="http://schemas.microsoft.com/office/drawing/2014/main" id="{9E105E1F-F43C-4F1D-A184-9549CECE7770}"/>
              </a:ext>
            </a:extLst>
          </p:cNvPr>
          <p:cNvSpPr/>
          <p:nvPr/>
        </p:nvSpPr>
        <p:spPr bwMode="auto">
          <a:xfrm>
            <a:off x="377190" y="2897887"/>
            <a:ext cx="1371600" cy="612648"/>
          </a:xfrm>
          <a:prstGeom prst="wedgeRoundRectCallout">
            <a:avLst>
              <a:gd name="adj1" fmla="val 53750"/>
              <a:gd name="adj2" fmla="val -133396"/>
              <a:gd name="adj3" fmla="val 16667"/>
            </a:avLst>
          </a:prstGeom>
          <a:solidFill>
            <a:schemeClr val="bg1"/>
          </a:solidFill>
          <a:ln w="9525">
            <a:solidFill>
              <a:schemeClr val="tx1"/>
            </a:solidFill>
            <a:miter lim="800000"/>
            <a:headEnd/>
            <a:tailEnd/>
          </a:ln>
        </p:spPr>
        <p:txBody>
          <a:bodyPr lIns="0" tIns="0" rIns="0" bIns="0" rtlCol="0" anchor="ctr"/>
          <a:lstStyle/>
          <a:p>
            <a:pPr marL="0" marR="0" lvl="0" indent="0" algn="l" defTabSz="914400" rtl="0" eaLnBrk="0" fontAlgn="auto" latinLnBrk="0" hangingPunct="0">
              <a:lnSpc>
                <a:spcPct val="100000"/>
              </a:lnSpc>
              <a:spcBef>
                <a:spcPts val="0"/>
              </a:spcBef>
              <a:spcAft>
                <a:spcPts val="0"/>
              </a:spcAft>
              <a:buClr>
                <a:srgbClr val="0C2D83"/>
              </a:buClr>
              <a:buSzPct val="80000"/>
              <a:buFontTx/>
              <a:buNone/>
              <a:tabLst/>
              <a:defRPr/>
            </a:pPr>
            <a:r>
              <a:rPr kumimoji="0" lang="en-US" sz="900" b="1" i="0" u="none" strike="noStrike" kern="1200" cap="none" spc="0" normalizeH="0" baseline="0" noProof="0" dirty="0">
                <a:ln>
                  <a:noFill/>
                </a:ln>
                <a:solidFill>
                  <a:prstClr val="black"/>
                </a:solidFill>
                <a:effectLst/>
                <a:uLnTx/>
                <a:uFillTx/>
                <a:latin typeface="Arial"/>
                <a:ea typeface="+mn-ea"/>
                <a:cs typeface="+mn-cs"/>
              </a:rPr>
              <a:t>In Q1 and Q2 2022 VC was only detected in MW102 </a:t>
            </a:r>
          </a:p>
        </p:txBody>
      </p:sp>
      <p:sp>
        <p:nvSpPr>
          <p:cNvPr id="9" name="TextBox 8">
            <a:extLst>
              <a:ext uri="{FF2B5EF4-FFF2-40B4-BE49-F238E27FC236}">
                <a16:creationId xmlns:a16="http://schemas.microsoft.com/office/drawing/2014/main" id="{3711057B-90E6-4238-8901-03AC4C6E3595}"/>
              </a:ext>
            </a:extLst>
          </p:cNvPr>
          <p:cNvSpPr txBox="1"/>
          <p:nvPr/>
        </p:nvSpPr>
        <p:spPr>
          <a:xfrm>
            <a:off x="7266214" y="3556662"/>
            <a:ext cx="1801586" cy="584775"/>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prstClr val="black"/>
                </a:solidFill>
                <a:effectLst/>
                <a:uLnTx/>
                <a:uFillTx/>
                <a:latin typeface="Arial"/>
                <a:ea typeface="+mn-ea"/>
                <a:cs typeface="+mn-cs"/>
              </a:rPr>
              <a:t>2022 Maximum Arsenic Extent above a background of 10 </a:t>
            </a:r>
            <a:r>
              <a:rPr kumimoji="0" lang="en-US" sz="500" b="0"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m</a:t>
            </a:r>
            <a:r>
              <a:rPr kumimoji="0" lang="en-US" sz="500" b="0" i="0" u="none" strike="noStrike" kern="1200" cap="none" spc="0" normalizeH="0" baseline="0" noProof="0" dirty="0">
                <a:ln>
                  <a:noFill/>
                </a:ln>
                <a:solidFill>
                  <a:prstClr val="black"/>
                </a:solidFill>
                <a:effectLst/>
                <a:uLnTx/>
                <a:uFillTx/>
                <a:latin typeface="Arial"/>
                <a:ea typeface="+mn-ea"/>
                <a:cs typeface="+mn-cs"/>
              </a:rPr>
              <a:t>g/L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prstClr val="black"/>
                </a:solidFill>
                <a:effectLst/>
                <a:uLnTx/>
                <a:uFillTx/>
                <a:latin typeface="Arial"/>
                <a:ea typeface="+mn-ea"/>
                <a:cs typeface="+mn-cs"/>
              </a:rPr>
              <a:t>2022 Maximum TCE plume above the PAL of 5 </a:t>
            </a:r>
            <a:r>
              <a:rPr kumimoji="0" lang="en-US" sz="500" b="0"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m</a:t>
            </a:r>
            <a:r>
              <a:rPr kumimoji="0" lang="en-US" sz="500" b="0" i="0" u="none" strike="noStrike" kern="1200" cap="none" spc="0" normalizeH="0" baseline="0" noProof="0" dirty="0">
                <a:ln>
                  <a:noFill/>
                </a:ln>
                <a:solidFill>
                  <a:prstClr val="black"/>
                </a:solidFill>
                <a:effectLst/>
                <a:uLnTx/>
                <a:uFillTx/>
                <a:latin typeface="Arial"/>
                <a:ea typeface="+mn-ea"/>
                <a:cs typeface="+mn-cs"/>
              </a:rPr>
              <a:t>g/L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dirty="0">
                <a:ln>
                  <a:noFill/>
                </a:ln>
                <a:solidFill>
                  <a:prstClr val="black"/>
                </a:solidFill>
                <a:effectLst/>
                <a:uLnTx/>
                <a:uFillTx/>
                <a:latin typeface="Arial"/>
                <a:ea typeface="+mn-ea"/>
                <a:cs typeface="+mn-cs"/>
              </a:rPr>
              <a:t>2022 Maximum VC plume above the PAL of 0.2 </a:t>
            </a:r>
            <a:r>
              <a:rPr kumimoji="0" lang="en-US" sz="500" b="0" i="0" u="none" strike="noStrike" kern="1200" cap="none" spc="0" normalizeH="0" baseline="0" noProof="0" dirty="0">
                <a:ln>
                  <a:noFill/>
                </a:ln>
                <a:solidFill>
                  <a:prstClr val="black"/>
                </a:solidFill>
                <a:effectLst/>
                <a:uLnTx/>
                <a:uFillTx/>
                <a:latin typeface="Symbol" panose="05050102010706020507" pitchFamily="18" charset="2"/>
                <a:ea typeface="+mn-ea"/>
                <a:cs typeface="+mn-cs"/>
              </a:rPr>
              <a:t>m</a:t>
            </a:r>
            <a:r>
              <a:rPr kumimoji="0" lang="en-US" sz="500" b="0" i="0" u="none" strike="noStrike" kern="1200" cap="none" spc="0" normalizeH="0" baseline="0" noProof="0" dirty="0">
                <a:ln>
                  <a:noFill/>
                </a:ln>
                <a:solidFill>
                  <a:prstClr val="black"/>
                </a:solidFill>
                <a:effectLst/>
                <a:uLnTx/>
                <a:uFillTx/>
                <a:latin typeface="Arial"/>
                <a:ea typeface="+mn-ea"/>
                <a:cs typeface="+mn-cs"/>
              </a:rPr>
              <a:t>g/L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dirty="0">
              <a:ln>
                <a:noFill/>
              </a:ln>
              <a:solidFill>
                <a:prstClr val="black"/>
              </a:solidFill>
              <a:effectLst/>
              <a:uLnTx/>
              <a:uFillTx/>
              <a:latin typeface="Arial"/>
              <a:ea typeface="+mn-ea"/>
              <a:cs typeface="+mn-cs"/>
            </a:endParaRPr>
          </a:p>
        </p:txBody>
      </p:sp>
      <p:sp>
        <p:nvSpPr>
          <p:cNvPr id="15" name="Speech Bubble: Rectangle with Corners Rounded 14">
            <a:extLst>
              <a:ext uri="{FF2B5EF4-FFF2-40B4-BE49-F238E27FC236}">
                <a16:creationId xmlns:a16="http://schemas.microsoft.com/office/drawing/2014/main" id="{FFA5190E-29F4-44A8-BF18-A35F8CE24852}"/>
              </a:ext>
            </a:extLst>
          </p:cNvPr>
          <p:cNvSpPr/>
          <p:nvPr/>
        </p:nvSpPr>
        <p:spPr bwMode="auto">
          <a:xfrm>
            <a:off x="2743200" y="3640542"/>
            <a:ext cx="1371600" cy="1236258"/>
          </a:xfrm>
          <a:prstGeom prst="wedgeRoundRectCallout">
            <a:avLst>
              <a:gd name="adj1" fmla="val -47083"/>
              <a:gd name="adj2" fmla="val -146375"/>
              <a:gd name="adj3" fmla="val 16667"/>
            </a:avLst>
          </a:prstGeom>
          <a:solidFill>
            <a:schemeClr val="bg1"/>
          </a:solidFill>
          <a:ln w="9525">
            <a:solidFill>
              <a:schemeClr val="tx1"/>
            </a:solidFill>
            <a:miter lim="800000"/>
            <a:headEnd/>
            <a:tailEnd/>
          </a:ln>
        </p:spPr>
        <p:txBody>
          <a:bodyPr lIns="0" tIns="0" rIns="0" bIns="0" rtlCol="0" anchor="ctr"/>
          <a:lstStyle/>
          <a:p>
            <a:pPr marL="0" marR="0" lvl="0" indent="0" algn="l" defTabSz="914400" rtl="0" eaLnBrk="0" fontAlgn="auto" latinLnBrk="0" hangingPunct="0">
              <a:lnSpc>
                <a:spcPct val="100000"/>
              </a:lnSpc>
              <a:spcBef>
                <a:spcPts val="0"/>
              </a:spcBef>
              <a:spcAft>
                <a:spcPts val="0"/>
              </a:spcAft>
              <a:buClr>
                <a:srgbClr val="0C2D83"/>
              </a:buClr>
              <a:buSzPct val="80000"/>
              <a:buFontTx/>
              <a:buNone/>
              <a:tabLst/>
              <a:defRPr/>
            </a:pPr>
            <a:r>
              <a:rPr kumimoji="0" lang="en-US" sz="900" b="1" i="0" u="none" strike="noStrike" kern="1200" cap="none" spc="0" normalizeH="0" baseline="0" noProof="0" dirty="0">
                <a:ln>
                  <a:noFill/>
                </a:ln>
                <a:solidFill>
                  <a:prstClr val="black"/>
                </a:solidFill>
                <a:effectLst/>
                <a:uLnTx/>
                <a:uFillTx/>
                <a:latin typeface="Arial"/>
                <a:ea typeface="+mn-ea"/>
                <a:cs typeface="+mn-cs"/>
              </a:rPr>
              <a:t>The arsenic and VC plumes only extended off-base in Q3 2022.</a:t>
            </a:r>
          </a:p>
          <a:p>
            <a:pPr marL="0" marR="0" lvl="0" indent="0" algn="l" defTabSz="914400" rtl="0" eaLnBrk="0" fontAlgn="auto" latinLnBrk="0" hangingPunct="0">
              <a:lnSpc>
                <a:spcPct val="100000"/>
              </a:lnSpc>
              <a:spcBef>
                <a:spcPts val="0"/>
              </a:spcBef>
              <a:spcAft>
                <a:spcPts val="0"/>
              </a:spcAft>
              <a:buClr>
                <a:srgbClr val="0C2D83"/>
              </a:buClr>
              <a:buSzPct val="80000"/>
              <a:buFontTx/>
              <a:buNone/>
              <a:tabLst/>
              <a:defRPr/>
            </a:pPr>
            <a:endParaRPr kumimoji="0" lang="en-US" sz="900" b="1"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0" fontAlgn="auto" latinLnBrk="0" hangingPunct="0">
              <a:lnSpc>
                <a:spcPct val="100000"/>
              </a:lnSpc>
              <a:spcBef>
                <a:spcPts val="0"/>
              </a:spcBef>
              <a:spcAft>
                <a:spcPts val="0"/>
              </a:spcAft>
              <a:buClr>
                <a:srgbClr val="0C2D83"/>
              </a:buClr>
              <a:buSzPct val="80000"/>
              <a:buFontTx/>
              <a:buNone/>
              <a:tabLst/>
              <a:defRPr/>
            </a:pPr>
            <a:r>
              <a:rPr kumimoji="0" lang="en-US" sz="900" b="1" i="0" u="none" strike="noStrike" kern="1200" cap="none" spc="0" normalizeH="0" baseline="0" noProof="0" dirty="0">
                <a:ln>
                  <a:noFill/>
                </a:ln>
                <a:solidFill>
                  <a:prstClr val="black"/>
                </a:solidFill>
                <a:effectLst/>
                <a:uLnTx/>
                <a:uFillTx/>
                <a:latin typeface="Arial"/>
                <a:ea typeface="+mn-ea"/>
                <a:cs typeface="+mn-cs"/>
              </a:rPr>
              <a:t>Maximum extents have remained stable for  &gt; 10 yrs.</a:t>
            </a:r>
          </a:p>
          <a:p>
            <a:pPr marL="0" marR="0" lvl="0" indent="0" algn="l" defTabSz="914400" rtl="0" eaLnBrk="0" fontAlgn="auto" latinLnBrk="0" hangingPunct="0">
              <a:lnSpc>
                <a:spcPct val="100000"/>
              </a:lnSpc>
              <a:spcBef>
                <a:spcPts val="0"/>
              </a:spcBef>
              <a:spcAft>
                <a:spcPts val="0"/>
              </a:spcAft>
              <a:buClr>
                <a:srgbClr val="0C2D83"/>
              </a:buClr>
              <a:buSzPct val="80000"/>
              <a:buFontTx/>
              <a:buNone/>
              <a:tabLst/>
              <a:defRPr/>
            </a:pPr>
            <a:endParaRPr kumimoji="0" lang="en-US" sz="900" b="1" i="0" u="none" strike="noStrike" kern="1200" cap="none" spc="0" normalizeH="0" baseline="0" noProof="0" dirty="0">
              <a:ln>
                <a:noFill/>
              </a:ln>
              <a:solidFill>
                <a:prstClr val="black"/>
              </a:solidFill>
              <a:effectLst/>
              <a:uLnTx/>
              <a:uFillTx/>
              <a:latin typeface="Arial"/>
              <a:ea typeface="+mn-ea"/>
              <a:cs typeface="+mn-cs"/>
            </a:endParaRPr>
          </a:p>
        </p:txBody>
      </p:sp>
      <p:sp>
        <p:nvSpPr>
          <p:cNvPr id="12" name="Rectangle 11">
            <a:extLst>
              <a:ext uri="{FF2B5EF4-FFF2-40B4-BE49-F238E27FC236}">
                <a16:creationId xmlns:a16="http://schemas.microsoft.com/office/drawing/2014/main" id="{7A0E331B-4FBA-4903-9788-6F8AF052488A}"/>
              </a:ext>
            </a:extLst>
          </p:cNvPr>
          <p:cNvSpPr/>
          <p:nvPr/>
        </p:nvSpPr>
        <p:spPr bwMode="auto">
          <a:xfrm>
            <a:off x="7813952" y="2867220"/>
            <a:ext cx="263247" cy="104580"/>
          </a:xfrm>
          <a:prstGeom prst="rect">
            <a:avLst/>
          </a:prstGeom>
          <a:solidFill>
            <a:schemeClr val="bg1"/>
          </a:solid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6" name="Rectangle 15">
            <a:extLst>
              <a:ext uri="{FF2B5EF4-FFF2-40B4-BE49-F238E27FC236}">
                <a16:creationId xmlns:a16="http://schemas.microsoft.com/office/drawing/2014/main" id="{42C31F2C-E8D6-4A9E-A771-4A52B8D9FC4F}"/>
              </a:ext>
            </a:extLst>
          </p:cNvPr>
          <p:cNvSpPr/>
          <p:nvPr/>
        </p:nvSpPr>
        <p:spPr bwMode="auto">
          <a:xfrm>
            <a:off x="7945575" y="3019620"/>
            <a:ext cx="263247" cy="104580"/>
          </a:xfrm>
          <a:prstGeom prst="rect">
            <a:avLst/>
          </a:prstGeom>
          <a:solidFill>
            <a:schemeClr val="bg1"/>
          </a:solidFill>
          <a:ln w="9525">
            <a:noFill/>
            <a:miter lim="800000"/>
            <a:headEnd/>
            <a:tailEnd/>
          </a:ln>
        </p:spPr>
        <p:txBody>
          <a:bodyPr lIns="92075" tIns="46038" rIns="92075" bIns="46038" rtlCol="0" anchor="ctr"/>
          <a:lstStyle/>
          <a:p>
            <a:pPr marL="688975" marR="0" lvl="0" indent="-282575" algn="ctr" defTabSz="914400" rtl="0" eaLnBrk="0" fontAlgn="auto" latinLnBrk="0" hangingPunct="0">
              <a:lnSpc>
                <a:spcPct val="100000"/>
              </a:lnSpc>
              <a:spcBef>
                <a:spcPts val="1000"/>
              </a:spcBef>
              <a:spcAft>
                <a:spcPts val="0"/>
              </a:spcAft>
              <a:buClr>
                <a:srgbClr val="0C2D83"/>
              </a:buClr>
              <a:buSzPct val="80000"/>
              <a:buFont typeface="Wingdings" pitchFamily="2" charset="2"/>
              <a:buChar char="n"/>
              <a:tabLst/>
              <a:defRPr/>
            </a:pPr>
            <a:endParaRPr kumimoji="0" lang="en-US" sz="2000" b="1" i="0" u="none" strike="noStrike" kern="1200" cap="none" spc="0" normalizeH="0" baseline="0" noProof="0" dirty="0">
              <a:ln>
                <a:noFill/>
              </a:ln>
              <a:solidFill>
                <a:prstClr val="black"/>
              </a:solidFill>
              <a:effectLst/>
              <a:uLnTx/>
              <a:uFillTx/>
              <a:latin typeface="Arial"/>
              <a:ea typeface="+mn-ea"/>
              <a:cs typeface="+mn-cs"/>
            </a:endParaRPr>
          </a:p>
        </p:txBody>
      </p:sp>
      <p:sp>
        <p:nvSpPr>
          <p:cNvPr id="18" name="Title 1">
            <a:extLst>
              <a:ext uri="{FF2B5EF4-FFF2-40B4-BE49-F238E27FC236}">
                <a16:creationId xmlns:a16="http://schemas.microsoft.com/office/drawing/2014/main" id="{ACFCE4C3-9839-8157-43C0-BC41BC50C60C}"/>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WP003 2022 Overview</a:t>
            </a:r>
          </a:p>
        </p:txBody>
      </p:sp>
    </p:spTree>
    <p:extLst>
      <p:ext uri="{BB962C8B-B14F-4D97-AF65-F5344CB8AC3E}">
        <p14:creationId xmlns:p14="http://schemas.microsoft.com/office/powerpoint/2010/main" val="32857154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3733800" y="2305050"/>
            <a:ext cx="5295900" cy="2247900"/>
          </a:xfrm>
        </p:spPr>
        <p:txBody>
          <a:bodyPr/>
          <a:lstStyle/>
          <a:p>
            <a:pPr algn="ctr"/>
            <a:r>
              <a:rPr lang="en-US" dirty="0"/>
              <a:t>Voluntary Cleanup Program (VCP) Sites</a:t>
            </a:r>
          </a:p>
        </p:txBody>
      </p:sp>
      <p:sp>
        <p:nvSpPr>
          <p:cNvPr id="6" name="Subtitle 1">
            <a:extLst>
              <a:ext uri="{FF2B5EF4-FFF2-40B4-BE49-F238E27FC236}">
                <a16:creationId xmlns:a16="http://schemas.microsoft.com/office/drawing/2014/main" id="{1D9C7D28-AAF5-91D6-964F-CE80F79E2FC7}"/>
              </a:ext>
            </a:extLst>
          </p:cNvPr>
          <p:cNvSpPr>
            <a:spLocks noGrp="1"/>
          </p:cNvSpPr>
          <p:nvPr>
            <p:ph type="subTitle" idx="1"/>
          </p:nvPr>
        </p:nvSpPr>
        <p:spPr>
          <a:xfrm>
            <a:off x="4419600" y="5105400"/>
            <a:ext cx="4476750" cy="1219200"/>
          </a:xfrm>
        </p:spPr>
        <p:txBody>
          <a:bodyPr/>
          <a:lstStyle/>
          <a:p>
            <a:pPr>
              <a:spcBef>
                <a:spcPts val="600"/>
              </a:spcBef>
            </a:pPr>
            <a:r>
              <a:rPr lang="en-US" b="1" dirty="0">
                <a:solidFill>
                  <a:srgbClr val="151C77"/>
                </a:solidFill>
                <a:ea typeface="+mj-ea"/>
                <a:cs typeface="+mj-cs"/>
              </a:rPr>
              <a:t>Mr. John Peper</a:t>
            </a:r>
          </a:p>
          <a:p>
            <a:pPr>
              <a:spcBef>
                <a:spcPts val="600"/>
              </a:spcBef>
            </a:pPr>
            <a:r>
              <a:rPr lang="en-US" b="1" dirty="0">
                <a:solidFill>
                  <a:srgbClr val="151C77"/>
                </a:solidFill>
                <a:ea typeface="+mj-ea"/>
                <a:cs typeface="+mj-cs"/>
              </a:rPr>
              <a:t>Bay West Project Manager </a:t>
            </a:r>
          </a:p>
          <a:p>
            <a:pPr>
              <a:spcBef>
                <a:spcPts val="600"/>
              </a:spcBef>
            </a:pPr>
            <a:r>
              <a:rPr lang="en-US" b="1" dirty="0">
                <a:solidFill>
                  <a:srgbClr val="151C77"/>
                </a:solidFill>
                <a:ea typeface="+mj-ea"/>
                <a:cs typeface="+mj-cs"/>
              </a:rPr>
              <a:t>17 November 2022</a:t>
            </a:r>
          </a:p>
          <a:p>
            <a:endParaRPr lang="en-US" dirty="0"/>
          </a:p>
        </p:txBody>
      </p:sp>
    </p:spTree>
    <p:extLst>
      <p:ext uri="{BB962C8B-B14F-4D97-AF65-F5344CB8AC3E}">
        <p14:creationId xmlns:p14="http://schemas.microsoft.com/office/powerpoint/2010/main" val="1252644288"/>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90562" y="1524000"/>
            <a:ext cx="7762875" cy="4431983"/>
          </a:xfrm>
          <a:prstGeom prst="rect">
            <a:avLst/>
          </a:prstGeom>
          <a:noFill/>
        </p:spPr>
        <p:txBody>
          <a:bodyPr wrap="square" rtlCol="0">
            <a:spAutoFit/>
          </a:bodyPr>
          <a:lstStyle/>
          <a:p>
            <a:pPr marL="0"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400" b="1" i="0" u="none" strike="noStrike" kern="1200" cap="none" spc="-20" normalizeH="0" baseline="0" noProof="0" dirty="0">
                <a:ln>
                  <a:noFill/>
                </a:ln>
                <a:solidFill>
                  <a:prstClr val="black"/>
                </a:solidFill>
                <a:effectLst/>
                <a:uLnTx/>
                <a:uFillTx/>
                <a:latin typeface="Arial"/>
                <a:ea typeface="+mn-ea"/>
                <a:cs typeface="+mn-cs"/>
              </a:rPr>
              <a:t>Eight former oil/water separator sites along the flight line have achieved USAF and Washington Department of Ecology (WDOE) approval of Site Closure/No Further Action (NFA) through the WDOE Voluntary Cleanup Program (VCP).</a:t>
            </a:r>
          </a:p>
          <a:p>
            <a:pPr marL="822960" marR="0" lvl="2" indent="-365760" algn="l" defTabSz="914400" rtl="0" eaLnBrk="1" fontAlgn="auto" latinLnBrk="0" hangingPunct="1">
              <a:lnSpc>
                <a:spcPct val="100000"/>
              </a:lnSpc>
              <a:spcBef>
                <a:spcPts val="0"/>
              </a:spcBef>
              <a:spcAft>
                <a:spcPts val="1200"/>
              </a:spcAft>
              <a:buClr>
                <a:srgbClr val="151C77"/>
              </a:buClr>
              <a:buSzTx/>
              <a:buFont typeface="Wingdings" panose="05000000000000000000" pitchFamily="2" charset="2"/>
              <a:buChar char="n"/>
              <a:tabLst/>
              <a:defRPr/>
            </a:pPr>
            <a:r>
              <a:rPr kumimoji="0" lang="en-US" sz="1400" b="0" i="0" u="none" strike="noStrike" kern="1200" cap="none" spc="-20" normalizeH="0" baseline="0" noProof="0" dirty="0">
                <a:ln>
                  <a:noFill/>
                </a:ln>
                <a:solidFill>
                  <a:prstClr val="black"/>
                </a:solidFill>
                <a:effectLst/>
                <a:uLnTx/>
                <a:uFillTx/>
                <a:latin typeface="Arial"/>
                <a:ea typeface="+mn-ea"/>
                <a:cs typeface="+mn-cs"/>
              </a:rPr>
              <a:t>OW044, OW047, OW053, OW054, OW055, OW056, OW057, and OW063</a:t>
            </a:r>
          </a:p>
          <a:p>
            <a:pPr marL="0"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400" b="1" i="0" u="none" strike="noStrike" kern="1200" cap="none" spc="0" normalizeH="0" baseline="0" noProof="0" dirty="0">
                <a:ln>
                  <a:noFill/>
                </a:ln>
                <a:solidFill>
                  <a:prstClr val="black"/>
                </a:solidFill>
                <a:effectLst/>
                <a:uLnTx/>
                <a:uFillTx/>
                <a:latin typeface="Arial"/>
                <a:ea typeface="+mn-ea"/>
                <a:cs typeface="+mn-cs"/>
              </a:rPr>
              <a:t>Other Petroleum Sites in the NFA Approval Process </a:t>
            </a:r>
          </a:p>
          <a:p>
            <a:pPr marL="822960" marR="0" lvl="2" indent="-365760" algn="l" defTabSz="914400" rtl="0" eaLnBrk="1" fontAlgn="auto" latinLnBrk="0" hangingPunct="1">
              <a:lnSpc>
                <a:spcPct val="100000"/>
              </a:lnSpc>
              <a:spcBef>
                <a:spcPts val="0"/>
              </a:spcBef>
              <a:spcAft>
                <a:spcPts val="12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NFA Tech Memo Approved: ST010, SS033 </a:t>
            </a:r>
          </a:p>
          <a:p>
            <a:pPr marL="822960" marR="0" lvl="2" indent="-365760" algn="l" defTabSz="914400" rtl="0" eaLnBrk="1" fontAlgn="auto" latinLnBrk="0" hangingPunct="1">
              <a:lnSpc>
                <a:spcPct val="100000"/>
              </a:lnSpc>
              <a:spcBef>
                <a:spcPts val="0"/>
              </a:spcBef>
              <a:spcAft>
                <a:spcPts val="12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NFA Approved: ST006 (groundwater), OT017, FT032, ST035, AOC02, SS059</a:t>
            </a:r>
          </a:p>
          <a:p>
            <a:pPr marL="822960" marR="0" lvl="2" indent="-365760" algn="l" defTabSz="914400" rtl="0" eaLnBrk="1" fontAlgn="auto" latinLnBrk="0" hangingPunct="1">
              <a:lnSpc>
                <a:spcPct val="100000"/>
              </a:lnSpc>
              <a:spcBef>
                <a:spcPts val="0"/>
              </a:spcBef>
              <a:spcAft>
                <a:spcPts val="12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Remedial Investigation (RI)/NFA Report Approved: SS059</a:t>
            </a:r>
          </a:p>
          <a:p>
            <a:pPr marL="0"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400" b="1" i="0" u="none" strike="noStrike" kern="1200" cap="none" spc="0" normalizeH="0" baseline="0" noProof="0" dirty="0">
                <a:ln>
                  <a:noFill/>
                </a:ln>
                <a:solidFill>
                  <a:prstClr val="black"/>
                </a:solidFill>
                <a:effectLst/>
                <a:uLnTx/>
                <a:uFillTx/>
                <a:latin typeface="Arial"/>
                <a:ea typeface="+mn-ea"/>
                <a:cs typeface="+mn-cs"/>
              </a:rPr>
              <a:t>Petroleum Sites in the RI Stage</a:t>
            </a:r>
          </a:p>
          <a:p>
            <a:pPr marL="822960" marR="0" lvl="2" indent="-36576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400" b="0" i="0" u="none" strike="noStrike" kern="1200" cap="none" spc="-20" normalizeH="0" baseline="0" noProof="0" dirty="0">
                <a:ln>
                  <a:noFill/>
                </a:ln>
                <a:solidFill>
                  <a:prstClr val="black"/>
                </a:solidFill>
                <a:effectLst/>
                <a:uLnTx/>
                <a:uFillTx/>
                <a:latin typeface="Arial"/>
                <a:ea typeface="+mn-ea"/>
                <a:cs typeface="+mn-cs"/>
              </a:rPr>
              <a:t>SS009</a:t>
            </a:r>
          </a:p>
          <a:p>
            <a:pPr marL="0"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400" b="1" i="0" u="none" strike="noStrike" kern="1200" cap="none" spc="0" normalizeH="0" baseline="0" noProof="0" dirty="0">
                <a:ln>
                  <a:noFill/>
                </a:ln>
                <a:solidFill>
                  <a:prstClr val="black"/>
                </a:solidFill>
                <a:effectLst/>
                <a:uLnTx/>
                <a:uFillTx/>
                <a:latin typeface="Arial"/>
                <a:ea typeface="+mn-ea"/>
                <a:cs typeface="+mn-cs"/>
              </a:rPr>
              <a:t>Petroleum Sites in the Interim Measures/Remediation Planning Stage</a:t>
            </a:r>
          </a:p>
          <a:p>
            <a:pPr marL="822960" marR="0" lvl="2" indent="-365760" algn="l" defTabSz="914400" rtl="0" eaLnBrk="1" fontAlgn="auto" latinLnBrk="0" hangingPunct="1">
              <a:lnSpc>
                <a:spcPct val="100000"/>
              </a:lnSpc>
              <a:spcBef>
                <a:spcPts val="0"/>
              </a:spcBef>
              <a:spcAft>
                <a:spcPts val="1200"/>
              </a:spcAft>
              <a:buClr>
                <a:srgbClr val="151C77"/>
              </a:buClr>
              <a:buSzTx/>
              <a:buFont typeface="Wingdings" panose="05000000000000000000" pitchFamily="2" charset="2"/>
              <a:buChar char="n"/>
              <a:tabLst/>
              <a:defRPr/>
            </a:pPr>
            <a:r>
              <a:rPr kumimoji="0" lang="en-US" sz="1400" b="0" i="0" u="none" strike="noStrike" kern="1200" cap="none" spc="0" normalizeH="0" baseline="0" noProof="0" dirty="0">
                <a:ln>
                  <a:noFill/>
                </a:ln>
                <a:solidFill>
                  <a:prstClr val="black"/>
                </a:solidFill>
                <a:effectLst/>
                <a:uLnTx/>
                <a:uFillTx/>
                <a:latin typeface="Arial"/>
                <a:ea typeface="+mn-ea"/>
                <a:cs typeface="+mn-cs"/>
              </a:rPr>
              <a:t>TU500, TU502, TU503, TU506</a:t>
            </a:r>
          </a:p>
          <a:p>
            <a:pPr marL="576262" marR="0" lvl="2"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endParaRPr kumimoji="0" lang="en-US" sz="1400" b="0" i="0" u="none" strike="noStrike" kern="1200" cap="none" spc="-20" normalizeH="0" baseline="0" noProof="0" dirty="0">
              <a:ln>
                <a:noFill/>
              </a:ln>
              <a:solidFill>
                <a:prstClr val="black"/>
              </a:solidFill>
              <a:effectLst/>
              <a:uLnTx/>
              <a:uFillTx/>
              <a:latin typeface="Arial"/>
              <a:ea typeface="+mn-ea"/>
              <a:cs typeface="+mn-cs"/>
            </a:endParaRPr>
          </a:p>
          <a:p>
            <a:pPr marL="342900" marR="0" lvl="1" indent="-34290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endParaRPr kumimoji="0" lang="en-US" sz="2000" b="1" i="0" u="none" strike="noStrike" kern="1200" cap="none" spc="0" normalizeH="0" baseline="0" noProof="0" dirty="0">
              <a:ln>
                <a:noFill/>
              </a:ln>
              <a:solidFill>
                <a:srgbClr val="FF0000"/>
              </a:solidFill>
              <a:effectLst/>
              <a:uLnTx/>
              <a:uFillTx/>
              <a:latin typeface="Arial"/>
              <a:ea typeface="+mn-ea"/>
              <a:cs typeface="+mn-cs"/>
            </a:endParaRPr>
          </a:p>
        </p:txBody>
      </p:sp>
      <p:sp>
        <p:nvSpPr>
          <p:cNvPr id="4" name="Title 1">
            <a:extLst>
              <a:ext uri="{FF2B5EF4-FFF2-40B4-BE49-F238E27FC236}">
                <a16:creationId xmlns:a16="http://schemas.microsoft.com/office/drawing/2014/main" id="{A9192ACF-AF09-C286-F05C-FEF4F66B2CB7}"/>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VCP Sites</a:t>
            </a:r>
          </a:p>
        </p:txBody>
      </p:sp>
    </p:spTree>
    <p:extLst>
      <p:ext uri="{BB962C8B-B14F-4D97-AF65-F5344CB8AC3E}">
        <p14:creationId xmlns:p14="http://schemas.microsoft.com/office/powerpoint/2010/main" val="20662149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419600" y="5105400"/>
            <a:ext cx="4476750" cy="1219200"/>
          </a:xfrm>
        </p:spPr>
        <p:txBody>
          <a:bodyPr/>
          <a:lstStyle/>
          <a:p>
            <a:pPr>
              <a:spcBef>
                <a:spcPts val="600"/>
              </a:spcBef>
            </a:pPr>
            <a:r>
              <a:rPr lang="en-US" b="1" dirty="0">
                <a:solidFill>
                  <a:srgbClr val="151C77"/>
                </a:solidFill>
                <a:ea typeface="+mj-ea"/>
                <a:cs typeface="+mj-cs"/>
              </a:rPr>
              <a:t>Ms. Kristine Weber</a:t>
            </a:r>
          </a:p>
          <a:p>
            <a:pPr>
              <a:spcBef>
                <a:spcPts val="600"/>
              </a:spcBef>
            </a:pPr>
            <a:r>
              <a:rPr lang="en-US" b="1" dirty="0">
                <a:solidFill>
                  <a:srgbClr val="151C77"/>
                </a:solidFill>
                <a:ea typeface="+mj-ea"/>
                <a:cs typeface="+mj-cs"/>
              </a:rPr>
              <a:t>AECOM Site Lead</a:t>
            </a:r>
          </a:p>
          <a:p>
            <a:pPr>
              <a:spcBef>
                <a:spcPts val="600"/>
              </a:spcBef>
            </a:pPr>
            <a:r>
              <a:rPr lang="en-US" b="1" dirty="0">
                <a:solidFill>
                  <a:srgbClr val="151C77"/>
                </a:solidFill>
                <a:ea typeface="+mj-ea"/>
                <a:cs typeface="+mj-cs"/>
              </a:rPr>
              <a:t>17 November 2022</a:t>
            </a:r>
          </a:p>
          <a:p>
            <a:endParaRPr lang="en-US" dirty="0"/>
          </a:p>
        </p:txBody>
      </p:sp>
      <p:sp>
        <p:nvSpPr>
          <p:cNvPr id="4" name="Title 2"/>
          <p:cNvSpPr>
            <a:spLocks noGrp="1"/>
          </p:cNvSpPr>
          <p:nvPr>
            <p:ph type="ctrTitle"/>
          </p:nvPr>
        </p:nvSpPr>
        <p:spPr>
          <a:xfrm>
            <a:off x="3835619" y="1924050"/>
            <a:ext cx="5276850" cy="3009900"/>
          </a:xfrm>
        </p:spPr>
        <p:txBody>
          <a:bodyPr/>
          <a:lstStyle/>
          <a:p>
            <a:pPr algn="ctr"/>
            <a:r>
              <a:rPr lang="en-US" dirty="0"/>
              <a:t>West Flightline Plume</a:t>
            </a:r>
            <a:br>
              <a:rPr lang="en-US" dirty="0"/>
            </a:br>
            <a:r>
              <a:rPr lang="en-US" dirty="0"/>
              <a:t>(TU506) </a:t>
            </a:r>
            <a:br>
              <a:rPr lang="en-US" dirty="0"/>
            </a:br>
            <a:r>
              <a:rPr lang="en-US" dirty="0"/>
              <a:t>2022 Summary and 2023 Planned Actions</a:t>
            </a:r>
            <a:endParaRPr lang="en-US" sz="2400" dirty="0"/>
          </a:p>
        </p:txBody>
      </p:sp>
    </p:spTree>
    <p:extLst>
      <p:ext uri="{BB962C8B-B14F-4D97-AF65-F5344CB8AC3E}">
        <p14:creationId xmlns:p14="http://schemas.microsoft.com/office/powerpoint/2010/main" val="3234153115"/>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5" name="TextBox 14">
            <a:extLst>
              <a:ext uri="{FF2B5EF4-FFF2-40B4-BE49-F238E27FC236}">
                <a16:creationId xmlns:a16="http://schemas.microsoft.com/office/drawing/2014/main" id="{F6B0D9BB-1ED1-4178-BA0E-D61E872BB987}"/>
              </a:ext>
            </a:extLst>
          </p:cNvPr>
          <p:cNvSpPr txBox="1"/>
          <p:nvPr/>
        </p:nvSpPr>
        <p:spPr>
          <a:xfrm>
            <a:off x="320234" y="1524000"/>
            <a:ext cx="2841256" cy="3724096"/>
          </a:xfrm>
          <a:prstGeom prst="rect">
            <a:avLst/>
          </a:prstGeom>
          <a:noFill/>
        </p:spPr>
        <p:txBody>
          <a:bodyPr wrap="square" rtlCol="0">
            <a:spAutoFit/>
          </a:bodyPr>
          <a:lstStyle/>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2022 Summary</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Hot Spot Excavation at OW050</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Excavation Completion Report</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Quarterly Monitoring </a:t>
            </a:r>
          </a:p>
          <a:p>
            <a:pPr marL="53975" marR="0" lvl="1" indent="0" algn="l" defTabSz="914400" rtl="0" eaLnBrk="1" fontAlgn="auto" latinLnBrk="0" hangingPunct="1">
              <a:lnSpc>
                <a:spcPct val="100000"/>
              </a:lnSpc>
              <a:spcBef>
                <a:spcPts val="120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2023 Planned</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Risk Assessment Addendum</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Feasibility Study (FS)</a:t>
            </a:r>
          </a:p>
          <a:p>
            <a:pPr marL="339725" marR="0" lvl="1"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endParaRPr kumimoji="0" lang="en-US" sz="1800" b="0" i="0" u="none" strike="noStrike" kern="1200" cap="none" spc="-20" normalizeH="0" baseline="0" noProof="0" dirty="0">
              <a:ln>
                <a:noFill/>
              </a:ln>
              <a:solidFill>
                <a:prstClr val="black"/>
              </a:solidFill>
              <a:effectLst/>
              <a:uLnTx/>
              <a:uFillTx/>
              <a:latin typeface="Arial"/>
              <a:ea typeface="+mn-ea"/>
              <a:cs typeface="Arial" charset="0"/>
            </a:endParaRPr>
          </a:p>
        </p:txBody>
      </p:sp>
      <p:pic>
        <p:nvPicPr>
          <p:cNvPr id="4" name="Picture 3" descr="Map&#10;&#10;Description automatically generated">
            <a:extLst>
              <a:ext uri="{FF2B5EF4-FFF2-40B4-BE49-F238E27FC236}">
                <a16:creationId xmlns:a16="http://schemas.microsoft.com/office/drawing/2014/main" id="{44BDD413-0F7D-43BF-AA87-A6D6EC4379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3720" y="1447800"/>
            <a:ext cx="5669280" cy="4724400"/>
          </a:xfrm>
          <a:prstGeom prst="rect">
            <a:avLst/>
          </a:prstGeom>
        </p:spPr>
      </p:pic>
      <p:sp>
        <p:nvSpPr>
          <p:cNvPr id="14" name="Title 1">
            <a:extLst>
              <a:ext uri="{FF2B5EF4-FFF2-40B4-BE49-F238E27FC236}">
                <a16:creationId xmlns:a16="http://schemas.microsoft.com/office/drawing/2014/main" id="{8A9E9B42-75B6-2D5C-E3B4-55A8341B3158}"/>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TU506 Overview</a:t>
            </a:r>
          </a:p>
        </p:txBody>
      </p:sp>
    </p:spTree>
    <p:extLst>
      <p:ext uri="{BB962C8B-B14F-4D97-AF65-F5344CB8AC3E}">
        <p14:creationId xmlns:p14="http://schemas.microsoft.com/office/powerpoint/2010/main" val="18538407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a:spLocks noGrp="1"/>
          </p:cNvSpPr>
          <p:nvPr>
            <p:ph type="ctrTitle"/>
          </p:nvPr>
        </p:nvSpPr>
        <p:spPr>
          <a:xfrm>
            <a:off x="3886200" y="1743403"/>
            <a:ext cx="5200650" cy="3390900"/>
          </a:xfrm>
        </p:spPr>
        <p:txBody>
          <a:bodyPr/>
          <a:lstStyle/>
          <a:p>
            <a:pPr algn="ctr"/>
            <a:r>
              <a:rPr lang="en-US" dirty="0"/>
              <a:t>East Flightline Plume</a:t>
            </a:r>
            <a:br>
              <a:rPr lang="en-US" dirty="0"/>
            </a:br>
            <a:r>
              <a:rPr lang="en-US" dirty="0"/>
              <a:t>(TU500) </a:t>
            </a:r>
            <a:br>
              <a:rPr lang="en-US" dirty="0"/>
            </a:br>
            <a:r>
              <a:rPr lang="en-US" dirty="0"/>
              <a:t>2022 Summary and 2023 Planned Actions</a:t>
            </a:r>
            <a:endParaRPr lang="en-US" sz="2800" dirty="0"/>
          </a:p>
        </p:txBody>
      </p:sp>
      <p:sp>
        <p:nvSpPr>
          <p:cNvPr id="6" name="Subtitle 1">
            <a:extLst>
              <a:ext uri="{FF2B5EF4-FFF2-40B4-BE49-F238E27FC236}">
                <a16:creationId xmlns:a16="http://schemas.microsoft.com/office/drawing/2014/main" id="{D7E89B67-552C-9C45-D379-674C26D450A9}"/>
              </a:ext>
            </a:extLst>
          </p:cNvPr>
          <p:cNvSpPr>
            <a:spLocks noGrp="1"/>
          </p:cNvSpPr>
          <p:nvPr>
            <p:ph type="subTitle" idx="1"/>
          </p:nvPr>
        </p:nvSpPr>
        <p:spPr>
          <a:xfrm>
            <a:off x="4419600" y="5105400"/>
            <a:ext cx="4476750" cy="1219200"/>
          </a:xfrm>
        </p:spPr>
        <p:txBody>
          <a:bodyPr/>
          <a:lstStyle/>
          <a:p>
            <a:pPr>
              <a:spcBef>
                <a:spcPts val="600"/>
              </a:spcBef>
            </a:pPr>
            <a:r>
              <a:rPr lang="en-US" b="1" dirty="0">
                <a:solidFill>
                  <a:srgbClr val="151C77"/>
                </a:solidFill>
                <a:ea typeface="+mj-ea"/>
                <a:cs typeface="+mj-cs"/>
              </a:rPr>
              <a:t>Ms. Kristine Weber</a:t>
            </a:r>
          </a:p>
          <a:p>
            <a:pPr>
              <a:spcBef>
                <a:spcPts val="600"/>
              </a:spcBef>
            </a:pPr>
            <a:r>
              <a:rPr lang="en-US" b="1" dirty="0">
                <a:solidFill>
                  <a:srgbClr val="151C77"/>
                </a:solidFill>
                <a:ea typeface="+mj-ea"/>
                <a:cs typeface="+mj-cs"/>
              </a:rPr>
              <a:t>AECOM Site Lead</a:t>
            </a:r>
          </a:p>
          <a:p>
            <a:pPr>
              <a:spcBef>
                <a:spcPts val="600"/>
              </a:spcBef>
            </a:pPr>
            <a:r>
              <a:rPr lang="en-US" b="1" dirty="0">
                <a:solidFill>
                  <a:srgbClr val="151C77"/>
                </a:solidFill>
                <a:ea typeface="+mj-ea"/>
                <a:cs typeface="+mj-cs"/>
              </a:rPr>
              <a:t>17 November 2022</a:t>
            </a:r>
          </a:p>
          <a:p>
            <a:endParaRPr lang="en-US" dirty="0"/>
          </a:p>
        </p:txBody>
      </p:sp>
    </p:spTree>
    <p:extLst>
      <p:ext uri="{BB962C8B-B14F-4D97-AF65-F5344CB8AC3E}">
        <p14:creationId xmlns:p14="http://schemas.microsoft.com/office/powerpoint/2010/main" val="1886141583"/>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Arial" charset="0"/>
            </a:endParaRPr>
          </a:p>
        </p:txBody>
      </p:sp>
      <p:sp>
        <p:nvSpPr>
          <p:cNvPr id="16" name="TextBox 15">
            <a:extLst>
              <a:ext uri="{FF2B5EF4-FFF2-40B4-BE49-F238E27FC236}">
                <a16:creationId xmlns:a16="http://schemas.microsoft.com/office/drawing/2014/main" id="{DDB0E50B-7B0E-4693-8F3D-2CC968A8D0B3}"/>
              </a:ext>
            </a:extLst>
          </p:cNvPr>
          <p:cNvSpPr txBox="1"/>
          <p:nvPr/>
        </p:nvSpPr>
        <p:spPr>
          <a:xfrm>
            <a:off x="357004" y="1524000"/>
            <a:ext cx="2618038" cy="3985706"/>
          </a:xfrm>
          <a:prstGeom prst="rect">
            <a:avLst/>
          </a:prstGeom>
          <a:noFill/>
        </p:spPr>
        <p:txBody>
          <a:bodyPr wrap="square" rtlCol="0">
            <a:spAutoFit/>
          </a:bodyPr>
          <a:lstStyle/>
          <a:p>
            <a:pPr marL="53975" marR="0" lvl="1" indent="0" algn="l" defTabSz="914400" rtl="0" eaLnBrk="1" fontAlgn="auto" latinLnBrk="0" hangingPunct="1">
              <a:lnSpc>
                <a:spcPct val="100000"/>
              </a:lnSpc>
              <a:spcBef>
                <a:spcPts val="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2022 Summary</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Hot Spot Excavation at OW040, OW041, and OW043</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Excavation Completion Report</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Quarterly Monitoring </a:t>
            </a:r>
          </a:p>
          <a:p>
            <a:pPr marL="53975" marR="0" lvl="1" indent="0" algn="l" defTabSz="914400" rtl="0" eaLnBrk="1" fontAlgn="auto" latinLnBrk="0" hangingPunct="1">
              <a:lnSpc>
                <a:spcPct val="100000"/>
              </a:lnSpc>
              <a:spcBef>
                <a:spcPts val="1200"/>
              </a:spcBef>
              <a:spcAft>
                <a:spcPts val="600"/>
              </a:spcAft>
              <a:buClr>
                <a:srgbClr val="151C77"/>
              </a:buClr>
              <a:buSzTx/>
              <a:buFontTx/>
              <a:buNone/>
              <a:tabLst/>
              <a:defRPr/>
            </a:pPr>
            <a:r>
              <a:rPr kumimoji="0" lang="en-US" sz="1800" b="1" i="0" u="none" strike="noStrike" kern="1200" cap="none" spc="-20" normalizeH="0" baseline="0" noProof="0" dirty="0">
                <a:ln>
                  <a:noFill/>
                </a:ln>
                <a:solidFill>
                  <a:prstClr val="black"/>
                </a:solidFill>
                <a:effectLst/>
                <a:uLnTx/>
                <a:uFillTx/>
                <a:latin typeface="Arial"/>
                <a:ea typeface="+mn-ea"/>
                <a:cs typeface="Arial" charset="0"/>
              </a:rPr>
              <a:t>2023 Planned</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Risk Assessment Addendum</a:t>
            </a:r>
          </a:p>
          <a:p>
            <a:pPr marL="287338" marR="0" lvl="1" indent="-233363"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r>
              <a:rPr kumimoji="0" lang="en-US" sz="1700" b="0" i="0" u="none" strike="noStrike" kern="1200" cap="none" spc="-20" normalizeH="0" baseline="0" noProof="0" dirty="0">
                <a:ln>
                  <a:noFill/>
                </a:ln>
                <a:solidFill>
                  <a:prstClr val="black"/>
                </a:solidFill>
                <a:effectLst/>
                <a:uLnTx/>
                <a:uFillTx/>
                <a:latin typeface="Arial"/>
                <a:ea typeface="+mn-ea"/>
                <a:cs typeface="Arial" charset="0"/>
              </a:rPr>
              <a:t>FS</a:t>
            </a:r>
            <a:endParaRPr kumimoji="0" lang="en-US" sz="1800" b="0" i="0" u="none" strike="noStrike" kern="1200" cap="none" spc="-20" normalizeH="0" baseline="0" noProof="0" dirty="0">
              <a:ln>
                <a:noFill/>
              </a:ln>
              <a:solidFill>
                <a:prstClr val="black"/>
              </a:solidFill>
              <a:effectLst/>
              <a:uLnTx/>
              <a:uFillTx/>
              <a:latin typeface="Arial"/>
              <a:ea typeface="+mn-ea"/>
              <a:cs typeface="Arial" charset="0"/>
            </a:endParaRPr>
          </a:p>
          <a:p>
            <a:pPr marL="339725" marR="0" lvl="1" indent="-285750" algn="l" defTabSz="914400" rtl="0" eaLnBrk="1" fontAlgn="auto" latinLnBrk="0" hangingPunct="1">
              <a:lnSpc>
                <a:spcPct val="100000"/>
              </a:lnSpc>
              <a:spcBef>
                <a:spcPts val="0"/>
              </a:spcBef>
              <a:spcAft>
                <a:spcPts val="600"/>
              </a:spcAft>
              <a:buClr>
                <a:srgbClr val="151C77"/>
              </a:buClr>
              <a:buSzTx/>
              <a:buFont typeface="Wingdings" panose="05000000000000000000" pitchFamily="2" charset="2"/>
              <a:buChar char="n"/>
              <a:tabLst/>
              <a:defRPr/>
            </a:pPr>
            <a:endParaRPr kumimoji="0" lang="en-US" sz="1800" b="0" i="0" u="none" strike="noStrike" kern="1200" cap="none" spc="-20" normalizeH="0" baseline="0" noProof="0" dirty="0">
              <a:ln>
                <a:noFill/>
              </a:ln>
              <a:solidFill>
                <a:prstClr val="black"/>
              </a:solidFill>
              <a:effectLst/>
              <a:uLnTx/>
              <a:uFillTx/>
              <a:latin typeface="Arial"/>
              <a:ea typeface="+mn-ea"/>
              <a:cs typeface="Arial" charset="0"/>
            </a:endParaRPr>
          </a:p>
        </p:txBody>
      </p:sp>
      <p:pic>
        <p:nvPicPr>
          <p:cNvPr id="4" name="Picture 3" descr="An aerial view of a city&#10;&#10;Description automatically generated with low confidence">
            <a:extLst>
              <a:ext uri="{FF2B5EF4-FFF2-40B4-BE49-F238E27FC236}">
                <a16:creationId xmlns:a16="http://schemas.microsoft.com/office/drawing/2014/main" id="{F7CC790B-EF47-40E9-8C41-0AF4E983B3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45536" y="1499104"/>
            <a:ext cx="5541264" cy="4617720"/>
          </a:xfrm>
          <a:prstGeom prst="rect">
            <a:avLst/>
          </a:prstGeom>
        </p:spPr>
      </p:pic>
      <p:sp>
        <p:nvSpPr>
          <p:cNvPr id="14" name="Title 1">
            <a:extLst>
              <a:ext uri="{FF2B5EF4-FFF2-40B4-BE49-F238E27FC236}">
                <a16:creationId xmlns:a16="http://schemas.microsoft.com/office/drawing/2014/main" id="{F9D89AF7-FBE3-8DD9-E273-E0285E78B1FA}"/>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TU500 Overview</a:t>
            </a:r>
          </a:p>
        </p:txBody>
      </p:sp>
    </p:spTree>
    <p:extLst>
      <p:ext uri="{BB962C8B-B14F-4D97-AF65-F5344CB8AC3E}">
        <p14:creationId xmlns:p14="http://schemas.microsoft.com/office/powerpoint/2010/main" val="16168673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419600" y="5105400"/>
            <a:ext cx="4476750" cy="1219200"/>
          </a:xfrm>
        </p:spPr>
        <p:txBody>
          <a:bodyPr/>
          <a:lstStyle/>
          <a:p>
            <a:pPr>
              <a:spcBef>
                <a:spcPts val="600"/>
              </a:spcBef>
            </a:pPr>
            <a:r>
              <a:rPr lang="en-US" b="1" dirty="0">
                <a:solidFill>
                  <a:srgbClr val="151C77"/>
                </a:solidFill>
                <a:ea typeface="+mj-ea"/>
                <a:cs typeface="+mj-cs"/>
              </a:rPr>
              <a:t>Mr. John Peper</a:t>
            </a:r>
          </a:p>
          <a:p>
            <a:pPr>
              <a:spcBef>
                <a:spcPts val="600"/>
              </a:spcBef>
            </a:pPr>
            <a:r>
              <a:rPr lang="en-US" b="1" dirty="0">
                <a:solidFill>
                  <a:srgbClr val="151C77"/>
                </a:solidFill>
                <a:ea typeface="+mj-ea"/>
                <a:cs typeface="+mj-cs"/>
              </a:rPr>
              <a:t>Bay West Project Manager </a:t>
            </a:r>
          </a:p>
          <a:p>
            <a:pPr>
              <a:spcBef>
                <a:spcPts val="600"/>
              </a:spcBef>
            </a:pPr>
            <a:r>
              <a:rPr lang="en-US" b="1" dirty="0">
                <a:solidFill>
                  <a:srgbClr val="151C77"/>
                </a:solidFill>
                <a:ea typeface="+mj-ea"/>
                <a:cs typeface="+mj-cs"/>
              </a:rPr>
              <a:t>17 November 2022</a:t>
            </a:r>
          </a:p>
          <a:p>
            <a:endParaRPr lang="en-US" dirty="0"/>
          </a:p>
        </p:txBody>
      </p:sp>
      <p:sp>
        <p:nvSpPr>
          <p:cNvPr id="4" name="Title 2"/>
          <p:cNvSpPr>
            <a:spLocks noGrp="1"/>
          </p:cNvSpPr>
          <p:nvPr>
            <p:ph type="ctrTitle"/>
          </p:nvPr>
        </p:nvSpPr>
        <p:spPr>
          <a:xfrm>
            <a:off x="3733800" y="2305050"/>
            <a:ext cx="5295900" cy="2247900"/>
          </a:xfrm>
        </p:spPr>
        <p:txBody>
          <a:bodyPr/>
          <a:lstStyle/>
          <a:p>
            <a:pPr algn="ctr"/>
            <a:r>
              <a:rPr lang="en-US" dirty="0"/>
              <a:t>Public Comment Opportunities in 2023</a:t>
            </a:r>
            <a:endParaRPr lang="en-US" sz="2400" dirty="0"/>
          </a:p>
        </p:txBody>
      </p:sp>
    </p:spTree>
    <p:extLst>
      <p:ext uri="{BB962C8B-B14F-4D97-AF65-F5344CB8AC3E}">
        <p14:creationId xmlns:p14="http://schemas.microsoft.com/office/powerpoint/2010/main" val="1501076164"/>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TextBox 2"/>
          <p:cNvSpPr txBox="1"/>
          <p:nvPr/>
        </p:nvSpPr>
        <p:spPr>
          <a:xfrm>
            <a:off x="457200" y="1407064"/>
            <a:ext cx="8229600" cy="3385542"/>
          </a:xfrm>
          <a:prstGeom prst="rect">
            <a:avLst/>
          </a:prstGeom>
          <a:noFill/>
        </p:spPr>
        <p:txBody>
          <a:bodyPr wrap="square" rtlCol="0">
            <a:spAutoFit/>
          </a:bodyPr>
          <a:lstStyle/>
          <a:p>
            <a:pPr marL="0" marR="0" lvl="1" indent="0" algn="l" defTabSz="914400" rtl="0" eaLnBrk="1" fontAlgn="auto" latinLnBrk="0" hangingPunct="1">
              <a:lnSpc>
                <a:spcPct val="100000"/>
              </a:lnSpc>
              <a:spcBef>
                <a:spcPts val="600"/>
              </a:spcBef>
              <a:spcAft>
                <a:spcPts val="600"/>
              </a:spcAft>
              <a:buClr>
                <a:srgbClr val="151C77"/>
              </a:buClr>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mn-cs"/>
              </a:rPr>
              <a:t>Operable Unit 2 (OU2) (DP064, Construction Debris Landfill/Former Coal Storage Area) Proposed Plan (PP): </a:t>
            </a:r>
            <a:r>
              <a:rPr kumimoji="0" lang="en-US" sz="1400" b="0" i="1" u="sng" strike="noStrike" kern="1200" cap="none" spc="0" normalizeH="0" baseline="0" noProof="0" dirty="0">
                <a:ln>
                  <a:noFill/>
                </a:ln>
                <a:solidFill>
                  <a:prstClr val="black"/>
                </a:solidFill>
                <a:effectLst/>
                <a:uLnTx/>
                <a:uFillTx/>
                <a:latin typeface="Arial"/>
                <a:ea typeface="+mn-ea"/>
                <a:cs typeface="+mn-cs"/>
              </a:rPr>
              <a:t>In USAF review s</a:t>
            </a:r>
            <a:r>
              <a:rPr kumimoji="0" lang="en-US" sz="1400" b="0" i="1" u="sng" strike="noStrike" kern="1200" cap="none" spc="0" normalizeH="0" baseline="0" noProof="0" dirty="0" err="1">
                <a:ln>
                  <a:noFill/>
                </a:ln>
                <a:solidFill>
                  <a:prstClr val="black"/>
                </a:solidFill>
                <a:effectLst/>
                <a:uLnTx/>
                <a:uFillTx/>
                <a:latin typeface="Arial"/>
                <a:ea typeface="+mn-ea"/>
                <a:cs typeface="+mn-cs"/>
              </a:rPr>
              <a:t>tage</a:t>
            </a:r>
            <a:r>
              <a:rPr kumimoji="0" lang="en-US" sz="1400" b="0" i="1" u="sng" strike="noStrike" kern="1200" cap="none" spc="0" normalizeH="0" baseline="0" noProof="0" dirty="0">
                <a:ln>
                  <a:noFill/>
                </a:ln>
                <a:solidFill>
                  <a:prstClr val="black"/>
                </a:solidFill>
                <a:effectLst/>
                <a:uLnTx/>
                <a:uFillTx/>
                <a:latin typeface="Arial"/>
                <a:ea typeface="+mn-ea"/>
                <a:cs typeface="+mn-cs"/>
              </a:rPr>
              <a:t> - Public Comment Period: March 1 – April 1, 2023</a:t>
            </a:r>
          </a:p>
          <a:p>
            <a:pPr marL="742950" marR="0" lvl="2" indent="-285750" algn="l" defTabSz="914400" rtl="0" eaLnBrk="1" fontAlgn="auto" latinLnBrk="0" hangingPunct="1">
              <a:lnSpc>
                <a:spcPct val="100000"/>
              </a:lnSpc>
              <a:spcBef>
                <a:spcPts val="600"/>
              </a:spcBef>
              <a:spcAft>
                <a:spcPts val="600"/>
              </a:spcAft>
              <a:buClr>
                <a:srgbClr val="151C77"/>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Remedial alternatives for DP064</a:t>
            </a:r>
          </a:p>
          <a:p>
            <a:pPr marL="0" marR="0" lvl="1" indent="0" algn="l" defTabSz="914400" rtl="0" eaLnBrk="1" fontAlgn="auto" latinLnBrk="0" hangingPunct="1">
              <a:lnSpc>
                <a:spcPct val="100000"/>
              </a:lnSpc>
              <a:spcBef>
                <a:spcPts val="600"/>
              </a:spcBef>
              <a:spcAft>
                <a:spcPts val="600"/>
              </a:spcAft>
              <a:buClr>
                <a:srgbClr val="151C77"/>
              </a:buClr>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0" marR="0" lvl="1" indent="0" algn="l" defTabSz="914400" rtl="0" eaLnBrk="1" fontAlgn="auto" latinLnBrk="0" hangingPunct="1">
              <a:lnSpc>
                <a:spcPct val="100000"/>
              </a:lnSpc>
              <a:spcBef>
                <a:spcPts val="600"/>
              </a:spcBef>
              <a:spcAft>
                <a:spcPts val="1200"/>
              </a:spcAft>
              <a:buClr>
                <a:srgbClr val="151C77"/>
              </a:buClr>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mn-cs"/>
              </a:rPr>
              <a:t>OU2 (WP003, Industrial Wastewater Lagoon System) PP: </a:t>
            </a:r>
            <a:r>
              <a:rPr kumimoji="0" lang="en-US" sz="1400" b="0" i="1" u="sng" strike="noStrike" kern="1200" cap="none" spc="0" normalizeH="0" baseline="0" noProof="0" dirty="0">
                <a:ln>
                  <a:noFill/>
                </a:ln>
                <a:solidFill>
                  <a:prstClr val="black"/>
                </a:solidFill>
                <a:effectLst/>
                <a:uLnTx/>
                <a:uFillTx/>
                <a:latin typeface="Arial"/>
                <a:ea typeface="+mn-ea"/>
                <a:cs typeface="+mn-cs"/>
              </a:rPr>
              <a:t>In planning stage </a:t>
            </a: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742950" marR="0" lvl="1" indent="-285750" algn="l" defTabSz="914400" rtl="0" eaLnBrk="1" fontAlgn="auto" latinLnBrk="0" hangingPunct="1">
              <a:lnSpc>
                <a:spcPct val="100000"/>
              </a:lnSpc>
              <a:spcBef>
                <a:spcPts val="0"/>
              </a:spcBef>
              <a:spcAft>
                <a:spcPts val="0"/>
              </a:spcAft>
              <a:buClr>
                <a:srgbClr val="151C77"/>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Will include selected remedy for the site based on the FSA</a:t>
            </a:r>
          </a:p>
          <a:p>
            <a:pPr marL="742950" marR="0" lvl="1" indent="-285750" algn="l" defTabSz="914400" rtl="0" eaLnBrk="1" fontAlgn="auto" latinLnBrk="0" hangingPunct="1">
              <a:lnSpc>
                <a:spcPct val="100000"/>
              </a:lnSpc>
              <a:spcBef>
                <a:spcPts val="0"/>
              </a:spcBef>
              <a:spcAft>
                <a:spcPts val="0"/>
              </a:spcAft>
              <a:buClr>
                <a:srgbClr val="151C77"/>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Anticipated public comment period - Summer 2023</a:t>
            </a:r>
          </a:p>
          <a:p>
            <a:pPr marL="742950" marR="0" lvl="1" indent="-285750" algn="l" defTabSz="914400" rtl="0" eaLnBrk="1" fontAlgn="auto" latinLnBrk="0" hangingPunct="1">
              <a:lnSpc>
                <a:spcPct val="100000"/>
              </a:lnSpc>
              <a:spcBef>
                <a:spcPts val="0"/>
              </a:spcBef>
              <a:spcAft>
                <a:spcPts val="0"/>
              </a:spcAft>
              <a:buClr>
                <a:srgbClr val="151C77"/>
              </a:buClr>
              <a:buSzTx/>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Arial"/>
              <a:ea typeface="+mn-ea"/>
              <a:cs typeface="+mn-cs"/>
            </a:endParaRPr>
          </a:p>
        </p:txBody>
      </p:sp>
      <p:sp>
        <p:nvSpPr>
          <p:cNvPr id="14" name="Title 1">
            <a:extLst>
              <a:ext uri="{FF2B5EF4-FFF2-40B4-BE49-F238E27FC236}">
                <a16:creationId xmlns:a16="http://schemas.microsoft.com/office/drawing/2014/main" id="{014F1E08-90E2-F550-B344-11D72F01E9F5}"/>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Public Comment Opportunities 2023</a:t>
            </a:r>
          </a:p>
        </p:txBody>
      </p:sp>
    </p:spTree>
    <p:extLst>
      <p:ext uri="{BB962C8B-B14F-4D97-AF65-F5344CB8AC3E}">
        <p14:creationId xmlns:p14="http://schemas.microsoft.com/office/powerpoint/2010/main" val="33294127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bwMode="auto">
          <a:xfrm>
            <a:off x="1510145" y="2964873"/>
            <a:ext cx="6954982" cy="83127"/>
          </a:xfrm>
          <a:prstGeom prst="line">
            <a:avLst/>
          </a:prstGeom>
          <a:noFill/>
          <a:ln w="9525" cap="flat" cmpd="sng" algn="ctr">
            <a:noFill/>
            <a:prstDash val="solid"/>
            <a:round/>
            <a:headEnd type="none" w="med" len="med"/>
            <a:tailEnd type="none" w="med" len="med"/>
          </a:ln>
          <a:effectLst/>
        </p:spPr>
      </p:cxnSp>
      <p:cxnSp>
        <p:nvCxnSpPr>
          <p:cNvPr id="8" name="Straight Connector 7"/>
          <p:cNvCxnSpPr/>
          <p:nvPr/>
        </p:nvCxnSpPr>
        <p:spPr bwMode="auto">
          <a:xfrm>
            <a:off x="1454727" y="2937164"/>
            <a:ext cx="3089564" cy="1925781"/>
          </a:xfrm>
          <a:prstGeom prst="line">
            <a:avLst/>
          </a:prstGeom>
          <a:noFill/>
          <a:ln w="9525" cap="flat" cmpd="sng" algn="ctr">
            <a:noFill/>
            <a:prstDash val="solid"/>
            <a:round/>
            <a:headEnd type="none" w="med" len="med"/>
            <a:tailEnd type="none" w="med" len="med"/>
          </a:ln>
          <a:effectLst/>
        </p:spPr>
      </p:cxnSp>
      <p:cxnSp>
        <p:nvCxnSpPr>
          <p:cNvPr id="10" name="Straight Connector 9"/>
          <p:cNvCxnSpPr/>
          <p:nvPr/>
        </p:nvCxnSpPr>
        <p:spPr bwMode="auto">
          <a:xfrm>
            <a:off x="975123" y="2582840"/>
            <a:ext cx="1773382" cy="55418"/>
          </a:xfrm>
          <a:prstGeom prst="line">
            <a:avLst/>
          </a:prstGeom>
          <a:noFill/>
          <a:ln w="9525" cap="flat" cmpd="sng" algn="ctr">
            <a:noFill/>
            <a:prstDash val="solid"/>
            <a:round/>
            <a:headEnd type="none" w="med" len="med"/>
            <a:tailEnd type="none" w="med" len="med"/>
          </a:ln>
          <a:effectLst/>
        </p:spPr>
      </p:cxnSp>
      <p:cxnSp>
        <p:nvCxnSpPr>
          <p:cNvPr id="12" name="Straight Connector 11"/>
          <p:cNvCxnSpPr/>
          <p:nvPr/>
        </p:nvCxnSpPr>
        <p:spPr bwMode="auto">
          <a:xfrm>
            <a:off x="2286000" y="1524000"/>
            <a:ext cx="1357745" cy="304800"/>
          </a:xfrm>
          <a:prstGeom prst="line">
            <a:avLst/>
          </a:prstGeom>
          <a:noFill/>
          <a:ln w="9525" cap="flat" cmpd="sng" algn="ctr">
            <a:noFill/>
            <a:prstDash val="solid"/>
            <a:round/>
            <a:headEnd type="none" w="med" len="med"/>
            <a:tailEnd type="none" w="med" len="med"/>
          </a:ln>
          <a:effectLst/>
        </p:spPr>
      </p:cxnSp>
      <p:sp>
        <p:nvSpPr>
          <p:cNvPr id="24" name="Down Arrow 23"/>
          <p:cNvSpPr/>
          <p:nvPr/>
        </p:nvSpPr>
        <p:spPr bwMode="auto">
          <a:xfrm>
            <a:off x="5525311" y="2587557"/>
            <a:ext cx="45719" cy="1118681"/>
          </a:xfrm>
          <a:prstGeom prst="downArrow">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7" name="Rectangle 36"/>
          <p:cNvSpPr/>
          <p:nvPr/>
        </p:nvSpPr>
        <p:spPr bwMode="auto">
          <a:xfrm>
            <a:off x="1274324" y="2587557"/>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cxnSp>
        <p:nvCxnSpPr>
          <p:cNvPr id="57" name="Straight Connector 56"/>
          <p:cNvCxnSpPr/>
          <p:nvPr/>
        </p:nvCxnSpPr>
        <p:spPr bwMode="auto">
          <a:xfrm flipH="1">
            <a:off x="1070043" y="2548647"/>
            <a:ext cx="4893012" cy="48638"/>
          </a:xfrm>
          <a:prstGeom prst="line">
            <a:avLst/>
          </a:prstGeom>
          <a:noFill/>
          <a:ln w="9525" cap="flat" cmpd="sng" algn="ctr">
            <a:noFill/>
            <a:prstDash val="solid"/>
            <a:round/>
            <a:headEnd type="none" w="med" len="med"/>
            <a:tailEnd type="none" w="med" len="med"/>
          </a:ln>
          <a:effectLst/>
        </p:spPr>
      </p:cxnSp>
      <p:cxnSp>
        <p:nvCxnSpPr>
          <p:cNvPr id="61" name="Straight Connector 60"/>
          <p:cNvCxnSpPr/>
          <p:nvPr/>
        </p:nvCxnSpPr>
        <p:spPr bwMode="auto">
          <a:xfrm>
            <a:off x="6293796" y="2315183"/>
            <a:ext cx="29183" cy="9728"/>
          </a:xfrm>
          <a:prstGeom prst="line">
            <a:avLst/>
          </a:prstGeom>
          <a:noFill/>
          <a:ln w="9525" cap="flat" cmpd="sng" algn="ctr">
            <a:noFill/>
            <a:prstDash val="solid"/>
            <a:round/>
            <a:headEnd type="none" w="med" len="med"/>
            <a:tailEnd type="none" w="med" len="med"/>
          </a:ln>
          <a:effectLst/>
        </p:spPr>
      </p:cxnSp>
      <p:sp>
        <p:nvSpPr>
          <p:cNvPr id="63" name="Freeform 62"/>
          <p:cNvSpPr/>
          <p:nvPr/>
        </p:nvSpPr>
        <p:spPr bwMode="auto">
          <a:xfrm>
            <a:off x="1060315" y="2676728"/>
            <a:ext cx="7128753" cy="1489952"/>
          </a:xfrm>
          <a:custGeom>
            <a:avLst/>
            <a:gdLst>
              <a:gd name="connsiteX0" fmla="*/ 0 w 7128753"/>
              <a:gd name="connsiteY0" fmla="*/ 1399161 h 1489952"/>
              <a:gd name="connsiteX1" fmla="*/ 2830749 w 7128753"/>
              <a:gd name="connsiteY1" fmla="*/ 1399161 h 1489952"/>
              <a:gd name="connsiteX2" fmla="*/ 4319081 w 7128753"/>
              <a:gd name="connsiteY2" fmla="*/ 854412 h 1489952"/>
              <a:gd name="connsiteX3" fmla="*/ 4941651 w 7128753"/>
              <a:gd name="connsiteY3" fmla="*/ 406940 h 1489952"/>
              <a:gd name="connsiteX4" fmla="*/ 5359940 w 7128753"/>
              <a:gd name="connsiteY4" fmla="*/ 66472 h 1489952"/>
              <a:gd name="connsiteX5" fmla="*/ 5622587 w 7128753"/>
              <a:gd name="connsiteY5" fmla="*/ 95655 h 1489952"/>
              <a:gd name="connsiteX6" fmla="*/ 5914417 w 7128753"/>
              <a:gd name="connsiteY6" fmla="*/ 640404 h 1489952"/>
              <a:gd name="connsiteX7" fmla="*/ 6108970 w 7128753"/>
              <a:gd name="connsiteY7" fmla="*/ 1282429 h 1489952"/>
              <a:gd name="connsiteX8" fmla="*/ 6984459 w 7128753"/>
              <a:gd name="connsiteY8" fmla="*/ 1457527 h 1489952"/>
              <a:gd name="connsiteX9" fmla="*/ 6974732 w 7128753"/>
              <a:gd name="connsiteY9" fmla="*/ 1457527 h 1489952"/>
              <a:gd name="connsiteX10" fmla="*/ 7013642 w 7128753"/>
              <a:gd name="connsiteY10" fmla="*/ 1457527 h 1489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28753" h="1489952">
                <a:moveTo>
                  <a:pt x="0" y="1399161"/>
                </a:moveTo>
                <a:cubicBezTo>
                  <a:pt x="1055451" y="1444556"/>
                  <a:pt x="2110902" y="1489952"/>
                  <a:pt x="2830749" y="1399161"/>
                </a:cubicBezTo>
                <a:cubicBezTo>
                  <a:pt x="3550596" y="1308370"/>
                  <a:pt x="3967264" y="1019782"/>
                  <a:pt x="4319081" y="854412"/>
                </a:cubicBezTo>
                <a:cubicBezTo>
                  <a:pt x="4670898" y="689042"/>
                  <a:pt x="4768175" y="538263"/>
                  <a:pt x="4941651" y="406940"/>
                </a:cubicBezTo>
                <a:cubicBezTo>
                  <a:pt x="5115127" y="275617"/>
                  <a:pt x="5246451" y="118353"/>
                  <a:pt x="5359940" y="66472"/>
                </a:cubicBezTo>
                <a:cubicBezTo>
                  <a:pt x="5473429" y="14591"/>
                  <a:pt x="5530174" y="0"/>
                  <a:pt x="5622587" y="95655"/>
                </a:cubicBezTo>
                <a:cubicBezTo>
                  <a:pt x="5715000" y="191310"/>
                  <a:pt x="5833353" y="442608"/>
                  <a:pt x="5914417" y="640404"/>
                </a:cubicBezTo>
                <a:cubicBezTo>
                  <a:pt x="5995481" y="838200"/>
                  <a:pt x="5930630" y="1146242"/>
                  <a:pt x="6108970" y="1282429"/>
                </a:cubicBezTo>
                <a:cubicBezTo>
                  <a:pt x="6287310" y="1418616"/>
                  <a:pt x="6840165" y="1428344"/>
                  <a:pt x="6984459" y="1457527"/>
                </a:cubicBezTo>
                <a:cubicBezTo>
                  <a:pt x="7128753" y="1486710"/>
                  <a:pt x="6974732" y="1457527"/>
                  <a:pt x="6974732" y="1457527"/>
                </a:cubicBezTo>
                <a:lnTo>
                  <a:pt x="7013642" y="1457527"/>
                </a:lnTo>
              </a:path>
            </a:pathLst>
          </a:cu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64" name="Rectangle 63"/>
          <p:cNvSpPr/>
          <p:nvPr/>
        </p:nvSpPr>
        <p:spPr bwMode="auto">
          <a:xfrm>
            <a:off x="3472774" y="2500009"/>
            <a:ext cx="778213" cy="291829"/>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Char char="•"/>
              <a:tabLst/>
              <a:defRPr/>
            </a:pPr>
            <a:endParaRPr kumimoji="0" lang="en-US" sz="240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TextBox 2"/>
          <p:cNvSpPr txBox="1"/>
          <p:nvPr/>
        </p:nvSpPr>
        <p:spPr>
          <a:xfrm>
            <a:off x="457200" y="1407064"/>
            <a:ext cx="8229600" cy="2723823"/>
          </a:xfrm>
          <a:prstGeom prst="rect">
            <a:avLst/>
          </a:prstGeom>
          <a:noFill/>
        </p:spPr>
        <p:txBody>
          <a:bodyPr wrap="square" rtlCol="0">
            <a:spAutoFit/>
          </a:bodyPr>
          <a:lstStyle/>
          <a:p>
            <a:pPr marL="0" marR="0" lvl="1" indent="0" algn="l" defTabSz="914400" rtl="0" eaLnBrk="1" fontAlgn="auto" latinLnBrk="0" hangingPunct="1">
              <a:lnSpc>
                <a:spcPct val="100000"/>
              </a:lnSpc>
              <a:spcBef>
                <a:spcPts val="600"/>
              </a:spcBef>
              <a:spcAft>
                <a:spcPts val="600"/>
              </a:spcAft>
              <a:buClr>
                <a:srgbClr val="151C77"/>
              </a:buClr>
              <a:buSzTx/>
              <a:buFontTx/>
              <a:buNone/>
              <a:tabLst/>
              <a:defRPr/>
            </a:pPr>
            <a:r>
              <a:rPr kumimoji="0" lang="en-US" sz="2000" b="1" i="0" u="none" strike="noStrike" kern="1200" cap="none" spc="0" normalizeH="0" baseline="0" noProof="0" dirty="0">
                <a:ln>
                  <a:noFill/>
                </a:ln>
                <a:solidFill>
                  <a:prstClr val="black"/>
                </a:solidFill>
                <a:effectLst/>
                <a:uLnTx/>
                <a:uFillTx/>
                <a:latin typeface="Arial"/>
                <a:ea typeface="+mn-ea"/>
                <a:cs typeface="+mn-cs"/>
              </a:rPr>
              <a:t>OU2 (OW058, Hotspot #5 Total Petroleum Hydrocarbon (TPH) Contamination) PP: </a:t>
            </a:r>
            <a:r>
              <a:rPr kumimoji="0" lang="en-US" sz="1400" b="0" i="1" u="sng" strike="noStrike" kern="1200" cap="none" spc="0" normalizeH="0" baseline="0" noProof="0" dirty="0">
                <a:ln>
                  <a:noFill/>
                </a:ln>
                <a:solidFill>
                  <a:prstClr val="black"/>
                </a:solidFill>
                <a:effectLst/>
                <a:uLnTx/>
                <a:uFillTx/>
                <a:latin typeface="Arial"/>
                <a:ea typeface="+mn-ea"/>
                <a:cs typeface="+mn-cs"/>
              </a:rPr>
              <a:t>In production stage - Public Comment Period: S</a:t>
            </a:r>
            <a:r>
              <a:rPr kumimoji="0" lang="en-US" sz="1400" b="0" i="1" u="sng" strike="noStrike" kern="1200" cap="none" spc="0" normalizeH="0" baseline="0" noProof="0" dirty="0" err="1">
                <a:ln>
                  <a:noFill/>
                </a:ln>
                <a:solidFill>
                  <a:prstClr val="black"/>
                </a:solidFill>
                <a:effectLst/>
                <a:uLnTx/>
                <a:uFillTx/>
                <a:latin typeface="Arial"/>
                <a:ea typeface="+mn-ea"/>
                <a:cs typeface="+mn-cs"/>
              </a:rPr>
              <a:t>ummer</a:t>
            </a:r>
            <a:r>
              <a:rPr kumimoji="0" lang="en-US" sz="1400" b="0" i="1" u="sng" strike="noStrike" kern="1200" cap="none" spc="0" normalizeH="0" baseline="0" noProof="0" dirty="0">
                <a:ln>
                  <a:noFill/>
                </a:ln>
                <a:solidFill>
                  <a:prstClr val="black"/>
                </a:solidFill>
                <a:effectLst/>
                <a:uLnTx/>
                <a:uFillTx/>
                <a:latin typeface="Arial"/>
                <a:ea typeface="+mn-ea"/>
                <a:cs typeface="+mn-cs"/>
              </a:rPr>
              <a:t> 2023</a:t>
            </a:r>
          </a:p>
          <a:p>
            <a:pPr marL="742950" marR="0" lvl="2" indent="-285750" algn="l" defTabSz="914400" rtl="0" eaLnBrk="1" fontAlgn="auto" latinLnBrk="0" hangingPunct="1">
              <a:lnSpc>
                <a:spcPct val="100000"/>
              </a:lnSpc>
              <a:spcBef>
                <a:spcPts val="600"/>
              </a:spcBef>
              <a:spcAft>
                <a:spcPts val="600"/>
              </a:spcAft>
              <a:buClr>
                <a:srgbClr val="151C77"/>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Remedial alternatives for OW058</a:t>
            </a:r>
          </a:p>
          <a:p>
            <a:pPr marL="742950" marR="0" lvl="2" indent="-285750" algn="l" defTabSz="914400" rtl="0" eaLnBrk="1" fontAlgn="auto" latinLnBrk="0" hangingPunct="1">
              <a:lnSpc>
                <a:spcPct val="100000"/>
              </a:lnSpc>
              <a:spcBef>
                <a:spcPts val="600"/>
              </a:spcBef>
              <a:spcAft>
                <a:spcPts val="600"/>
              </a:spcAft>
              <a:buClr>
                <a:srgbClr val="151C77"/>
              </a:buClr>
              <a:buSzTx/>
              <a:buFont typeface="Wingdings" panose="05000000000000000000" pitchFamily="2" charset="2"/>
              <a:buChar char="§"/>
              <a:tabLst/>
              <a:defRPr/>
            </a:pPr>
            <a:r>
              <a:rPr kumimoji="0" lang="en-US" sz="1800" b="0" i="0" u="none" strike="noStrike" kern="1200" cap="none" spc="0" normalizeH="0" baseline="0" noProof="0" dirty="0">
                <a:ln>
                  <a:noFill/>
                </a:ln>
                <a:solidFill>
                  <a:prstClr val="black"/>
                </a:solidFill>
                <a:effectLst/>
                <a:uLnTx/>
                <a:uFillTx/>
                <a:latin typeface="Arial"/>
                <a:ea typeface="+mn-ea"/>
                <a:cs typeface="+mn-cs"/>
              </a:rPr>
              <a:t>Anticipated public comment period: Summer 2023</a:t>
            </a:r>
          </a:p>
          <a:p>
            <a:pPr marL="742950" marR="0" lvl="2" indent="-285750" algn="l" defTabSz="914400" rtl="0" eaLnBrk="1" fontAlgn="auto" latinLnBrk="0" hangingPunct="1">
              <a:lnSpc>
                <a:spcPct val="100000"/>
              </a:lnSpc>
              <a:spcBef>
                <a:spcPts val="600"/>
              </a:spcBef>
              <a:spcAft>
                <a:spcPts val="600"/>
              </a:spcAft>
              <a:buClr>
                <a:srgbClr val="151C77"/>
              </a:buClr>
              <a:buSzTx/>
              <a:buFont typeface="Wingdings" panose="05000000000000000000" pitchFamily="2" charset="2"/>
              <a:buChar char="§"/>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a:p>
            <a:pPr marL="0" marR="0" lvl="1" indent="0" algn="l" defTabSz="914400" rtl="0" eaLnBrk="1" fontAlgn="auto" latinLnBrk="0" hangingPunct="1">
              <a:lnSpc>
                <a:spcPct val="100000"/>
              </a:lnSpc>
              <a:spcBef>
                <a:spcPts val="600"/>
              </a:spcBef>
              <a:spcAft>
                <a:spcPts val="600"/>
              </a:spcAft>
              <a:buClr>
                <a:srgbClr val="151C77"/>
              </a:buClr>
              <a:buSzTx/>
              <a:buFontTx/>
              <a:buNone/>
              <a:tabLst/>
              <a:defRPr/>
            </a:pPr>
            <a:endParaRPr kumimoji="0" lang="en-US" sz="1400" b="0" i="0" u="none" strike="noStrike" kern="1200" cap="none" spc="0" normalizeH="0" baseline="0" noProof="0" dirty="0">
              <a:ln>
                <a:noFill/>
              </a:ln>
              <a:solidFill>
                <a:prstClr val="black"/>
              </a:solidFill>
              <a:effectLst/>
              <a:uLnTx/>
              <a:uFillTx/>
              <a:latin typeface="Arial"/>
              <a:ea typeface="+mn-ea"/>
              <a:cs typeface="+mn-cs"/>
            </a:endParaRPr>
          </a:p>
          <a:p>
            <a:pPr marL="742950" marR="0" lvl="1" indent="-285750" algn="l" defTabSz="914400" rtl="0" eaLnBrk="1" fontAlgn="auto" latinLnBrk="0" hangingPunct="1">
              <a:lnSpc>
                <a:spcPct val="100000"/>
              </a:lnSpc>
              <a:spcBef>
                <a:spcPts val="0"/>
              </a:spcBef>
              <a:spcAft>
                <a:spcPts val="0"/>
              </a:spcAft>
              <a:buClr>
                <a:srgbClr val="151C77"/>
              </a:buClr>
              <a:buSzTx/>
              <a:buFont typeface="Wingdings" panose="05000000000000000000" pitchFamily="2" charset="2"/>
              <a:buChar char="§"/>
              <a:tabLst/>
              <a:defRPr/>
            </a:pPr>
            <a:endParaRPr kumimoji="0" lang="en-US" sz="1800" b="1" i="0" u="none" strike="noStrike" kern="1200" cap="none" spc="0" normalizeH="0" baseline="0" noProof="0" dirty="0">
              <a:ln>
                <a:noFill/>
              </a:ln>
              <a:solidFill>
                <a:prstClr val="black"/>
              </a:solidFill>
              <a:effectLst/>
              <a:uLnTx/>
              <a:uFillTx/>
              <a:latin typeface="Arial"/>
              <a:ea typeface="+mn-ea"/>
              <a:cs typeface="+mn-cs"/>
            </a:endParaRPr>
          </a:p>
        </p:txBody>
      </p:sp>
      <p:sp>
        <p:nvSpPr>
          <p:cNvPr id="14" name="Title 1">
            <a:extLst>
              <a:ext uri="{FF2B5EF4-FFF2-40B4-BE49-F238E27FC236}">
                <a16:creationId xmlns:a16="http://schemas.microsoft.com/office/drawing/2014/main" id="{0AA37721-5AE4-5E49-C9FC-779E93A5B201}"/>
              </a:ext>
            </a:extLst>
          </p:cNvPr>
          <p:cNvSpPr txBox="1">
            <a:spLocks/>
          </p:cNvSpPr>
          <p:nvPr/>
        </p:nvSpPr>
        <p:spPr bwMode="auto">
          <a:xfrm>
            <a:off x="2449211" y="111047"/>
            <a:ext cx="6243637" cy="10906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Public Comment Opportunities 2022</a:t>
            </a:r>
          </a:p>
        </p:txBody>
      </p:sp>
    </p:spTree>
    <p:extLst>
      <p:ext uri="{BB962C8B-B14F-4D97-AF65-F5344CB8AC3E}">
        <p14:creationId xmlns:p14="http://schemas.microsoft.com/office/powerpoint/2010/main" val="33628222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bwMode="auto">
          <a:xfrm>
            <a:off x="2000250" y="76200"/>
            <a:ext cx="676275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r" rtl="0" eaLnBrk="0" fontAlgn="base" hangingPunct="0">
              <a:spcBef>
                <a:spcPct val="0"/>
              </a:spcBef>
              <a:spcAft>
                <a:spcPct val="0"/>
              </a:spcAft>
              <a:defRPr sz="3600" b="1" i="1">
                <a:solidFill>
                  <a:srgbClr val="151C77"/>
                </a:solidFill>
                <a:latin typeface="+mj-lt"/>
                <a:ea typeface="+mj-ea"/>
                <a:cs typeface="+mj-cs"/>
              </a:defRPr>
            </a:lvl1pPr>
            <a:lvl2pPr algn="r" rtl="0" eaLnBrk="0" fontAlgn="base" hangingPunct="0">
              <a:spcBef>
                <a:spcPct val="0"/>
              </a:spcBef>
              <a:spcAft>
                <a:spcPct val="0"/>
              </a:spcAft>
              <a:defRPr sz="3600" b="1" i="1">
                <a:solidFill>
                  <a:srgbClr val="151C77"/>
                </a:solidFill>
                <a:latin typeface="Arial" charset="0"/>
              </a:defRPr>
            </a:lvl2pPr>
            <a:lvl3pPr algn="r" rtl="0" eaLnBrk="0" fontAlgn="base" hangingPunct="0">
              <a:spcBef>
                <a:spcPct val="0"/>
              </a:spcBef>
              <a:spcAft>
                <a:spcPct val="0"/>
              </a:spcAft>
              <a:defRPr sz="3600" b="1" i="1">
                <a:solidFill>
                  <a:srgbClr val="151C77"/>
                </a:solidFill>
                <a:latin typeface="Arial" charset="0"/>
              </a:defRPr>
            </a:lvl3pPr>
            <a:lvl4pPr algn="r" rtl="0" eaLnBrk="0" fontAlgn="base" hangingPunct="0">
              <a:spcBef>
                <a:spcPct val="0"/>
              </a:spcBef>
              <a:spcAft>
                <a:spcPct val="0"/>
              </a:spcAft>
              <a:defRPr sz="3600" b="1" i="1">
                <a:solidFill>
                  <a:srgbClr val="151C77"/>
                </a:solidFill>
                <a:latin typeface="Arial" charset="0"/>
              </a:defRPr>
            </a:lvl4pPr>
            <a:lvl5pPr algn="r" rtl="0" eaLnBrk="0" fontAlgn="base" hangingPunct="0">
              <a:spcBef>
                <a:spcPct val="0"/>
              </a:spcBef>
              <a:spcAft>
                <a:spcPct val="0"/>
              </a:spcAft>
              <a:defRPr sz="3600" b="1" i="1">
                <a:solidFill>
                  <a:srgbClr val="151C77"/>
                </a:solidFill>
                <a:latin typeface="Arial" charset="0"/>
              </a:defRPr>
            </a:lvl5pPr>
            <a:lvl6pPr marL="457200" algn="r" rtl="0" eaLnBrk="0" fontAlgn="base" hangingPunct="0">
              <a:spcBef>
                <a:spcPct val="0"/>
              </a:spcBef>
              <a:spcAft>
                <a:spcPct val="0"/>
              </a:spcAft>
              <a:defRPr sz="3600" b="1" i="1">
                <a:solidFill>
                  <a:srgbClr val="151C77"/>
                </a:solidFill>
                <a:latin typeface="Arial" charset="0"/>
              </a:defRPr>
            </a:lvl6pPr>
            <a:lvl7pPr marL="914400" algn="r" rtl="0" eaLnBrk="0" fontAlgn="base" hangingPunct="0">
              <a:spcBef>
                <a:spcPct val="0"/>
              </a:spcBef>
              <a:spcAft>
                <a:spcPct val="0"/>
              </a:spcAft>
              <a:defRPr sz="3600" b="1" i="1">
                <a:solidFill>
                  <a:srgbClr val="151C77"/>
                </a:solidFill>
                <a:latin typeface="Arial" charset="0"/>
              </a:defRPr>
            </a:lvl7pPr>
            <a:lvl8pPr marL="1371600" algn="r" rtl="0" eaLnBrk="0" fontAlgn="base" hangingPunct="0">
              <a:spcBef>
                <a:spcPct val="0"/>
              </a:spcBef>
              <a:spcAft>
                <a:spcPct val="0"/>
              </a:spcAft>
              <a:defRPr sz="3600" b="1" i="1">
                <a:solidFill>
                  <a:srgbClr val="151C77"/>
                </a:solidFill>
                <a:latin typeface="Arial" charset="0"/>
              </a:defRPr>
            </a:lvl8pPr>
            <a:lvl9pPr marL="1828800" algn="r" rtl="0" eaLnBrk="0" fontAlgn="base" hangingPunct="0">
              <a:spcBef>
                <a:spcPct val="0"/>
              </a:spcBef>
              <a:spcAft>
                <a:spcPct val="0"/>
              </a:spcAft>
              <a:defRPr sz="3600" b="1" i="1">
                <a:solidFill>
                  <a:srgbClr val="151C77"/>
                </a:solidFill>
                <a:latin typeface="Arial"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3200" b="1" i="1" u="none" strike="noStrike" kern="0" cap="none" spc="0" normalizeH="0" baseline="0" noProof="0" dirty="0">
                <a:ln>
                  <a:noFill/>
                </a:ln>
                <a:solidFill>
                  <a:srgbClr val="151C77"/>
                </a:solidFill>
                <a:effectLst/>
                <a:uLnTx/>
                <a:uFillTx/>
                <a:latin typeface="Arial"/>
                <a:ea typeface="+mj-ea"/>
                <a:cs typeface="+mj-cs"/>
              </a:rPr>
              <a:t>Acronyms and Abbreviations</a:t>
            </a:r>
          </a:p>
        </p:txBody>
      </p:sp>
      <p:sp>
        <p:nvSpPr>
          <p:cNvPr id="3" name="TextBox 2"/>
          <p:cNvSpPr txBox="1"/>
          <p:nvPr/>
        </p:nvSpPr>
        <p:spPr>
          <a:xfrm>
            <a:off x="349469" y="1230559"/>
            <a:ext cx="8382000" cy="55399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0" cap="none" spc="0" normalizeH="0" baseline="0" noProof="0" dirty="0">
                <a:ln>
                  <a:noFill/>
                </a:ln>
                <a:solidFill>
                  <a:prstClr val="black"/>
                </a:solidFill>
                <a:effectLst/>
                <a:uLnTx/>
                <a:uFillTx/>
                <a:latin typeface="Arial"/>
                <a:ea typeface="+mn-ea"/>
                <a:cs typeface="Arial" panose="020B0604020202020204" pitchFamily="34" charset="0"/>
              </a:rPr>
              <a:t>µg/L	micrograms per liter</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0" cap="none" spc="0" normalizeH="0" baseline="0" noProof="0" dirty="0">
                <a:ln>
                  <a:noFill/>
                </a:ln>
                <a:solidFill>
                  <a:prstClr val="black"/>
                </a:solidFill>
                <a:effectLst/>
                <a:uLnTx/>
                <a:uFillTx/>
                <a:latin typeface="Arial"/>
                <a:ea typeface="Times New Roman"/>
                <a:cs typeface="Arial" panose="020B0604020202020204" pitchFamily="34" charset="0"/>
              </a:rPr>
              <a:t>AFB	Air Force Base</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0" cap="none" spc="0" normalizeH="0" baseline="0" noProof="0" dirty="0">
                <a:ln>
                  <a:noFill/>
                </a:ln>
                <a:solidFill>
                  <a:prstClr val="black"/>
                </a:solidFill>
                <a:effectLst/>
                <a:uLnTx/>
                <a:uFillTx/>
                <a:latin typeface="Arial"/>
                <a:ea typeface="Times New Roman"/>
                <a:cs typeface="Arial" panose="020B0604020202020204" pitchFamily="34" charset="0"/>
              </a:rPr>
              <a:t>AMSL	above mean sea level</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prstClr val="black"/>
                </a:solidFill>
                <a:effectLst/>
                <a:uLnTx/>
                <a:uFillTx/>
                <a:latin typeface="Arial"/>
                <a:ea typeface="+mn-ea"/>
                <a:cs typeface="+mn-cs"/>
              </a:rPr>
              <a:t>EPA	United States Environmental Protection Agency</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prstClr val="black"/>
                </a:solidFill>
                <a:effectLst/>
                <a:uLnTx/>
                <a:uFillTx/>
                <a:latin typeface="Arial"/>
                <a:ea typeface="Times New Roman"/>
                <a:cs typeface="+mn-cs"/>
              </a:rPr>
              <a:t>FSA	Feasibility Study Addendum</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prstClr val="black"/>
                </a:solidFill>
                <a:effectLst/>
                <a:uLnTx/>
                <a:uFillTx/>
                <a:latin typeface="Arial"/>
                <a:ea typeface="Times New Roman"/>
                <a:cs typeface="+mn-cs"/>
              </a:rPr>
              <a:t>FS	Feasibility Study</a:t>
            </a:r>
            <a:endParaRPr kumimoji="0" lang="en-US" sz="1300" b="0" i="0" u="none" strike="noStrike" kern="1200" cap="none" spc="0" normalizeH="0" baseline="0" noProof="0" dirty="0">
              <a:ln>
                <a:noFill/>
              </a:ln>
              <a:solidFill>
                <a:srgbClr val="000000"/>
              </a:solidFill>
              <a:effectLst/>
              <a:uLnTx/>
              <a:uFillTx/>
              <a:latin typeface="Arial"/>
              <a:ea typeface="Times New Roman"/>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srgbClr val="000000"/>
                </a:solidFill>
                <a:effectLst/>
                <a:uLnTx/>
                <a:uFillTx/>
                <a:latin typeface="Arial"/>
                <a:ea typeface="+mn-ea"/>
                <a:cs typeface="+mn-cs"/>
              </a:rPr>
              <a:t>GW	groundwater</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srgbClr val="000000"/>
                </a:solidFill>
                <a:effectLst/>
                <a:uLnTx/>
                <a:uFillTx/>
                <a:latin typeface="Arial"/>
                <a:ea typeface="+mn-ea"/>
                <a:cs typeface="+mn-cs"/>
              </a:rPr>
              <a:t>IWs	injection wells</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srgbClr val="000000"/>
                </a:solidFill>
                <a:effectLst/>
                <a:uLnTx/>
                <a:uFillTx/>
                <a:latin typeface="Arial"/>
                <a:ea typeface="+mn-ea"/>
                <a:cs typeface="+mn-cs"/>
              </a:rPr>
              <a:t>LTM	Long-Term Management</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srgbClr val="000000"/>
                </a:solidFill>
                <a:effectLst/>
                <a:uLnTx/>
                <a:uFillTx/>
                <a:latin typeface="Arial"/>
                <a:ea typeface="+mn-ea"/>
                <a:cs typeface="+mn-cs"/>
              </a:rPr>
              <a:t>LUCs	Land Use Controls</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srgbClr val="000000"/>
                </a:solidFill>
                <a:effectLst/>
                <a:uLnTx/>
                <a:uFillTx/>
                <a:latin typeface="Arial"/>
                <a:ea typeface="+mn-ea"/>
                <a:cs typeface="+mn-cs"/>
              </a:rPr>
              <a:t>MCL	</a:t>
            </a:r>
            <a:r>
              <a:rPr kumimoji="0" lang="en-US" sz="1300" b="0" i="0" u="none" strike="noStrike" kern="1200" cap="none" spc="-20" normalizeH="0" baseline="0" noProof="0" dirty="0">
                <a:ln>
                  <a:noFill/>
                </a:ln>
                <a:solidFill>
                  <a:prstClr val="black"/>
                </a:solidFill>
                <a:effectLst/>
                <a:uLnTx/>
                <a:uFillTx/>
                <a:latin typeface="Arial"/>
                <a:ea typeface="+mn-ea"/>
                <a:cs typeface="Arial" charset="0"/>
              </a:rPr>
              <a:t>Maximum Contaminant Level</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20" normalizeH="0" baseline="0" noProof="0" dirty="0">
                <a:ln>
                  <a:noFill/>
                </a:ln>
                <a:solidFill>
                  <a:prstClr val="black"/>
                </a:solidFill>
                <a:effectLst/>
                <a:uLnTx/>
                <a:uFillTx/>
                <a:latin typeface="Arial"/>
                <a:ea typeface="+mn-ea"/>
                <a:cs typeface="Arial" charset="0"/>
              </a:rPr>
              <a:t>MWs	monitoring wells</a:t>
            </a:r>
            <a:endParaRPr kumimoji="0" lang="en-US" sz="13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srgbClr val="000000"/>
                </a:solidFill>
                <a:effectLst/>
                <a:uLnTx/>
                <a:uFillTx/>
                <a:latin typeface="Arial"/>
                <a:ea typeface="+mn-ea"/>
                <a:cs typeface="+mn-cs"/>
              </a:rPr>
              <a:t>NFA	No Further Action</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srgbClr val="000000"/>
                </a:solidFill>
                <a:effectLst/>
                <a:uLnTx/>
                <a:uFillTx/>
                <a:latin typeface="Arial"/>
                <a:ea typeface="Times New Roman"/>
                <a:cs typeface="+mn-cs"/>
              </a:rPr>
              <a:t>OU	Operable Unit</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srgbClr val="000000"/>
                </a:solidFill>
                <a:effectLst/>
                <a:uLnTx/>
                <a:uFillTx/>
                <a:latin typeface="Arial"/>
                <a:ea typeface="Times New Roman"/>
                <a:cs typeface="+mn-cs"/>
              </a:rPr>
              <a:t>PAL	Project Action Level</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srgbClr val="000000"/>
                </a:solidFill>
                <a:effectLst/>
                <a:uLnTx/>
                <a:uFillTx/>
                <a:latin typeface="Arial"/>
                <a:ea typeface="Times New Roman"/>
                <a:cs typeface="+mn-cs"/>
              </a:rPr>
              <a:t>PBR	Performance-Based Remediation</a:t>
            </a:r>
          </a:p>
          <a:p>
            <a:pPr marL="0" marR="0" lvl="0" indent="0" algn="l" defTabSz="914400" rtl="0" eaLnBrk="1" fontAlgn="auto" latinLnBrk="0" hangingPunct="1">
              <a:lnSpc>
                <a:spcPct val="100000"/>
              </a:lnSpc>
              <a:spcBef>
                <a:spcPts val="0"/>
              </a:spcBef>
              <a:spcAft>
                <a:spcPts val="0"/>
              </a:spcAft>
              <a:buClrTx/>
              <a:buSzTx/>
              <a:buFontTx/>
              <a:buNone/>
              <a:tabLst>
                <a:tab pos="1314450" algn="l"/>
              </a:tabLst>
              <a:defRPr/>
            </a:pPr>
            <a:r>
              <a:rPr kumimoji="0" lang="en-US" sz="1300" b="0" i="0" u="none" strike="noStrike" kern="1200" cap="none" spc="0" normalizeH="0" baseline="0" noProof="0" dirty="0">
                <a:ln>
                  <a:noFill/>
                </a:ln>
                <a:solidFill>
                  <a:srgbClr val="000000"/>
                </a:solidFill>
                <a:effectLst/>
                <a:uLnTx/>
                <a:uFillTx/>
                <a:latin typeface="Arial"/>
                <a:ea typeface="Times New Roman"/>
                <a:cs typeface="+mn-cs"/>
              </a:rPr>
              <a:t>PP	Proposed Plan</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300" b="0" i="0" u="none" strike="noStrike" kern="1200" cap="none" spc="0" normalizeH="0" baseline="0" noProof="0" dirty="0">
                <a:ln>
                  <a:noFill/>
                </a:ln>
                <a:solidFill>
                  <a:srgbClr val="000000"/>
                </a:solidFill>
                <a:effectLst/>
                <a:uLnTx/>
                <a:uFillTx/>
                <a:latin typeface="Arial"/>
                <a:ea typeface="Times New Roman"/>
                <a:cs typeface="+mn-cs"/>
              </a:rPr>
              <a:t>RA-O	</a:t>
            </a:r>
            <a:r>
              <a:rPr kumimoji="0" lang="en-US" sz="1300" b="0" i="0" u="none" strike="noStrike" kern="1200" cap="none" spc="0" normalizeH="0" baseline="0" noProof="0" dirty="0">
                <a:ln>
                  <a:noFill/>
                </a:ln>
                <a:solidFill>
                  <a:prstClr val="black"/>
                </a:solidFill>
                <a:effectLst/>
                <a:uLnTx/>
                <a:uFillTx/>
                <a:latin typeface="Arial"/>
                <a:ea typeface="Times New Roman"/>
                <a:cs typeface="+mn-cs"/>
              </a:rPr>
              <a:t>R</a:t>
            </a:r>
            <a:r>
              <a:rPr kumimoji="0" lang="en-US" sz="1300" b="0" i="0" u="none" strike="noStrike" kern="1200" cap="none" spc="0" normalizeH="0" baseline="0" noProof="0" dirty="0">
                <a:ln>
                  <a:noFill/>
                </a:ln>
                <a:solidFill>
                  <a:prstClr val="black"/>
                </a:solidFill>
                <a:effectLst/>
                <a:uLnTx/>
                <a:uFillTx/>
                <a:latin typeface="Arial"/>
                <a:ea typeface="+mn-ea"/>
                <a:cs typeface="+mn-cs"/>
              </a:rPr>
              <a:t>emedial Action-Operations</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300" b="0" i="0" u="none" strike="noStrike" kern="1200" cap="none" spc="0" normalizeH="0" baseline="0" noProof="0" dirty="0">
                <a:ln>
                  <a:noFill/>
                </a:ln>
                <a:solidFill>
                  <a:prstClr val="black"/>
                </a:solidFill>
                <a:effectLst/>
                <a:uLnTx/>
                <a:uFillTx/>
                <a:latin typeface="Arial"/>
                <a:ea typeface="Times New Roman"/>
                <a:cs typeface="+mn-cs"/>
              </a:rPr>
              <a:t>RI	Remedial Investigation</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300" b="0" i="0" u="none" strike="noStrike" kern="1200" cap="none" spc="0" normalizeH="0" baseline="0" noProof="0" dirty="0">
                <a:ln>
                  <a:noFill/>
                </a:ln>
                <a:solidFill>
                  <a:prstClr val="black"/>
                </a:solidFill>
                <a:effectLst/>
                <a:uLnTx/>
                <a:uFillTx/>
                <a:latin typeface="Arial"/>
                <a:ea typeface="Times New Roman"/>
                <a:cs typeface="+mn-cs"/>
              </a:rPr>
              <a:t>SVE	soil vapor extraction</a:t>
            </a:r>
            <a:endParaRPr kumimoji="0" lang="en-US" sz="1300" b="0" i="0" u="none" strike="noStrike" kern="1200" cap="none" spc="0" normalizeH="0" baseline="0" noProof="0" dirty="0">
              <a:ln>
                <a:noFill/>
              </a:ln>
              <a:solidFill>
                <a:srgbClr val="000000"/>
              </a:solidFill>
              <a:effectLst/>
              <a:uLnTx/>
              <a:uFillTx/>
              <a:latin typeface="Arial"/>
              <a:ea typeface="Times New Roman"/>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300" b="0" i="0" u="none" strike="noStrike" kern="1200" cap="none" spc="0" normalizeH="0" baseline="0" noProof="0" dirty="0">
                <a:ln>
                  <a:noFill/>
                </a:ln>
                <a:solidFill>
                  <a:prstClr val="black"/>
                </a:solidFill>
                <a:effectLst/>
                <a:uLnTx/>
                <a:uFillTx/>
                <a:latin typeface="Arial"/>
                <a:ea typeface="+mn-ea"/>
                <a:cs typeface="+mn-cs"/>
              </a:rPr>
              <a:t>TCE	trichloroethylene</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300" b="0" i="0" u="none" strike="noStrike" kern="1200" cap="none" spc="0" normalizeH="0" baseline="0" noProof="0" dirty="0">
                <a:ln>
                  <a:noFill/>
                </a:ln>
                <a:solidFill>
                  <a:prstClr val="black"/>
                </a:solidFill>
                <a:effectLst/>
                <a:uLnTx/>
                <a:uFillTx/>
                <a:latin typeface="Arial"/>
                <a:ea typeface="+mn-ea"/>
                <a:cs typeface="+mn-cs"/>
              </a:rPr>
              <a:t>TPH	Total Petroleum Hydrocarbon</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300" b="0" i="0" u="none" strike="noStrike" kern="1200" cap="none" spc="0" normalizeH="0" baseline="0" noProof="0" dirty="0">
                <a:ln>
                  <a:noFill/>
                </a:ln>
                <a:solidFill>
                  <a:prstClr val="black"/>
                </a:solidFill>
                <a:effectLst/>
                <a:uLnTx/>
                <a:uFillTx/>
                <a:latin typeface="Arial"/>
                <a:ea typeface="+mn-ea"/>
                <a:cs typeface="+mn-cs"/>
              </a:rPr>
              <a:t>USAF	</a:t>
            </a:r>
            <a:r>
              <a:rPr kumimoji="0" lang="en-US" sz="1300" b="0" i="0" u="none" strike="noStrike" kern="0" cap="none" spc="0" normalizeH="0" baseline="0" noProof="0" dirty="0">
                <a:ln>
                  <a:noFill/>
                </a:ln>
                <a:solidFill>
                  <a:prstClr val="black"/>
                </a:solidFill>
                <a:effectLst/>
                <a:uLnTx/>
                <a:uFillTx/>
                <a:latin typeface="Arial"/>
                <a:ea typeface="Times New Roman"/>
                <a:cs typeface="Arial" panose="020B0604020202020204" pitchFamily="34" charset="0"/>
              </a:rPr>
              <a:t>United States Air Force</a:t>
            </a:r>
            <a:endParaRPr kumimoji="0" lang="en-US" sz="13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300" b="0" i="0" u="none" strike="noStrike" kern="1200" cap="none" spc="0" normalizeH="0" baseline="0" noProof="0" dirty="0">
                <a:ln>
                  <a:noFill/>
                </a:ln>
                <a:solidFill>
                  <a:prstClr val="black"/>
                </a:solidFill>
                <a:effectLst/>
                <a:uLnTx/>
                <a:uFillTx/>
                <a:latin typeface="Arial"/>
                <a:ea typeface="+mn-ea"/>
                <a:cs typeface="+mn-cs"/>
              </a:rPr>
              <a:t>VCP	Voluntary Cleanup Program</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300" b="0" i="0" u="none" strike="noStrike" kern="1200" cap="none" spc="0" normalizeH="0" baseline="0" noProof="0" dirty="0">
                <a:ln>
                  <a:noFill/>
                </a:ln>
                <a:solidFill>
                  <a:prstClr val="black"/>
                </a:solidFill>
                <a:effectLst/>
                <a:uLnTx/>
                <a:uFillTx/>
                <a:latin typeface="Arial"/>
                <a:ea typeface="+mn-ea"/>
                <a:cs typeface="+mn-cs"/>
              </a:rPr>
              <a:t>VC	vinyl chloride</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r>
              <a:rPr kumimoji="0" lang="en-US" sz="1300" b="0" i="0" u="none" strike="noStrike" kern="1200" cap="none" spc="0" normalizeH="0" baseline="0" noProof="0" dirty="0">
                <a:ln>
                  <a:noFill/>
                </a:ln>
                <a:solidFill>
                  <a:prstClr val="black"/>
                </a:solidFill>
                <a:effectLst/>
                <a:uLnTx/>
                <a:uFillTx/>
                <a:latin typeface="Arial"/>
                <a:ea typeface="+mn-ea"/>
                <a:cs typeface="+mn-cs"/>
              </a:rPr>
              <a:t>WDOE	Washington Department of Ecology</a:t>
            </a:r>
          </a:p>
          <a:p>
            <a:pPr marL="0" marR="0" lvl="0" indent="0" algn="l" defTabSz="914400" rtl="0" eaLnBrk="1" fontAlgn="auto" latinLnBrk="0" hangingPunct="1">
              <a:lnSpc>
                <a:spcPct val="100000"/>
              </a:lnSpc>
              <a:spcBef>
                <a:spcPts val="0"/>
              </a:spcBef>
              <a:spcAft>
                <a:spcPts val="0"/>
              </a:spcAft>
              <a:buClrTx/>
              <a:buSzTx/>
              <a:buFontTx/>
              <a:buNone/>
              <a:tabLst>
                <a:tab pos="1309688" algn="l"/>
              </a:tabLst>
              <a:defRPr/>
            </a:pPr>
            <a:endParaRPr kumimoji="0" lang="en-US" sz="16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19169371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943600"/>
          </a:xfrm>
        </p:spPr>
        <p:txBody>
          <a:bodyPr/>
          <a:lstStyle/>
          <a:p>
            <a:pPr>
              <a:defRPr/>
            </a:pPr>
            <a:br>
              <a:rPr lang="en-US" b="1" dirty="0"/>
            </a:br>
            <a:br>
              <a:rPr lang="en-US" b="1" dirty="0"/>
            </a:br>
            <a:r>
              <a:rPr lang="en-US" b="1" dirty="0"/>
              <a:t>BREAK</a:t>
            </a:r>
            <a:br>
              <a:rPr lang="en-US" b="1" dirty="0"/>
            </a:br>
            <a:br>
              <a:rPr lang="en-US" b="1" dirty="0"/>
            </a:br>
            <a:r>
              <a:rPr lang="en-US" sz="2500" b="1" dirty="0"/>
              <a:t>Meeting will resume in 5 minutes.</a:t>
            </a:r>
            <a:br>
              <a:rPr lang="en-US" b="1" dirty="0"/>
            </a:br>
            <a:endParaRPr lang="en-US" sz="3600" dirty="0"/>
          </a:p>
        </p:txBody>
      </p:sp>
    </p:spTree>
    <p:extLst>
      <p:ext uri="{BB962C8B-B14F-4D97-AF65-F5344CB8AC3E}">
        <p14:creationId xmlns:p14="http://schemas.microsoft.com/office/powerpoint/2010/main" val="26476285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943600"/>
          </a:xfrm>
        </p:spPr>
        <p:txBody>
          <a:bodyPr/>
          <a:lstStyle/>
          <a:p>
            <a:pPr>
              <a:defRPr/>
            </a:pPr>
            <a:br>
              <a:rPr lang="en-US" b="1" dirty="0"/>
            </a:br>
            <a:r>
              <a:rPr lang="en-US" b="1" dirty="0"/>
              <a:t>PUBLIC COMMENT</a:t>
            </a:r>
            <a:br>
              <a:rPr lang="en-US" b="1" dirty="0"/>
            </a:br>
            <a:endParaRPr lang="en-US" sz="3600" dirty="0"/>
          </a:p>
        </p:txBody>
      </p:sp>
    </p:spTree>
    <p:extLst>
      <p:ext uri="{BB962C8B-B14F-4D97-AF65-F5344CB8AC3E}">
        <p14:creationId xmlns:p14="http://schemas.microsoft.com/office/powerpoint/2010/main" val="2520990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943600"/>
          </a:xfrm>
        </p:spPr>
        <p:txBody>
          <a:bodyPr/>
          <a:lstStyle/>
          <a:p>
            <a:pPr>
              <a:defRPr/>
            </a:pPr>
            <a:br>
              <a:rPr lang="en-US" b="1" dirty="0"/>
            </a:br>
            <a:r>
              <a:rPr lang="en-US" b="1" dirty="0"/>
              <a:t>MEETING </a:t>
            </a:r>
            <a:br>
              <a:rPr lang="en-US" b="1" dirty="0"/>
            </a:br>
            <a:r>
              <a:rPr lang="en-US" b="1" dirty="0"/>
              <a:t>ADJOURNED</a:t>
            </a:r>
            <a:br>
              <a:rPr lang="en-US" b="1" dirty="0"/>
            </a:br>
            <a:br>
              <a:rPr lang="en-US" b="1" dirty="0"/>
            </a:br>
            <a:br>
              <a:rPr lang="en-US" b="1" dirty="0"/>
            </a:br>
            <a:r>
              <a:rPr lang="en-US" b="1" dirty="0"/>
              <a:t>THANK YOU!</a:t>
            </a:r>
            <a:br>
              <a:rPr lang="en-US" b="1" dirty="0"/>
            </a:br>
            <a:endParaRPr lang="en-US" sz="3600" dirty="0"/>
          </a:p>
        </p:txBody>
      </p:sp>
    </p:spTree>
    <p:extLst>
      <p:ext uri="{BB962C8B-B14F-4D97-AF65-F5344CB8AC3E}">
        <p14:creationId xmlns:p14="http://schemas.microsoft.com/office/powerpoint/2010/main" val="364942111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0_USAF(Unclas)">
  <a:themeElements>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blank">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USAF(Unclas)">
  <a:themeElements>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8.xml><?xml version="1.0" encoding="utf-8"?>
<a:theme xmlns:a="http://schemas.openxmlformats.org/drawingml/2006/main" name="1_USAF(Uncl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spPr>
      <a:bodyPr lIns="92075" tIns="46038" rIns="92075" bIns="46038"/>
      <a:lstStyle>
        <a:defPPr marL="688975" indent="-282575" eaLnBrk="0" hangingPunct="0">
          <a:spcBef>
            <a:spcPts val="1000"/>
          </a:spcBef>
          <a:buClr>
            <a:srgbClr val="0C2D83"/>
          </a:buClr>
          <a:buSzPct val="80000"/>
          <a:buFont typeface="Wingdings" pitchFamily="2" charset="2"/>
          <a:buChar char="n"/>
          <a:defRPr sz="2000" b="1" dirty="0"/>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dirty="0"/>
        </a:defPPr>
      </a:lstStyle>
    </a:tx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USAF(Uncl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spPr>
      <a:bodyPr lIns="92075" tIns="46038" rIns="92075" bIns="46038"/>
      <a:lstStyle>
        <a:defPPr marL="688975" indent="-282575" eaLnBrk="0" hangingPunct="0">
          <a:spcBef>
            <a:spcPts val="1000"/>
          </a:spcBef>
          <a:buClr>
            <a:srgbClr val="0C2D83"/>
          </a:buClr>
          <a:buSzPct val="80000"/>
          <a:buFont typeface="Wingdings" pitchFamily="2" charset="2"/>
          <a:buChar char="n"/>
          <a:defRPr sz="2000" b="1" dirty="0"/>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dirty="0"/>
        </a:defPPr>
      </a:lstStyle>
    </a:tx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3_USAF(Uncla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USAF(Uncla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noFill/>
          <a:miter lim="800000"/>
          <a:headEnd/>
          <a:tailEnd/>
        </a:ln>
      </a:spPr>
      <a:bodyPr lIns="92075" tIns="46038" rIns="92075" bIns="46038"/>
      <a:lstStyle>
        <a:defPPr marL="688975" indent="-282575" eaLnBrk="0" hangingPunct="0">
          <a:spcBef>
            <a:spcPts val="1000"/>
          </a:spcBef>
          <a:buClr>
            <a:srgbClr val="0C2D83"/>
          </a:buClr>
          <a:buSzPct val="80000"/>
          <a:buFont typeface="Wingdings" pitchFamily="2" charset="2"/>
          <a:buChar char="n"/>
          <a:defRPr sz="2000" b="1" dirty="0"/>
        </a:defPPr>
      </a:lstStyle>
    </a:spDef>
    <a:lnDef>
      <a:spPr bwMode="auto">
        <a:xfrm>
          <a:off x="0" y="0"/>
          <a:ext cx="1" cy="1"/>
        </a:xfrm>
        <a:custGeom>
          <a:avLst/>
          <a:gdLst/>
          <a:ahLst/>
          <a:cxnLst/>
          <a:rect l="0" t="0" r="0" b="0"/>
          <a:pathLst/>
        </a:custGeom>
        <a:solidFill>
          <a:schemeClr val="accent1"/>
        </a:solidFill>
        <a:ln w="12700"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charset="0"/>
          </a:defRPr>
        </a:defPPr>
      </a:lstStyle>
    </a:lnDef>
    <a:txDef>
      <a:spPr>
        <a:noFill/>
      </a:spPr>
      <a:bodyPr wrap="square" rtlCol="0">
        <a:spAutoFit/>
      </a:bodyPr>
      <a:lstStyle>
        <a:defPPr>
          <a:defRPr dirty="0"/>
        </a:defPPr>
      </a:lstStyle>
    </a:txDef>
  </a:objectDefaults>
  <a:extraClrSchemeLst>
    <a:extraClrScheme>
      <a:clrScheme name="USAF(Uncla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SAF(Uncla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SAF(Uncla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SAF(Uncla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SAF(Uncla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SAF(Uncla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SAF(Uncla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9464</TotalTime>
  <Words>3380</Words>
  <Application>Microsoft Office PowerPoint</Application>
  <PresentationFormat>On-screen Show (4:3)</PresentationFormat>
  <Paragraphs>557</Paragraphs>
  <Slides>57</Slides>
  <Notes>36</Notes>
  <HiddenSlides>0</HiddenSlides>
  <MMClips>0</MMClips>
  <ScaleCrop>false</ScaleCrop>
  <HeadingPairs>
    <vt:vector size="8" baseType="variant">
      <vt:variant>
        <vt:lpstr>Fonts Used</vt:lpstr>
      </vt:variant>
      <vt:variant>
        <vt:i4>13</vt:i4>
      </vt:variant>
      <vt:variant>
        <vt:lpstr>Theme</vt:lpstr>
      </vt:variant>
      <vt:variant>
        <vt:i4>10</vt:i4>
      </vt:variant>
      <vt:variant>
        <vt:lpstr>Embedded OLE Servers</vt:lpstr>
      </vt:variant>
      <vt:variant>
        <vt:i4>1</vt:i4>
      </vt:variant>
      <vt:variant>
        <vt:lpstr>Slide Titles</vt:lpstr>
      </vt:variant>
      <vt:variant>
        <vt:i4>57</vt:i4>
      </vt:variant>
    </vt:vector>
  </HeadingPairs>
  <TitlesOfParts>
    <vt:vector size="81" baseType="lpstr">
      <vt:lpstr>Arial</vt:lpstr>
      <vt:lpstr>Arial Black</vt:lpstr>
      <vt:lpstr>Calibri</vt:lpstr>
      <vt:lpstr>Century Schoolbook</vt:lpstr>
      <vt:lpstr>Courier New</vt:lpstr>
      <vt:lpstr>Gill Sans MT</vt:lpstr>
      <vt:lpstr>Symbol</vt:lpstr>
      <vt:lpstr>Tahoma</vt:lpstr>
      <vt:lpstr>Times</vt:lpstr>
      <vt:lpstr>Times New Roman</vt:lpstr>
      <vt:lpstr>Wingdings</vt:lpstr>
      <vt:lpstr>Wingdings 2</vt:lpstr>
      <vt:lpstr>Work Sans</vt:lpstr>
      <vt:lpstr>Textured</vt:lpstr>
      <vt:lpstr>1_blank</vt:lpstr>
      <vt:lpstr>10_USAF(Unclas)</vt:lpstr>
      <vt:lpstr>1_Office Theme</vt:lpstr>
      <vt:lpstr>blank</vt:lpstr>
      <vt:lpstr>9_USAF(Unclas)</vt:lpstr>
      <vt:lpstr>Dividend</vt:lpstr>
      <vt:lpstr>1_USAF(Unclas)</vt:lpstr>
      <vt:lpstr>2_USAF(Unclas)</vt:lpstr>
      <vt:lpstr>3_USAF(Unclas)</vt:lpstr>
      <vt:lpstr>Acrobat Document</vt:lpstr>
      <vt:lpstr>Welcome  Fairchild Air Force Base (AFB)  Restoration  Advisory Board (RAB) Meeting  17 November 2022</vt:lpstr>
      <vt:lpstr>PowerPoint Presentation</vt:lpstr>
      <vt:lpstr>Air Force Civil Engineer Center</vt:lpstr>
      <vt:lpstr>Agenda</vt:lpstr>
      <vt:lpstr>Groundwater Flow</vt:lpstr>
      <vt:lpstr>Sampling Area</vt:lpstr>
      <vt:lpstr>Response Actions</vt:lpstr>
      <vt:lpstr>City of Airway Heights </vt:lpstr>
      <vt:lpstr>Residential treatment systems</vt:lpstr>
      <vt:lpstr>Challenges with O&amp;M of Residential Treatment Systems</vt:lpstr>
      <vt:lpstr>Remedial Investigation (RI)  Phase I </vt:lpstr>
      <vt:lpstr>RI Schedules</vt:lpstr>
      <vt:lpstr>Phase I RI:  AFFF Investigation Areas</vt:lpstr>
      <vt:lpstr>Phase I RI: Monitoring Wells</vt:lpstr>
      <vt:lpstr>Phase I RI:  AFFF Release Area 1 Soil Borings</vt:lpstr>
      <vt:lpstr>Phase I RI:  AFFF Release Area 2 Soil Borings</vt:lpstr>
      <vt:lpstr>Phase I RI:  AFFF Release Area 3 Soil Borings</vt:lpstr>
      <vt:lpstr>Phase I RI:  AFFF Release Area 4 Soil Borings</vt:lpstr>
      <vt:lpstr>Phase I RI:  AFFF Release Area 5 Soil Borings</vt:lpstr>
      <vt:lpstr>Phase I RI: No-Name Ditch Sampling</vt:lpstr>
      <vt:lpstr>Summary of Early Action Projects</vt:lpstr>
      <vt:lpstr>Other Early Actions  Under Consideration </vt:lpstr>
      <vt:lpstr>Acronyms and Abbreviations</vt:lpstr>
      <vt:lpstr>Questions?</vt:lpstr>
      <vt:lpstr> 2022/2023 Performance-Based Remediation  (PBR) Overview  </vt:lpstr>
      <vt:lpstr>PowerPoint Presentation</vt:lpstr>
      <vt:lpstr>PowerPoint Presentation</vt:lpstr>
      <vt:lpstr>Orphan Trichloroethylene  (TCE) Plumes (SS039)  2021/2022 Overview and Planned 2023 Actions  </vt:lpstr>
      <vt:lpstr>SS039 Overview</vt:lpstr>
      <vt:lpstr>PowerPoint Presentation</vt:lpstr>
      <vt:lpstr>PowerPoint Presentation</vt:lpstr>
      <vt:lpstr>SD037 Buildings 2447/2451  2021/2022 Summary and Planned 2023 Actions</vt:lpstr>
      <vt:lpstr>PowerPoint Presentation</vt:lpstr>
      <vt:lpstr>PowerPoint Presentation</vt:lpstr>
      <vt:lpstr>Craig Road Landfill (LF002)  2022/2023 Remedial Action-Operations (RA-O) Overview</vt:lpstr>
      <vt:lpstr>PowerPoint Presentation</vt:lpstr>
      <vt:lpstr>PowerPoint Presentation</vt:lpstr>
      <vt:lpstr>PowerPoint Presentation</vt:lpstr>
      <vt:lpstr>PowerPoint Presentation</vt:lpstr>
      <vt:lpstr> Industrial Wastewater Lagoon System (WP003)  2022/2023 RA-O Overview  </vt:lpstr>
      <vt:lpstr>PowerPoint Presentation</vt:lpstr>
      <vt:lpstr>PowerPoint Presentation</vt:lpstr>
      <vt:lpstr>PowerPoint Presentation</vt:lpstr>
      <vt:lpstr>PowerPoint Presentation</vt:lpstr>
      <vt:lpstr>Voluntary Cleanup Program (VCP) Sites</vt:lpstr>
      <vt:lpstr>PowerPoint Presentation</vt:lpstr>
      <vt:lpstr>West Flightline Plume (TU506)  2022 Summary and 2023 Planned Actions</vt:lpstr>
      <vt:lpstr>PowerPoint Presentation</vt:lpstr>
      <vt:lpstr>East Flightline Plume (TU500)  2022 Summary and 2023 Planned Actions</vt:lpstr>
      <vt:lpstr>PowerPoint Presentation</vt:lpstr>
      <vt:lpstr>Public Comment Opportunities in 2023</vt:lpstr>
      <vt:lpstr>PowerPoint Presentation</vt:lpstr>
      <vt:lpstr>PowerPoint Presentation</vt:lpstr>
      <vt:lpstr>PowerPoint Presentation</vt:lpstr>
      <vt:lpstr>  BREAK  Meeting will resume in 5 minutes. </vt:lpstr>
      <vt:lpstr> PUBLIC COMMENT </vt:lpstr>
      <vt:lpstr> MEETING  ADJOURNED   THANK YOU! </vt:lpstr>
    </vt:vector>
  </TitlesOfParts>
  <Company>United States Air Force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WISBER, AMBER E GS-12 USAF AMC 92 CES/AFCEC/CZOM</dc:creator>
  <cp:lastModifiedBy>Cook, Jason (ECY)</cp:lastModifiedBy>
  <cp:revision>543</cp:revision>
  <cp:lastPrinted>2022-11-16T15:22:09Z</cp:lastPrinted>
  <dcterms:created xsi:type="dcterms:W3CDTF">2007-01-25T16:25:35Z</dcterms:created>
  <dcterms:modified xsi:type="dcterms:W3CDTF">2023-03-13T18:20:37Z</dcterms:modified>
</cp:coreProperties>
</file>