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72" r:id="rId2"/>
    <p:sldMasterId id="2147483699" r:id="rId3"/>
    <p:sldMasterId id="2147483713" r:id="rId4"/>
    <p:sldMasterId id="2147483715" r:id="rId5"/>
    <p:sldMasterId id="2147483718" r:id="rId6"/>
    <p:sldMasterId id="2147483737" r:id="rId7"/>
    <p:sldMasterId id="2147483745" r:id="rId8"/>
    <p:sldMasterId id="2147483748" r:id="rId9"/>
  </p:sldMasterIdLst>
  <p:notesMasterIdLst>
    <p:notesMasterId r:id="rId74"/>
  </p:notesMasterIdLst>
  <p:handoutMasterIdLst>
    <p:handoutMasterId r:id="rId75"/>
  </p:handoutMasterIdLst>
  <p:sldIdLst>
    <p:sldId id="280" r:id="rId10"/>
    <p:sldId id="458" r:id="rId11"/>
    <p:sldId id="483" r:id="rId12"/>
    <p:sldId id="486" r:id="rId13"/>
    <p:sldId id="484" r:id="rId14"/>
    <p:sldId id="485" r:id="rId15"/>
    <p:sldId id="261" r:id="rId16"/>
    <p:sldId id="425" r:id="rId17"/>
    <p:sldId id="468" r:id="rId18"/>
    <p:sldId id="282" r:id="rId19"/>
    <p:sldId id="294" r:id="rId20"/>
    <p:sldId id="284" r:id="rId21"/>
    <p:sldId id="487" r:id="rId22"/>
    <p:sldId id="293" r:id="rId23"/>
    <p:sldId id="438" r:id="rId24"/>
    <p:sldId id="428" r:id="rId25"/>
    <p:sldId id="469" r:id="rId26"/>
    <p:sldId id="465" r:id="rId27"/>
    <p:sldId id="470" r:id="rId28"/>
    <p:sldId id="471" r:id="rId29"/>
    <p:sldId id="473" r:id="rId30"/>
    <p:sldId id="472" r:id="rId31"/>
    <p:sldId id="436" r:id="rId32"/>
    <p:sldId id="474" r:id="rId33"/>
    <p:sldId id="296" r:id="rId34"/>
    <p:sldId id="298" r:id="rId35"/>
    <p:sldId id="427" r:id="rId36"/>
    <p:sldId id="301" r:id="rId37"/>
    <p:sldId id="459" r:id="rId38"/>
    <p:sldId id="271" r:id="rId39"/>
    <p:sldId id="272" r:id="rId40"/>
    <p:sldId id="374" r:id="rId41"/>
    <p:sldId id="496" r:id="rId42"/>
    <p:sldId id="489" r:id="rId43"/>
    <p:sldId id="460" r:id="rId44"/>
    <p:sldId id="461" r:id="rId45"/>
    <p:sldId id="497" r:id="rId46"/>
    <p:sldId id="463" r:id="rId47"/>
    <p:sldId id="464" r:id="rId48"/>
    <p:sldId id="498" r:id="rId49"/>
    <p:sldId id="490" r:id="rId50"/>
    <p:sldId id="367" r:id="rId51"/>
    <p:sldId id="407" r:id="rId52"/>
    <p:sldId id="499" r:id="rId53"/>
    <p:sldId id="437" r:id="rId54"/>
    <p:sldId id="340" r:id="rId55"/>
    <p:sldId id="435" r:id="rId56"/>
    <p:sldId id="341" r:id="rId57"/>
    <p:sldId id="500" r:id="rId58"/>
    <p:sldId id="404" r:id="rId59"/>
    <p:sldId id="501" r:id="rId60"/>
    <p:sldId id="466" r:id="rId61"/>
    <p:sldId id="467" r:id="rId62"/>
    <p:sldId id="502" r:id="rId63"/>
    <p:sldId id="493" r:id="rId64"/>
    <p:sldId id="494" r:id="rId65"/>
    <p:sldId id="503" r:id="rId66"/>
    <p:sldId id="422" r:id="rId67"/>
    <p:sldId id="457" r:id="rId68"/>
    <p:sldId id="344" r:id="rId69"/>
    <p:sldId id="495" r:id="rId70"/>
    <p:sldId id="423" r:id="rId71"/>
    <p:sldId id="289" r:id="rId72"/>
    <p:sldId id="290" r:id="rId73"/>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19FAAD-B4AE-E797-0B2D-087B70795F6B}" name="LOUCKS, MARK D CIV USAF AFMC AFCEC/AFCEC/CZOM" initials="LMDCUAA" userId="S::mark.loucks@us.af.mil::55af3dec-67b5-468c-a7c6-d4659d98ebb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ICCOBONO, MEGAN M GS-13 USAF AMC 92 CES/AFCEC/CZOM" initials="RMMGUA9C" lastIdx="1" clrIdx="0">
    <p:extLst>
      <p:ext uri="{19B8F6BF-5375-455C-9EA6-DF929625EA0E}">
        <p15:presenceInfo xmlns:p15="http://schemas.microsoft.com/office/powerpoint/2012/main" userId="S-1-5-21-1271409858-1095883707-2794662393-95241654" providerId="AD"/>
      </p:ext>
    </p:extLst>
  </p:cmAuthor>
  <p:cmAuthor id="2" name="WISBER, AMBER E GS-12 USAF AMC 92 CES/CZOM" initials="WAEGUA9C" lastIdx="2" clrIdx="1">
    <p:extLst>
      <p:ext uri="{19B8F6BF-5375-455C-9EA6-DF929625EA0E}">
        <p15:presenceInfo xmlns:p15="http://schemas.microsoft.com/office/powerpoint/2012/main" userId="S-1-5-21-1271409858-1095883707-2794662393-97593904" providerId="AD"/>
      </p:ext>
    </p:extLst>
  </p:cmAuthor>
  <p:cmAuthor id="3" name="MARK LOUCKS" initials="ML" lastIdx="6" clrIdx="2">
    <p:extLst>
      <p:ext uri="{19B8F6BF-5375-455C-9EA6-DF929625EA0E}">
        <p15:presenceInfo xmlns:p15="http://schemas.microsoft.com/office/powerpoint/2012/main" userId="MARK LOUCK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9E80"/>
    <a:srgbClr val="F0E1D8"/>
    <a:srgbClr val="C08260"/>
    <a:srgbClr val="DEBEAC"/>
    <a:srgbClr val="D6CDB4"/>
    <a:srgbClr val="FFE1E5"/>
    <a:srgbClr val="EDD6B5"/>
    <a:srgbClr val="F5E9D7"/>
    <a:srgbClr val="E8CDA6"/>
    <a:srgbClr val="FEBA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0B493C-5AFE-4623-A15D-1C83C3B409DE}" v="50" dt="2023-03-27T17:47:05.599"/>
    <p1510:client id="{878DB49A-9452-4352-A9AA-A4913F91C796}" v="11" dt="2023-03-27T18:01:48.5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microsoft.com/office/2018/10/relationships/authors" Target="author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628" cy="463250"/>
          </a:xfrm>
          <a:prstGeom prst="rect">
            <a:avLst/>
          </a:prstGeom>
        </p:spPr>
        <p:txBody>
          <a:bodyPr vert="horz" lIns="92075" tIns="46037" rIns="92075" bIns="46037" rtlCol="0"/>
          <a:lstStyle>
            <a:lvl1pPr algn="l" eaLnBrk="0" hangingPunct="0">
              <a:defRPr sz="1200">
                <a:cs typeface="+mn-cs"/>
              </a:defRPr>
            </a:lvl1pPr>
          </a:lstStyle>
          <a:p>
            <a:pPr>
              <a:defRPr/>
            </a:pPr>
            <a:endParaRPr lang="en-US"/>
          </a:p>
        </p:txBody>
      </p:sp>
      <p:sp>
        <p:nvSpPr>
          <p:cNvPr id="3" name="Date Placeholder 2"/>
          <p:cNvSpPr>
            <a:spLocks noGrp="1"/>
          </p:cNvSpPr>
          <p:nvPr>
            <p:ph type="dt" sz="quarter" idx="1"/>
          </p:nvPr>
        </p:nvSpPr>
        <p:spPr>
          <a:xfrm>
            <a:off x="3956831" y="0"/>
            <a:ext cx="3026628" cy="463250"/>
          </a:xfrm>
          <a:prstGeom prst="rect">
            <a:avLst/>
          </a:prstGeom>
        </p:spPr>
        <p:txBody>
          <a:bodyPr vert="horz" lIns="92075" tIns="46037" rIns="92075" bIns="46037" rtlCol="0"/>
          <a:lstStyle>
            <a:lvl1pPr algn="r" eaLnBrk="0" hangingPunct="0">
              <a:defRPr sz="1200">
                <a:cs typeface="+mn-cs"/>
              </a:defRPr>
            </a:lvl1pPr>
          </a:lstStyle>
          <a:p>
            <a:pPr>
              <a:defRPr/>
            </a:pPr>
            <a:fld id="{A185F6C1-47A4-4C4E-898F-085BAF11BBA1}" type="datetimeFigureOut">
              <a:rPr lang="en-US"/>
              <a:pPr>
                <a:defRPr/>
              </a:pPr>
              <a:t>4/10/2023</a:t>
            </a:fld>
            <a:endParaRPr lang="en-US"/>
          </a:p>
        </p:txBody>
      </p:sp>
      <p:sp>
        <p:nvSpPr>
          <p:cNvPr id="4" name="Footer Placeholder 3"/>
          <p:cNvSpPr>
            <a:spLocks noGrp="1"/>
          </p:cNvSpPr>
          <p:nvPr>
            <p:ph type="ftr" sz="quarter" idx="2"/>
          </p:nvPr>
        </p:nvSpPr>
        <p:spPr>
          <a:xfrm>
            <a:off x="0" y="8818891"/>
            <a:ext cx="3026628" cy="463250"/>
          </a:xfrm>
          <a:prstGeom prst="rect">
            <a:avLst/>
          </a:prstGeom>
        </p:spPr>
        <p:txBody>
          <a:bodyPr vert="horz" lIns="92075" tIns="46037" rIns="92075" bIns="46037" rtlCol="0" anchor="b"/>
          <a:lstStyle>
            <a:lvl1pPr algn="l" eaLnBrk="0" hangingPunct="0">
              <a:defRPr sz="1200">
                <a:cs typeface="+mn-cs"/>
              </a:defRPr>
            </a:lvl1pPr>
          </a:lstStyle>
          <a:p>
            <a:pPr>
              <a:defRPr/>
            </a:pPr>
            <a:endParaRPr lang="en-US"/>
          </a:p>
        </p:txBody>
      </p:sp>
      <p:sp>
        <p:nvSpPr>
          <p:cNvPr id="5" name="Slide Number Placeholder 4"/>
          <p:cNvSpPr>
            <a:spLocks noGrp="1"/>
          </p:cNvSpPr>
          <p:nvPr>
            <p:ph type="sldNum" sz="quarter" idx="3"/>
          </p:nvPr>
        </p:nvSpPr>
        <p:spPr>
          <a:xfrm>
            <a:off x="3956831" y="8818891"/>
            <a:ext cx="3026628" cy="463250"/>
          </a:xfrm>
          <a:prstGeom prst="rect">
            <a:avLst/>
          </a:prstGeom>
        </p:spPr>
        <p:txBody>
          <a:bodyPr vert="horz" lIns="92075" tIns="46037" rIns="92075" bIns="46037" rtlCol="0" anchor="b"/>
          <a:lstStyle>
            <a:lvl1pPr algn="r" eaLnBrk="0" hangingPunct="0">
              <a:defRPr sz="1200">
                <a:cs typeface="+mn-cs"/>
              </a:defRPr>
            </a:lvl1pPr>
          </a:lstStyle>
          <a:p>
            <a:pPr>
              <a:defRPr/>
            </a:pPr>
            <a:fld id="{A396B32B-76D5-41DC-B6A3-DEAB94F2BDCA}" type="slidenum">
              <a:rPr lang="en-US"/>
              <a:pPr>
                <a:defRPr/>
              </a:pPr>
              <a:t>‹#›</a:t>
            </a:fld>
            <a:endParaRPr lang="en-US"/>
          </a:p>
        </p:txBody>
      </p:sp>
    </p:spTree>
    <p:extLst>
      <p:ext uri="{BB962C8B-B14F-4D97-AF65-F5344CB8AC3E}">
        <p14:creationId xmlns:p14="http://schemas.microsoft.com/office/powerpoint/2010/main" val="4277735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26628" cy="464809"/>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defRPr sz="1200"/>
            </a:lvl1pPr>
          </a:lstStyle>
          <a:p>
            <a:pPr>
              <a:defRPr/>
            </a:pPr>
            <a:endParaRPr lang="en-US"/>
          </a:p>
        </p:txBody>
      </p:sp>
      <p:sp>
        <p:nvSpPr>
          <p:cNvPr id="21507" name="Rectangle 3"/>
          <p:cNvSpPr>
            <a:spLocks noGrp="1" noChangeArrowheads="1"/>
          </p:cNvSpPr>
          <p:nvPr>
            <p:ph type="dt" idx="1"/>
          </p:nvPr>
        </p:nvSpPr>
        <p:spPr bwMode="auto">
          <a:xfrm>
            <a:off x="3956831" y="0"/>
            <a:ext cx="3026628" cy="464809"/>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lgn="r">
              <a:defRPr sz="1200"/>
            </a:lvl1pPr>
          </a:lstStyle>
          <a:p>
            <a:pPr>
              <a:defRPr/>
            </a:pPr>
            <a:fld id="{A7AF279D-7052-4567-8252-AEB9A05AF5E2}" type="datetimeFigureOut">
              <a:rPr lang="en-US"/>
              <a:pPr>
                <a:defRPr/>
              </a:pPr>
              <a:t>4/10/2023</a:t>
            </a:fld>
            <a:endParaRPr lang="en-US"/>
          </a:p>
        </p:txBody>
      </p:sp>
      <p:sp>
        <p:nvSpPr>
          <p:cNvPr id="14340"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98809" y="4409446"/>
            <a:ext cx="5587383" cy="4178600"/>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17332"/>
            <a:ext cx="3026628" cy="464809"/>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defRPr sz="1200"/>
            </a:lvl1pPr>
          </a:lstStyle>
          <a:p>
            <a:pPr>
              <a:defRPr/>
            </a:pPr>
            <a:endParaRPr lang="en-US"/>
          </a:p>
        </p:txBody>
      </p:sp>
      <p:sp>
        <p:nvSpPr>
          <p:cNvPr id="21511" name="Rectangle 7"/>
          <p:cNvSpPr>
            <a:spLocks noGrp="1" noChangeArrowheads="1"/>
          </p:cNvSpPr>
          <p:nvPr>
            <p:ph type="sldNum" sz="quarter" idx="5"/>
          </p:nvPr>
        </p:nvSpPr>
        <p:spPr bwMode="auto">
          <a:xfrm>
            <a:off x="3956831" y="8817332"/>
            <a:ext cx="3026628" cy="464809"/>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lgn="r">
              <a:defRPr sz="1200"/>
            </a:lvl1pPr>
          </a:lstStyle>
          <a:p>
            <a:pPr>
              <a:defRPr/>
            </a:pPr>
            <a:fld id="{CFBAF82E-6242-4D6F-9948-C44F511377EB}" type="slidenum">
              <a:rPr lang="en-US"/>
              <a:pPr>
                <a:defRPr/>
              </a:pPr>
              <a:t>‹#›</a:t>
            </a:fld>
            <a:endParaRPr lang="en-US"/>
          </a:p>
        </p:txBody>
      </p:sp>
    </p:spTree>
    <p:extLst>
      <p:ext uri="{BB962C8B-B14F-4D97-AF65-F5344CB8AC3E}">
        <p14:creationId xmlns:p14="http://schemas.microsoft.com/office/powerpoint/2010/main" val="8722077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2242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BAF82E-6242-4D6F-9948-C44F511377EB}"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10185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9</a:t>
            </a:fld>
            <a:endParaRPr lang="en-US"/>
          </a:p>
        </p:txBody>
      </p:sp>
    </p:spTree>
    <p:extLst>
      <p:ext uri="{BB962C8B-B14F-4D97-AF65-F5344CB8AC3E}">
        <p14:creationId xmlns:p14="http://schemas.microsoft.com/office/powerpoint/2010/main" val="946155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10</a:t>
            </a:fld>
            <a:endParaRPr lang="en-US"/>
          </a:p>
        </p:txBody>
      </p:sp>
    </p:spTree>
    <p:extLst>
      <p:ext uri="{BB962C8B-B14F-4D97-AF65-F5344CB8AC3E}">
        <p14:creationId xmlns:p14="http://schemas.microsoft.com/office/powerpoint/2010/main" val="37972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53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C2C52B-4476-48EF-BFF3-CF35129E4C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63" name="Rectangle 2"/>
          <p:cNvSpPr>
            <a:spLocks noGrp="1" noRot="1" noChangeAspect="1" noChangeArrowheads="1" noTextEdit="1"/>
          </p:cNvSpPr>
          <p:nvPr>
            <p:ph type="sldImg"/>
          </p:nvPr>
        </p:nvSpPr>
        <p:spPr>
          <a:xfrm>
            <a:off x="1371600" y="1143000"/>
            <a:ext cx="4114800" cy="3086100"/>
          </a:xfrm>
          <a:ln/>
        </p:spPr>
      </p:sp>
      <p:sp>
        <p:nvSpPr>
          <p:cNvPr id="15364" name="Rectangle 3"/>
          <p:cNvSpPr>
            <a:spLocks noGrp="1" noChangeArrowheads="1"/>
          </p:cNvSpPr>
          <p:nvPr>
            <p:ph type="body" idx="1"/>
          </p:nvPr>
        </p:nvSpPr>
        <p:spPr>
          <a:noFill/>
          <a:ln/>
        </p:spPr>
        <p:txBody>
          <a:bodyPr/>
          <a:lstStyle/>
          <a:p>
            <a:endParaRPr lang="en-US" baseline="0"/>
          </a:p>
        </p:txBody>
      </p:sp>
    </p:spTree>
    <p:extLst>
      <p:ext uri="{BB962C8B-B14F-4D97-AF65-F5344CB8AC3E}">
        <p14:creationId xmlns:p14="http://schemas.microsoft.com/office/powerpoint/2010/main" val="1473985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11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17</a:t>
            </a:fld>
            <a:endParaRPr lang="en-US"/>
          </a:p>
        </p:txBody>
      </p:sp>
    </p:spTree>
    <p:extLst>
      <p:ext uri="{BB962C8B-B14F-4D97-AF65-F5344CB8AC3E}">
        <p14:creationId xmlns:p14="http://schemas.microsoft.com/office/powerpoint/2010/main" val="2764763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20</a:t>
            </a:fld>
            <a:endParaRPr lang="en-US"/>
          </a:p>
        </p:txBody>
      </p:sp>
    </p:spTree>
    <p:extLst>
      <p:ext uri="{BB962C8B-B14F-4D97-AF65-F5344CB8AC3E}">
        <p14:creationId xmlns:p14="http://schemas.microsoft.com/office/powerpoint/2010/main" val="67995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CFBAF82E-6242-4D6F-9948-C44F511377EB}" type="slidenum">
              <a:rPr lang="en-US" smtClean="0"/>
              <a:pPr>
                <a:defRPr/>
              </a:pPr>
              <a:t>21</a:t>
            </a:fld>
            <a:endParaRPr lang="en-US"/>
          </a:p>
        </p:txBody>
      </p:sp>
    </p:spTree>
    <p:extLst>
      <p:ext uri="{BB962C8B-B14F-4D97-AF65-F5344CB8AC3E}">
        <p14:creationId xmlns:p14="http://schemas.microsoft.com/office/powerpoint/2010/main" val="2662111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22</a:t>
            </a:fld>
            <a:endParaRPr lang="en-US"/>
          </a:p>
        </p:txBody>
      </p:sp>
    </p:spTree>
    <p:extLst>
      <p:ext uri="{BB962C8B-B14F-4D97-AF65-F5344CB8AC3E}">
        <p14:creationId xmlns:p14="http://schemas.microsoft.com/office/powerpoint/2010/main" val="2396688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26</a:t>
            </a:fld>
            <a:endParaRPr lang="en-US"/>
          </a:p>
        </p:txBody>
      </p:sp>
    </p:spTree>
    <p:extLst>
      <p:ext uri="{BB962C8B-B14F-4D97-AF65-F5344CB8AC3E}">
        <p14:creationId xmlns:p14="http://schemas.microsoft.com/office/powerpoint/2010/main" val="318671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cs typeface="Arial"/>
            </a:endParaRPr>
          </a:p>
        </p:txBody>
      </p:sp>
      <p:sp>
        <p:nvSpPr>
          <p:cNvPr id="4" name="Date Placeholder 3"/>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cs typeface="Arial"/>
              </a:rPr>
              <a:t>11/16/2016</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8D7F5D9-484D-4D62-90CC-3F8C1A62A7DD}" type="slidenum">
              <a:rPr lang="en-US" smtClean="0">
                <a:solidFill>
                  <a:prstClr val="black"/>
                </a:solidFill>
              </a:rPr>
              <a:pPr>
                <a:defRPr/>
              </a:pPr>
              <a:t>31</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idx="12"/>
          </p:nvPr>
        </p:nvSpPr>
        <p:spPr/>
        <p:txBody>
          <a:bodyPr/>
          <a:lstStyle/>
          <a:p>
            <a:r>
              <a:rPr lang="en-US"/>
              <a:t>11/16/2016</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90" indent="-355690">
              <a:spcAft>
                <a:spcPts val="311"/>
              </a:spcAft>
              <a:buFont typeface="Arial" panose="020B0604020202020204" pitchFamily="34" charset="0"/>
              <a:buChar char="•"/>
            </a:pPr>
            <a:r>
              <a:rPr lang="en-US" sz="1800" b="1">
                <a:solidFill>
                  <a:prstClr val="black"/>
                </a:solidFill>
                <a:latin typeface="Arial" panose="020B0604020202020204" pitchFamily="34" charset="0"/>
                <a:cs typeface="Arial" panose="020B0604020202020204" pitchFamily="34" charset="0"/>
              </a:rPr>
              <a:t>Site Inventory</a:t>
            </a:r>
          </a:p>
          <a:p>
            <a:pPr marL="589524" lvl="2" indent="-230540">
              <a:spcBef>
                <a:spcPts val="104"/>
              </a:spcBef>
              <a:spcAft>
                <a:spcPts val="104"/>
              </a:spcAft>
              <a:buFont typeface="Arial" panose="020B0604020202020204" pitchFamily="34" charset="0"/>
              <a:buChar char="•"/>
            </a:pPr>
            <a:r>
              <a:rPr lang="en-US" sz="1800">
                <a:solidFill>
                  <a:prstClr val="black"/>
                </a:solidFill>
                <a:latin typeface="Arial" panose="020B0604020202020204" pitchFamily="34" charset="0"/>
                <a:cs typeface="Arial" panose="020B0604020202020204" pitchFamily="34" charset="0"/>
              </a:rPr>
              <a:t>59 IRP Sites</a:t>
            </a:r>
          </a:p>
          <a:p>
            <a:pPr marL="589524" lvl="2" indent="-230540">
              <a:spcBef>
                <a:spcPts val="104"/>
              </a:spcBef>
              <a:spcAft>
                <a:spcPts val="104"/>
              </a:spcAft>
              <a:buFont typeface="Arial" panose="020B0604020202020204" pitchFamily="34" charset="0"/>
              <a:buChar char="•"/>
            </a:pPr>
            <a:r>
              <a:rPr lang="en-US" sz="1800">
                <a:solidFill>
                  <a:prstClr val="black"/>
                </a:solidFill>
                <a:latin typeface="Arial" panose="020B0604020202020204" pitchFamily="34" charset="0"/>
                <a:cs typeface="Arial" panose="020B0604020202020204" pitchFamily="34" charset="0"/>
              </a:rPr>
              <a:t>1 MMRP Site</a:t>
            </a:r>
          </a:p>
          <a:p>
            <a:pPr marL="589524" lvl="2" indent="-230540">
              <a:spcBef>
                <a:spcPts val="104"/>
              </a:spcBef>
              <a:spcAft>
                <a:spcPts val="104"/>
              </a:spcAft>
              <a:buFont typeface="Arial" panose="020B0604020202020204" pitchFamily="34" charset="0"/>
              <a:buChar char="•"/>
            </a:pPr>
            <a:r>
              <a:rPr lang="en-US" sz="1800">
                <a:solidFill>
                  <a:prstClr val="black"/>
                </a:solidFill>
                <a:latin typeface="Arial" panose="020B0604020202020204" pitchFamily="34" charset="0"/>
                <a:cs typeface="Arial" panose="020B0604020202020204" pitchFamily="34" charset="0"/>
              </a:rPr>
              <a:t>Well Inventory across Fairchild Air Force Base (AFB)</a:t>
            </a:r>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95FE7E5-2407-4EB7-B4BC-998153B6B628}" type="slidenum">
              <a:rPr lang="en-US" smtClean="0"/>
              <a:t>32</a:t>
            </a:fld>
            <a:endParaRPr lang="en-US"/>
          </a:p>
        </p:txBody>
      </p:sp>
      <p:sp>
        <p:nvSpPr>
          <p:cNvPr id="6" name="Date Placeholder 5"/>
          <p:cNvSpPr>
            <a:spLocks noGrp="1"/>
          </p:cNvSpPr>
          <p:nvPr>
            <p:ph type="dt" idx="12"/>
          </p:nvPr>
        </p:nvSpPr>
        <p:spPr/>
        <p:txBody>
          <a:bodyPr/>
          <a:lstStyle/>
          <a:p>
            <a:r>
              <a:rPr lang="en-US"/>
              <a:t>11/16/2016</a:t>
            </a:r>
          </a:p>
        </p:txBody>
      </p:sp>
    </p:spTree>
    <p:extLst>
      <p:ext uri="{BB962C8B-B14F-4D97-AF65-F5344CB8AC3E}">
        <p14:creationId xmlns:p14="http://schemas.microsoft.com/office/powerpoint/2010/main" val="3678131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34</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1059715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Injection wells are located in transects, cross-gradient to the plume core.</a:t>
            </a:r>
          </a:p>
        </p:txBody>
      </p:sp>
      <p:sp>
        <p:nvSpPr>
          <p:cNvPr id="4" name="Slide Number Placeholder 3"/>
          <p:cNvSpPr>
            <a:spLocks noGrp="1"/>
          </p:cNvSpPr>
          <p:nvPr>
            <p:ph type="sldNum" sz="quarter" idx="10"/>
          </p:nvPr>
        </p:nvSpPr>
        <p:spPr/>
        <p:txBody>
          <a:bodyPr/>
          <a:lstStyle/>
          <a:p>
            <a:pPr marL="0" marR="0" lvl="0" indent="0" algn="r" defTabSz="882762" rtl="0" eaLnBrk="1" fontAlgn="base"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Tahoma" pitchFamily="34" charset="0"/>
                <a:ea typeface="+mn-ea"/>
                <a:cs typeface="Arial"/>
              </a:rPr>
              <a:pPr marL="0" marR="0" lvl="0" indent="0" algn="r" defTabSz="882762" rtl="0" eaLnBrk="1" fontAlgn="base" latinLnBrk="0" hangingPunct="1">
                <a:lnSpc>
                  <a:spcPct val="100000"/>
                </a:lnSpc>
                <a:spcBef>
                  <a:spcPct val="0"/>
                </a:spcBef>
                <a:spcAft>
                  <a:spcPct val="0"/>
                </a:spcAft>
                <a:buClrTx/>
                <a:buSzTx/>
                <a:buFontTx/>
                <a:buNone/>
                <a:defRPr/>
              </a:pPr>
              <a:t>35</a:t>
            </a:fld>
            <a:endParaRPr kumimoji="0" lang="en-US" sz="1200" b="0" i="0" u="none" strike="noStrike" kern="1200" cap="none" spc="0" normalizeH="0" baseline="0" noProof="0">
              <a:ln>
                <a:noFill/>
              </a:ln>
              <a:solidFill>
                <a:prstClr val="black"/>
              </a:solidFill>
              <a:effectLst/>
              <a:uLnTx/>
              <a:uFillTx/>
              <a:latin typeface="Tahoma" pitchFamily="34" charset="0"/>
              <a:ea typeface="+mn-ea"/>
              <a:cs typeface="Arial"/>
            </a:endParaRPr>
          </a:p>
        </p:txBody>
      </p:sp>
    </p:spTree>
    <p:extLst>
      <p:ext uri="{BB962C8B-B14F-4D97-AF65-F5344CB8AC3E}">
        <p14:creationId xmlns:p14="http://schemas.microsoft.com/office/powerpoint/2010/main" val="1447223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36</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961929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Injection wells are located in transects, cross-gradient to the plume core.</a:t>
            </a:r>
          </a:p>
        </p:txBody>
      </p:sp>
      <p:sp>
        <p:nvSpPr>
          <p:cNvPr id="4" name="Slide Number Placeholder 3"/>
          <p:cNvSpPr>
            <a:spLocks noGrp="1"/>
          </p:cNvSpPr>
          <p:nvPr>
            <p:ph type="sldNum" sz="quarter" idx="10"/>
          </p:nvPr>
        </p:nvSpPr>
        <p:spPr/>
        <p:txBody>
          <a:bodyPr/>
          <a:lstStyle/>
          <a:p>
            <a:pPr marL="0" marR="0" lvl="0" indent="0" algn="r" defTabSz="882762" rtl="0" eaLnBrk="1" fontAlgn="base"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Tahoma" pitchFamily="34" charset="0"/>
                <a:ea typeface="+mn-ea"/>
                <a:cs typeface="Arial"/>
              </a:rPr>
              <a:pPr marL="0" marR="0" lvl="0" indent="0" algn="r" defTabSz="882762" rtl="0" eaLnBrk="1" fontAlgn="base" latinLnBrk="0" hangingPunct="1">
                <a:lnSpc>
                  <a:spcPct val="100000"/>
                </a:lnSpc>
                <a:spcBef>
                  <a:spcPct val="0"/>
                </a:spcBef>
                <a:spcAft>
                  <a:spcPct val="0"/>
                </a:spcAft>
                <a:buClrTx/>
                <a:buSzTx/>
                <a:buFontTx/>
                <a:buNone/>
                <a:defRPr/>
              </a:pPr>
              <a:t>38</a:t>
            </a:fld>
            <a:endParaRPr kumimoji="0" lang="en-US" sz="1200" b="0" i="0" u="none" strike="noStrike" kern="1200" cap="none" spc="0" normalizeH="0" baseline="0" noProof="0">
              <a:ln>
                <a:noFill/>
              </a:ln>
              <a:solidFill>
                <a:prstClr val="black"/>
              </a:solidFill>
              <a:effectLst/>
              <a:uLnTx/>
              <a:uFillTx/>
              <a:latin typeface="Tahoma" pitchFamily="34" charset="0"/>
              <a:ea typeface="+mn-ea"/>
              <a:cs typeface="Arial"/>
            </a:endParaRPr>
          </a:p>
        </p:txBody>
      </p:sp>
    </p:spTree>
    <p:extLst>
      <p:ext uri="{BB962C8B-B14F-4D97-AF65-F5344CB8AC3E}">
        <p14:creationId xmlns:p14="http://schemas.microsoft.com/office/powerpoint/2010/main" val="868590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a:ea typeface="+mn-ea"/>
                <a:cs typeface="Arial"/>
              </a:rPr>
              <a:t>11/16/2016</a:t>
            </a:r>
          </a:p>
        </p:txBody>
      </p:sp>
      <p:sp>
        <p:nvSpPr>
          <p:cNvPr id="5" name="Footer Placeholder 4"/>
          <p:cNvSpPr>
            <a:spLocks noGrp="1"/>
          </p:cNvSpPr>
          <p:nvPr>
            <p:ph type="ftr" sz="quarter" idx="11"/>
          </p:nvPr>
        </p:nvSpPr>
        <p:spPr/>
        <p:txBody>
          <a:bodyPr/>
          <a:lstStyle/>
          <a:p>
            <a:pPr marL="0" marR="0" lvl="0" indent="0" algn="l" defTabSz="882762" rtl="0" eaLnBrk="1" fontAlgn="auto"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
        <p:nvSpPr>
          <p:cNvPr id="6" name="Slide Number Placeholder 5"/>
          <p:cNvSpPr>
            <a:spLocks noGrp="1"/>
          </p:cNvSpPr>
          <p:nvPr>
            <p:ph type="sldNum" sz="quarter" idx="12"/>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195FE7E5-2407-4EB7-B4BC-998153B6B628}"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39</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947318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cs typeface="Arial"/>
              </a:rPr>
              <a:t>11/16/2016</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8D7F5D9-484D-4D62-90CC-3F8C1A62A7DD}" type="slidenum">
              <a:rPr lang="en-US" smtClean="0">
                <a:solidFill>
                  <a:prstClr val="black"/>
                </a:solidFill>
              </a:rPr>
              <a:pPr>
                <a:defRPr/>
              </a:pPr>
              <a:t>42</a:t>
            </a:fld>
            <a:endParaRPr lang="en-US">
              <a:solidFill>
                <a:prstClr val="black"/>
              </a:solidFill>
            </a:endParaRPr>
          </a:p>
        </p:txBody>
      </p:sp>
      <p:sp>
        <p:nvSpPr>
          <p:cNvPr id="5" name="Date Placeholder 4"/>
          <p:cNvSpPr>
            <a:spLocks noGrp="1"/>
          </p:cNvSpPr>
          <p:nvPr>
            <p:ph type="dt" idx="11"/>
          </p:nvPr>
        </p:nvSpPr>
        <p:spPr/>
        <p:txBody>
          <a:bodyPr/>
          <a:lstStyle/>
          <a:p>
            <a:r>
              <a:rPr lang="en-US">
                <a:solidFill>
                  <a:prstClr val="black"/>
                </a:solidFill>
              </a:rPr>
              <a:t>11/16/2016</a:t>
            </a:r>
          </a:p>
        </p:txBody>
      </p:sp>
    </p:spTree>
    <p:extLst>
      <p:ext uri="{BB962C8B-B14F-4D97-AF65-F5344CB8AC3E}">
        <p14:creationId xmlns:p14="http://schemas.microsoft.com/office/powerpoint/2010/main" val="3005535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cs typeface="Arial"/>
              </a:rPr>
              <a:t>11/16/2016</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8D7F5D9-484D-4D62-90CC-3F8C1A62A7DD}" type="slidenum">
              <a:rPr lang="en-US" smtClean="0">
                <a:solidFill>
                  <a:prstClr val="black"/>
                </a:solidFill>
              </a:rPr>
              <a:pPr>
                <a:defRPr/>
              </a:pPr>
              <a:t>46</a:t>
            </a:fld>
            <a:endParaRPr lang="en-US">
              <a:solidFill>
                <a:prstClr val="black"/>
              </a:solidFill>
            </a:endParaRPr>
          </a:p>
        </p:txBody>
      </p:sp>
      <p:sp>
        <p:nvSpPr>
          <p:cNvPr id="5" name="Date Placeholder 4"/>
          <p:cNvSpPr>
            <a:spLocks noGrp="1"/>
          </p:cNvSpPr>
          <p:nvPr>
            <p:ph type="dt" idx="11"/>
          </p:nvPr>
        </p:nvSpPr>
        <p:spPr/>
        <p:txBody>
          <a:bodyPr/>
          <a:lstStyle/>
          <a:p>
            <a:r>
              <a:rPr lang="en-US">
                <a:solidFill>
                  <a:prstClr val="black"/>
                </a:solidFill>
              </a:rPr>
              <a:t>11/16/2016</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Date Placeholder 3"/>
          <p:cNvSpPr>
            <a:spLocks noGrp="1"/>
          </p:cNvSpPr>
          <p:nvPr>
            <p:ph type="dt" idx="10"/>
          </p:nvPr>
        </p:nvSpPr>
        <p:spPr/>
        <p:txBody>
          <a:bodyPr/>
          <a:lstStyle/>
          <a:p>
            <a:r>
              <a:rPr lang="en-US"/>
              <a:t>11/16/2016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FE7E5-2407-4EB7-B4BC-998153B6B628}" type="slidenum">
              <a:rPr lang="en-US" smtClean="0"/>
              <a:t>48</a:t>
            </a:fld>
            <a:endParaRPr lang="en-US"/>
          </a:p>
        </p:txBody>
      </p:sp>
    </p:spTree>
    <p:extLst>
      <p:ext uri="{BB962C8B-B14F-4D97-AF65-F5344CB8AC3E}">
        <p14:creationId xmlns:p14="http://schemas.microsoft.com/office/powerpoint/2010/main" val="4100404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Date Placeholder 3"/>
          <p:cNvSpPr>
            <a:spLocks noGrp="1"/>
          </p:cNvSpPr>
          <p:nvPr>
            <p:ph type="dt" idx="10"/>
          </p:nvPr>
        </p:nvSpPr>
        <p:spPr/>
        <p:txBody>
          <a:bodyPr/>
          <a:lstStyle/>
          <a:p>
            <a:r>
              <a:rPr lang="en-US"/>
              <a:t>11/16/2016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FE7E5-2407-4EB7-B4BC-998153B6B628}" type="slidenum">
              <a:rPr lang="en-US" smtClean="0"/>
              <a:t>50</a:t>
            </a:fld>
            <a:endParaRPr lang="en-US"/>
          </a:p>
        </p:txBody>
      </p:sp>
    </p:spTree>
    <p:extLst>
      <p:ext uri="{BB962C8B-B14F-4D97-AF65-F5344CB8AC3E}">
        <p14:creationId xmlns:p14="http://schemas.microsoft.com/office/powerpoint/2010/main" val="977257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Arial"/>
              </a:rPr>
              <a:t>11/16/2016</a:t>
            </a:r>
          </a:p>
        </p:txBody>
      </p:sp>
      <p:sp>
        <p:nvSpPr>
          <p:cNvPr id="5" name="Footer Placeholder 4"/>
          <p:cNvSpPr>
            <a:spLocks noGrp="1"/>
          </p:cNvSpPr>
          <p:nvPr>
            <p:ph type="ftr" sz="quarter" idx="11"/>
          </p:nvPr>
        </p:nvSpPr>
        <p:spPr/>
        <p:txBody>
          <a:bodyPr/>
          <a:lstStyle/>
          <a:p>
            <a:pPr marL="0" marR="0" lvl="0" indent="0" algn="l" defTabSz="882762" rtl="0" eaLnBrk="1" fontAlgn="auto"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
        <p:nvSpPr>
          <p:cNvPr id="6" name="Slide Number Placeholder 5"/>
          <p:cNvSpPr>
            <a:spLocks noGrp="1"/>
          </p:cNvSpPr>
          <p:nvPr>
            <p:ph type="sldNum" sz="quarter" idx="12"/>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tabLst/>
              <a:defRPr/>
            </a:pPr>
            <a:fld id="{195FE7E5-2407-4EB7-B4BC-998153B6B628}"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479000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52</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251065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53</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355278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55</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1301747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882762"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a:ln>
                  <a:noFill/>
                </a:ln>
                <a:solidFill>
                  <a:prstClr val="black"/>
                </a:solidFill>
                <a:effectLst/>
                <a:uLnTx/>
                <a:uFillTx/>
                <a:latin typeface="Calibri"/>
                <a:ea typeface="+mn-ea"/>
                <a:cs typeface="Arial"/>
              </a:rPr>
              <a:pPr marL="0" marR="0" lvl="0" indent="0" algn="r" defTabSz="882762" rtl="0" eaLnBrk="1" fontAlgn="auto" latinLnBrk="0" hangingPunct="1">
                <a:lnSpc>
                  <a:spcPct val="100000"/>
                </a:lnSpc>
                <a:spcBef>
                  <a:spcPct val="0"/>
                </a:spcBef>
                <a:spcAft>
                  <a:spcPct val="0"/>
                </a:spcAft>
                <a:buClrTx/>
                <a:buSzTx/>
                <a:buFontTx/>
                <a:buNone/>
                <a:defRPr/>
              </a:pPr>
              <a:t>56</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055684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cs typeface="Arial"/>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cs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459123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000940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1376151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195FE7E5-2407-4EB7-B4BC-998153B6B628}" type="slidenum">
              <a:rPr lang="en-US" smtClean="0">
                <a:solidFill>
                  <a:prstClr val="black"/>
                </a:solidFill>
              </a:rPr>
              <a:t>60</a:t>
            </a:fld>
            <a:endParaRPr lang="en-US">
              <a:solidFill>
                <a:prstClr val="black"/>
              </a:solidFill>
            </a:endParaRPr>
          </a:p>
        </p:txBody>
      </p:sp>
      <p:sp>
        <p:nvSpPr>
          <p:cNvPr id="6" name="Date Placeholder 5"/>
          <p:cNvSpPr>
            <a:spLocks noGrp="1"/>
          </p:cNvSpPr>
          <p:nvPr>
            <p:ph type="dt" idx="12"/>
          </p:nvPr>
        </p:nvSpPr>
        <p:spPr/>
        <p:txBody>
          <a:bodyPr/>
          <a:lstStyle/>
          <a:p>
            <a:r>
              <a:rPr lang="en-US">
                <a:solidFill>
                  <a:prstClr val="black"/>
                </a:solidFill>
              </a:rPr>
              <a:t>11/16/2016</a:t>
            </a:r>
          </a:p>
        </p:txBody>
      </p:sp>
    </p:spTree>
    <p:extLst>
      <p:ext uri="{BB962C8B-B14F-4D97-AF65-F5344CB8AC3E}">
        <p14:creationId xmlns:p14="http://schemas.microsoft.com/office/powerpoint/2010/main" val="2168377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67216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04580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r>
              <a:rPr lang="en-US"/>
              <a:t>We greatly</a:t>
            </a:r>
            <a:r>
              <a:rPr lang="en-US" baseline="0"/>
              <a:t> appreciate your attendance and participation!</a:t>
            </a:r>
            <a:endParaRPr lang="en-US"/>
          </a:p>
        </p:txBody>
      </p:sp>
    </p:spTree>
    <p:extLst>
      <p:ext uri="{BB962C8B-B14F-4D97-AF65-F5344CB8AC3E}">
        <p14:creationId xmlns:p14="http://schemas.microsoft.com/office/powerpoint/2010/main" val="24630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D34B05-1444-4EA3-A67D-FD6E19301CC9}"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C6FEAA-9806-46A9-BD49-B35D56276A4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70A2E4-A07C-48CF-B0DC-C4F151AACD1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F817B7-56A4-4494-853B-AF876C22611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3C7E6B9-6648-4772-80D1-4E571F74AA6F}"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60572EC-0EB8-48AA-83D7-B9D1AFE5399A}"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D54D514-553A-4D6B-8C21-9C2BA8765EE2}"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8289DF-1578-43D2-B244-4E23D06DF31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098D38-18C5-4399-B3F0-43881FC253E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A580B-3A8E-4B52-BD22-6B546A6EF2A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95829E-0ABE-412C-BA39-D019FD6071C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a:lstStyle/>
          <a:p>
            <a:pPr lvl="0"/>
            <a:endParaRPr lang="en-US" noProof="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29D1F1-B91A-4714-B22F-81CCC411C3F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Line 25"/>
          <p:cNvSpPr>
            <a:spLocks noChangeShapeType="1"/>
          </p:cNvSpPr>
          <p:nvPr/>
        </p:nvSpPr>
        <p:spPr bwMode="auto">
          <a:xfrm>
            <a:off x="381000" y="6388100"/>
            <a:ext cx="8382000" cy="0"/>
          </a:xfrm>
          <a:prstGeom prst="line">
            <a:avLst/>
          </a:prstGeom>
          <a:noFill/>
          <a:ln w="57150">
            <a:solidFill>
              <a:srgbClr val="1A1596"/>
            </a:solidFill>
            <a:round/>
            <a:headEnd/>
            <a:tailEnd/>
          </a:ln>
        </p:spPr>
        <p:txBody>
          <a:bodyPr wrap="none" anchor="ctr"/>
          <a:lstStyle/>
          <a:p>
            <a:endParaRPr lang="en-US"/>
          </a:p>
        </p:txBody>
      </p:sp>
      <p:sp>
        <p:nvSpPr>
          <p:cNvPr id="18" name="Text Placeholder 17"/>
          <p:cNvSpPr>
            <a:spLocks noGrp="1"/>
          </p:cNvSpPr>
          <p:nvPr>
            <p:ph type="body" sz="quarter" idx="10" hasCustomPrompt="1"/>
          </p:nvPr>
        </p:nvSpPr>
        <p:spPr>
          <a:xfrm>
            <a:off x="4598987" y="4465638"/>
            <a:ext cx="4314353" cy="1144587"/>
          </a:xfrm>
        </p:spPr>
        <p:txBody>
          <a:bodyPr/>
          <a:lstStyle>
            <a:lvl1pPr marL="0" indent="0" algn="ctr">
              <a:buNone/>
              <a:defRPr b="0"/>
            </a:lvl1pPr>
          </a:lstStyle>
          <a:p>
            <a:pPr lvl="0"/>
            <a:r>
              <a:rPr lang="en-US"/>
              <a:t>Click to add subtitle</a:t>
            </a:r>
          </a:p>
        </p:txBody>
      </p:sp>
      <p:sp>
        <p:nvSpPr>
          <p:cNvPr id="20" name="Text Placeholder 19"/>
          <p:cNvSpPr>
            <a:spLocks noGrp="1"/>
          </p:cNvSpPr>
          <p:nvPr>
            <p:ph type="body" sz="quarter" idx="11" hasCustomPrompt="1"/>
          </p:nvPr>
        </p:nvSpPr>
        <p:spPr>
          <a:xfrm>
            <a:off x="4678363" y="1836738"/>
            <a:ext cx="4218502" cy="2125662"/>
          </a:xfrm>
        </p:spPr>
        <p:txBody>
          <a:bodyPr/>
          <a:lstStyle>
            <a:lvl1pPr marL="0" indent="0" algn="ctr">
              <a:buNone/>
              <a:defRPr sz="4400"/>
            </a:lvl1pPr>
          </a:lstStyle>
          <a:p>
            <a:pPr lvl="0"/>
            <a:r>
              <a:rPr lang="en-US"/>
              <a:t>Click to add title</a:t>
            </a:r>
          </a:p>
        </p:txBody>
      </p:sp>
      <p:sp>
        <p:nvSpPr>
          <p:cNvPr id="14" name="Line 23"/>
          <p:cNvSpPr>
            <a:spLocks noChangeShapeType="1"/>
          </p:cNvSpPr>
          <p:nvPr/>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a:p>
        </p:txBody>
      </p:sp>
      <p:pic>
        <p:nvPicPr>
          <p:cNvPr id="9"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852" y="1600200"/>
            <a:ext cx="4111335" cy="405959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04526"/>
            <a:ext cx="9144000" cy="600164"/>
          </a:xfrm>
          <a:prstGeom prst="rect">
            <a:avLst/>
          </a:prstGeom>
          <a:effectLst>
            <a:outerShdw dist="35560" dir="2700000" algn="ctr" rotWithShape="0">
              <a:srgbClr val="C0C0C0">
                <a:alpha val="50000"/>
              </a:srgbClr>
            </a:outerShdw>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300" b="1" kern="1200" noProof="0">
                <a:solidFill>
                  <a:schemeClr val="tx1"/>
                </a:solidFill>
                <a:latin typeface="Tahoma" charset="0"/>
                <a:ea typeface="+mn-ea"/>
                <a:cs typeface="+mn-cs"/>
              </a:rPr>
              <a:t>Air Force Civil Engineer Center</a:t>
            </a:r>
          </a:p>
        </p:txBody>
      </p:sp>
      <p:sp>
        <p:nvSpPr>
          <p:cNvPr id="8" name="Text Box 25"/>
          <p:cNvSpPr txBox="1">
            <a:spLocks noChangeArrowheads="1"/>
          </p:cNvSpPr>
          <p:nvPr/>
        </p:nvSpPr>
        <p:spPr bwMode="auto">
          <a:xfrm>
            <a:off x="381000" y="6477490"/>
            <a:ext cx="8382000" cy="336550"/>
          </a:xfrm>
          <a:prstGeom prst="rect">
            <a:avLst/>
          </a:prstGeom>
          <a:noFill/>
          <a:ln w="9525" algn="ctr">
            <a:noFill/>
            <a:miter lim="800000"/>
            <a:headEnd/>
            <a:tailEnd/>
          </a:ln>
          <a:effectLst/>
        </p:spPr>
        <p:txBody>
          <a:bodyPr wrap="square">
            <a:spAutoFit/>
          </a:bodyPr>
          <a:lstStyle/>
          <a:p>
            <a:pPr algn="ctr">
              <a:buNone/>
              <a:defRPr/>
            </a:pPr>
            <a:r>
              <a:rPr lang="en-US" sz="1600" b="1" i="1">
                <a:effectLst>
                  <a:outerShdw blurRad="38100" dist="38100" dir="2700000" algn="tl">
                    <a:srgbClr val="C0C0C0"/>
                  </a:outerShdw>
                </a:effectLst>
                <a:latin typeface="Tahoma" charset="0"/>
              </a:rPr>
              <a:t>Battle Ready…Built Right</a:t>
            </a:r>
            <a:r>
              <a:rPr lang="en-US" sz="1600" b="1" i="1" baseline="0">
                <a:effectLst>
                  <a:outerShdw blurRad="38100" dist="38100" dir="2700000" algn="tl">
                    <a:srgbClr val="C0C0C0"/>
                  </a:outerShdw>
                </a:effectLst>
                <a:latin typeface="Tahoma" charset="0"/>
              </a:rPr>
              <a:t>!</a:t>
            </a:r>
            <a:endParaRPr lang="en-US" sz="1600" b="1" i="1">
              <a:effectLst>
                <a:outerShdw blurRad="38100" dist="38100" dir="2700000" algn="tl">
                  <a:srgbClr val="C0C0C0"/>
                </a:outerShdw>
              </a:effectLst>
              <a:latin typeface="Tahoma"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852" y="1600200"/>
            <a:ext cx="4111335" cy="4114800"/>
          </a:xfrm>
          <a:prstGeom prst="rect">
            <a:avLst/>
          </a:prstGeom>
        </p:spPr>
      </p:pic>
      <p:sp>
        <p:nvSpPr>
          <p:cNvPr id="13" name="Line 25">
            <a:extLst>
              <a:ext uri="{FF2B5EF4-FFF2-40B4-BE49-F238E27FC236}">
                <a16:creationId xmlns:a16="http://schemas.microsoft.com/office/drawing/2014/main" id="{1BC6067B-51D8-4A33-A9D5-302B3E732D5F}"/>
              </a:ext>
            </a:extLst>
          </p:cNvPr>
          <p:cNvSpPr>
            <a:spLocks noChangeShapeType="1"/>
          </p:cNvSpPr>
          <p:nvPr userDrawn="1"/>
        </p:nvSpPr>
        <p:spPr bwMode="auto">
          <a:xfrm>
            <a:off x="381000" y="6388100"/>
            <a:ext cx="8382000" cy="0"/>
          </a:xfrm>
          <a:prstGeom prst="line">
            <a:avLst/>
          </a:prstGeom>
          <a:noFill/>
          <a:ln w="57150">
            <a:solidFill>
              <a:srgbClr val="1A1596"/>
            </a:solidFill>
            <a:round/>
            <a:headEnd/>
            <a:tailEnd/>
          </a:ln>
        </p:spPr>
        <p:txBody>
          <a:bodyPr wrap="none" anchor="ctr"/>
          <a:lstStyle/>
          <a:p>
            <a:endParaRPr lang="en-US"/>
          </a:p>
        </p:txBody>
      </p:sp>
      <p:sp>
        <p:nvSpPr>
          <p:cNvPr id="15" name="Line 23">
            <a:extLst>
              <a:ext uri="{FF2B5EF4-FFF2-40B4-BE49-F238E27FC236}">
                <a16:creationId xmlns:a16="http://schemas.microsoft.com/office/drawing/2014/main" id="{B68225EE-3A76-4C45-B345-69828C910DE5}"/>
              </a:ext>
            </a:extLst>
          </p:cNvPr>
          <p:cNvSpPr>
            <a:spLocks noChangeShapeType="1"/>
          </p:cNvSpPr>
          <p:nvPr userDrawn="1"/>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a:p>
        </p:txBody>
      </p:sp>
      <p:pic>
        <p:nvPicPr>
          <p:cNvPr id="21" name="Picture 2" descr="C:\Users\1061378037A\Desktop\Shield_AFIMSC_jpg.jpg">
            <a:extLst>
              <a:ext uri="{FF2B5EF4-FFF2-40B4-BE49-F238E27FC236}">
                <a16:creationId xmlns:a16="http://schemas.microsoft.com/office/drawing/2014/main" id="{54DC4A60-2783-4921-B7C1-6178B0C3951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2038" y="64588"/>
            <a:ext cx="914400" cy="9028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E924FB9-03D8-4849-A23B-36C3EACF30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86481" y="55323"/>
            <a:ext cx="942357" cy="936659"/>
          </a:xfrm>
          <a:prstGeom prst="rect">
            <a:avLst/>
          </a:prstGeom>
        </p:spPr>
      </p:pic>
    </p:spTree>
    <p:extLst>
      <p:ext uri="{BB962C8B-B14F-4D97-AF65-F5344CB8AC3E}">
        <p14:creationId xmlns:p14="http://schemas.microsoft.com/office/powerpoint/2010/main" val="8203564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6" y="76200"/>
            <a:ext cx="7272817" cy="9144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7ED3306-29F1-4E6E-BA13-8ACD1C56B579}" type="slidenum">
              <a:rPr lang="en-US" smtClean="0"/>
              <a:pPr>
                <a:defRPr/>
              </a:pPr>
              <a:t>‹#›</a:t>
            </a:fld>
            <a:endParaRPr lang="en-US"/>
          </a:p>
        </p:txBody>
      </p:sp>
      <p:pic>
        <p:nvPicPr>
          <p:cNvPr id="5" name="Picture 4" descr="C:\Users\1061378037A\Desktop\Shield_AFIMSC_jpg.jpg">
            <a:extLst>
              <a:ext uri="{FF2B5EF4-FFF2-40B4-BE49-F238E27FC236}">
                <a16:creationId xmlns:a16="http://schemas.microsoft.com/office/drawing/2014/main" id="{241F1B94-BF7F-4860-8DB7-BAA0721C9C4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52AA00E-8997-4B2D-BBD6-E547925B01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7" name="Straight Connector 6">
            <a:extLst>
              <a:ext uri="{FF2B5EF4-FFF2-40B4-BE49-F238E27FC236}">
                <a16:creationId xmlns:a16="http://schemas.microsoft.com/office/drawing/2014/main" id="{2BD98ADA-2F55-440C-A002-40DA24E1ADE7}"/>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2201889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edit Master title style</a:t>
            </a:r>
          </a:p>
        </p:txBody>
      </p:sp>
      <p:sp>
        <p:nvSpPr>
          <p:cNvPr id="3" name="Content Placeholder 2"/>
          <p:cNvSpPr>
            <a:spLocks noGrp="1"/>
          </p:cNvSpPr>
          <p:nvPr>
            <p:ph sz="half" idx="1"/>
          </p:nvPr>
        </p:nvSpPr>
        <p:spPr>
          <a:xfrm>
            <a:off x="3810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05E0642-A502-4F40-AD02-28CCF458C337}" type="slidenum">
              <a:rPr lang="en-US" smtClean="0"/>
              <a:pPr>
                <a:defRPr/>
              </a:pPr>
              <a:t>‹#›</a:t>
            </a:fld>
            <a:endParaRPr lang="en-US"/>
          </a:p>
        </p:txBody>
      </p:sp>
      <p:pic>
        <p:nvPicPr>
          <p:cNvPr id="6" name="Picture 5" descr="C:\Users\1061378037A\Desktop\Shield_AFIMSC_jpg.jpg">
            <a:extLst>
              <a:ext uri="{FF2B5EF4-FFF2-40B4-BE49-F238E27FC236}">
                <a16:creationId xmlns:a16="http://schemas.microsoft.com/office/drawing/2014/main" id="{07E99B0E-39E1-4C8B-B040-705CD146DEB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D8B0ABE-1D36-473E-9DA8-5B1AFB0520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1E0F3EB9-A900-4C54-BA6A-03F33C95FDF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571666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074568" cy="820236"/>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D6A43E1-87F7-4E17-A24B-E57C8E83E362}" type="slidenum">
              <a:rPr lang="en-US" smtClean="0"/>
              <a:pPr>
                <a:defRPr/>
              </a:pPr>
              <a:t>‹#›</a:t>
            </a:fld>
            <a:endParaRPr lang="en-US"/>
          </a:p>
        </p:txBody>
      </p:sp>
      <p:pic>
        <p:nvPicPr>
          <p:cNvPr id="8" name="Picture 7" descr="C:\Users\1061378037A\Desktop\Shield_AFIMSC_jpg.jpg">
            <a:extLst>
              <a:ext uri="{FF2B5EF4-FFF2-40B4-BE49-F238E27FC236}">
                <a16:creationId xmlns:a16="http://schemas.microsoft.com/office/drawing/2014/main" id="{AE39F76E-9A5C-4B9E-BF3A-1B9C8664571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47927CC-F322-44C2-A238-D55457085A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10" name="Straight Connector 9">
            <a:extLst>
              <a:ext uri="{FF2B5EF4-FFF2-40B4-BE49-F238E27FC236}">
                <a16:creationId xmlns:a16="http://schemas.microsoft.com/office/drawing/2014/main" id="{966AD4AA-EFB3-418B-BF6E-D3AF431041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83072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C00F39A-F38B-4BD2-9138-636B5AB92BEE}" type="slidenum">
              <a:rPr lang="en-US" smtClean="0"/>
              <a:pPr>
                <a:defRPr/>
              </a:pPr>
              <a:t>‹#›</a:t>
            </a:fld>
            <a:endParaRPr lang="en-US"/>
          </a:p>
        </p:txBody>
      </p:sp>
      <p:pic>
        <p:nvPicPr>
          <p:cNvPr id="4" name="Picture 3" descr="C:\Users\1061378037A\Desktop\Shield_AFIMSC_jpg.jpg">
            <a:extLst>
              <a:ext uri="{FF2B5EF4-FFF2-40B4-BE49-F238E27FC236}">
                <a16:creationId xmlns:a16="http://schemas.microsoft.com/office/drawing/2014/main" id="{E01684AC-F19D-42AB-AB23-3B8D673C00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54C7100-0BD9-4998-8526-C8125DB046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635ED19D-48C3-4506-8E2A-69CCF23A1D9A}"/>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25581790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91226"/>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091226"/>
            <a:ext cx="5111750" cy="5562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253276"/>
            <a:ext cx="3008313" cy="435206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4978110-0A3F-4DFD-B067-7E2BC16D86B3}" type="slidenum">
              <a:rPr lang="en-US" smtClean="0"/>
              <a:pPr>
                <a:defRPr/>
              </a:pPr>
              <a:t>‹#›</a:t>
            </a:fld>
            <a:endParaRPr lang="en-US"/>
          </a:p>
        </p:txBody>
      </p:sp>
      <p:pic>
        <p:nvPicPr>
          <p:cNvPr id="6" name="Picture 5" descr="C:\Users\1061378037A\Desktop\Shield_AFIMSC_jpg.jpg">
            <a:extLst>
              <a:ext uri="{FF2B5EF4-FFF2-40B4-BE49-F238E27FC236}">
                <a16:creationId xmlns:a16="http://schemas.microsoft.com/office/drawing/2014/main" id="{85A66888-8A6A-4E3A-820B-0B4B7146E8F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119F887-E569-4DC3-93EF-52EA25702C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031574E-C851-4FD3-AF48-145B182B1FBE}"/>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017532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317976"/>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130151"/>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88471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32BED74-B987-4135-B94D-0D90DF6EFF49}" type="slidenum">
              <a:rPr lang="en-US" smtClean="0"/>
              <a:pPr>
                <a:defRPr/>
              </a:pPr>
              <a:t>‹#›</a:t>
            </a:fld>
            <a:endParaRPr lang="en-US"/>
          </a:p>
        </p:txBody>
      </p:sp>
      <p:pic>
        <p:nvPicPr>
          <p:cNvPr id="6" name="Picture 5" descr="C:\Users\1061378037A\Desktop\Shield_AFIMSC_jpg.jpg">
            <a:extLst>
              <a:ext uri="{FF2B5EF4-FFF2-40B4-BE49-F238E27FC236}">
                <a16:creationId xmlns:a16="http://schemas.microsoft.com/office/drawing/2014/main" id="{2EDFA095-5627-4149-B8F1-1BA3D92E033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09D75B7-1186-4F68-95CF-62A02F9FA65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B7E711E-3866-4CBC-96E9-A3B280FD0CD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4198072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93032" y="1231232"/>
            <a:ext cx="8534400" cy="472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ln/>
        </p:spPr>
        <p:txBody>
          <a:bodyPr/>
          <a:lstStyle>
            <a:lvl1pPr>
              <a:defRPr/>
            </a:lvl1pPr>
          </a:lstStyle>
          <a:p>
            <a:pPr>
              <a:defRPr/>
            </a:pPr>
            <a:fld id="{2DF79CF8-8BB6-4C25-8C48-773039E4EBB6}" type="slidenum">
              <a:rPr lang="en-US" smtClean="0"/>
              <a:pPr>
                <a:defRPr/>
              </a:pPr>
              <a:t>‹#›</a:t>
            </a:fld>
            <a:endParaRPr lang="en-US"/>
          </a:p>
        </p:txBody>
      </p:sp>
      <p:pic>
        <p:nvPicPr>
          <p:cNvPr id="4" name="Picture 3" descr="C:\Users\1061378037A\Desktop\Shield_AFIMSC_jpg.jpg">
            <a:extLst>
              <a:ext uri="{FF2B5EF4-FFF2-40B4-BE49-F238E27FC236}">
                <a16:creationId xmlns:a16="http://schemas.microsoft.com/office/drawing/2014/main" id="{6F505BF9-4BFC-4AE0-9674-44EABB2260B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A6E3B56-392A-4E1E-A1F6-396007F924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FAE2899C-21CB-4B57-95B5-ECC52245B9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8568645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6588" y="274638"/>
            <a:ext cx="7206917" cy="820236"/>
          </a:xfrm>
          <a:prstGeom prst="rect">
            <a:avLst/>
          </a:prstGeom>
        </p:spPr>
        <p:txBody>
          <a:bodyPr/>
          <a:lstStyle/>
          <a:p>
            <a:r>
              <a:rPr lang="en-US"/>
              <a:t>Click to edit Master title style</a:t>
            </a:r>
          </a:p>
        </p:txBody>
      </p:sp>
      <p:pic>
        <p:nvPicPr>
          <p:cNvPr id="3" name="Picture 2" descr="C:\Users\1061378037A\Desktop\Shield_AFIMSC_jpg.jpg">
            <a:extLst>
              <a:ext uri="{FF2B5EF4-FFF2-40B4-BE49-F238E27FC236}">
                <a16:creationId xmlns:a16="http://schemas.microsoft.com/office/drawing/2014/main" id="{E78A2D47-88CA-4128-A4B5-3707AC3F58E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8D2D26-15A9-4265-A2F3-F7F604667D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5" name="Straight Connector 4">
            <a:extLst>
              <a:ext uri="{FF2B5EF4-FFF2-40B4-BE49-F238E27FC236}">
                <a16:creationId xmlns:a16="http://schemas.microsoft.com/office/drawing/2014/main" id="{92FC9CE1-6AA4-4640-8EA4-DE7BB268B812}"/>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905235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738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riefing END">
    <p:spTree>
      <p:nvGrpSpPr>
        <p:cNvPr id="1" name=""/>
        <p:cNvGrpSpPr/>
        <p:nvPr/>
      </p:nvGrpSpPr>
      <p:grpSpPr>
        <a:xfrm>
          <a:off x="0" y="0"/>
          <a:ext cx="0" cy="0"/>
          <a:chOff x="0" y="0"/>
          <a:chExt cx="0" cy="0"/>
        </a:xfrm>
      </p:grpSpPr>
      <p:pic>
        <p:nvPicPr>
          <p:cNvPr id="3"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6363" y="1480931"/>
            <a:ext cx="4111335" cy="40595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370" y="1485618"/>
            <a:ext cx="4229808" cy="4195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0956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EEBBCC3A-CA4E-4DFB-8C79-1E1BA81592A2}"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EDC154D2-EC79-4148-9DA8-DAAF8B8AD12A}" type="slidenum">
              <a:rPr lang="en-US"/>
              <a:pPr/>
              <a:t>‹#›</a:t>
            </a:fld>
            <a:endParaRPr lang="en-US">
              <a:solidFill>
                <a:srgbClr val="808080"/>
              </a:solidFill>
            </a:endParaRPr>
          </a:p>
        </p:txBody>
      </p:sp>
    </p:spTree>
    <p:extLst>
      <p:ext uri="{BB962C8B-B14F-4D97-AF65-F5344CB8AC3E}">
        <p14:creationId xmlns:p14="http://schemas.microsoft.com/office/powerpoint/2010/main" val="33562805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7"/>
          <p:cNvSpPr>
            <a:spLocks noGrp="1" noChangeArrowheads="1"/>
          </p:cNvSpPr>
          <p:nvPr>
            <p:ph type="dt" sz="half" idx="10"/>
          </p:nvPr>
        </p:nvSpPr>
        <p:spPr>
          <a:ln/>
        </p:spPr>
        <p:txBody>
          <a:bodyPr/>
          <a:lstStyle>
            <a:lvl1pPr>
              <a:defRPr/>
            </a:lvl1pPr>
          </a:lstStyle>
          <a:p>
            <a:pPr>
              <a:defRPr/>
            </a:pPr>
            <a:fld id="{259363A6-48F5-4A41-8608-FBFB6D6EFB9B}"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57868650-02C0-4733-BDAA-854BBB8D766A}" type="slidenum">
              <a:rPr lang="en-US"/>
              <a:pPr/>
              <a:t>‹#›</a:t>
            </a:fld>
            <a:endParaRPr lang="en-US">
              <a:solidFill>
                <a:srgbClr val="808080"/>
              </a:solidFill>
            </a:endParaRPr>
          </a:p>
        </p:txBody>
      </p:sp>
    </p:spTree>
    <p:extLst>
      <p:ext uri="{BB962C8B-B14F-4D97-AF65-F5344CB8AC3E}">
        <p14:creationId xmlns:p14="http://schemas.microsoft.com/office/powerpoint/2010/main" val="20263496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7"/>
          <p:cNvSpPr>
            <a:spLocks noGrp="1" noChangeArrowheads="1"/>
          </p:cNvSpPr>
          <p:nvPr>
            <p:ph type="dt" sz="half" idx="10"/>
          </p:nvPr>
        </p:nvSpPr>
        <p:spPr>
          <a:ln/>
        </p:spPr>
        <p:txBody>
          <a:bodyPr/>
          <a:lstStyle>
            <a:lvl1pPr>
              <a:defRPr/>
            </a:lvl1pPr>
          </a:lstStyle>
          <a:p>
            <a:pPr>
              <a:defRPr/>
            </a:pPr>
            <a:fld id="{5E32CC66-9745-41CC-AAB4-9ED8CA6EAABA}" type="datetime1">
              <a:rPr lang="en-US" smtClean="0"/>
              <a:t>4/10/2023</a:t>
            </a:fld>
            <a:r>
              <a:rPr lang="en-US"/>
              <a:t>As of: </a:t>
            </a:r>
          </a:p>
        </p:txBody>
      </p:sp>
      <p:sp>
        <p:nvSpPr>
          <p:cNvPr id="6" name="Rectangle 1028"/>
          <p:cNvSpPr>
            <a:spLocks noGrp="1" noChangeArrowheads="1"/>
          </p:cNvSpPr>
          <p:nvPr>
            <p:ph type="sldNum" sz="quarter" idx="11"/>
          </p:nvPr>
        </p:nvSpPr>
        <p:spPr>
          <a:ln/>
        </p:spPr>
        <p:txBody>
          <a:bodyPr/>
          <a:lstStyle>
            <a:lvl1pPr>
              <a:defRPr/>
            </a:lvl1pPr>
          </a:lstStyle>
          <a:p>
            <a:fld id="{8EA9D148-D812-469E-98EA-621626CA15D3}" type="slidenum">
              <a:rPr lang="en-US"/>
              <a:pPr/>
              <a:t>‹#›</a:t>
            </a:fld>
            <a:endParaRPr lang="en-US">
              <a:solidFill>
                <a:srgbClr val="808080"/>
              </a:solidFill>
            </a:endParaRPr>
          </a:p>
        </p:txBody>
      </p:sp>
    </p:spTree>
    <p:extLst>
      <p:ext uri="{BB962C8B-B14F-4D97-AF65-F5344CB8AC3E}">
        <p14:creationId xmlns:p14="http://schemas.microsoft.com/office/powerpoint/2010/main" val="8419293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7"/>
          <p:cNvSpPr>
            <a:spLocks noGrp="1" noChangeArrowheads="1"/>
          </p:cNvSpPr>
          <p:nvPr>
            <p:ph type="dt" sz="half" idx="10"/>
          </p:nvPr>
        </p:nvSpPr>
        <p:spPr>
          <a:ln/>
        </p:spPr>
        <p:txBody>
          <a:bodyPr/>
          <a:lstStyle>
            <a:lvl1pPr>
              <a:defRPr/>
            </a:lvl1pPr>
          </a:lstStyle>
          <a:p>
            <a:pPr>
              <a:defRPr/>
            </a:pPr>
            <a:fld id="{A80A3761-72FD-4FD2-98D0-E6FCFC821C72}" type="datetime1">
              <a:rPr lang="en-US" smtClean="0"/>
              <a:t>4/10/2023</a:t>
            </a:fld>
            <a:r>
              <a:rPr lang="en-US"/>
              <a:t>As of: </a:t>
            </a:r>
          </a:p>
        </p:txBody>
      </p:sp>
      <p:sp>
        <p:nvSpPr>
          <p:cNvPr id="8" name="Rectangle 1028"/>
          <p:cNvSpPr>
            <a:spLocks noGrp="1" noChangeArrowheads="1"/>
          </p:cNvSpPr>
          <p:nvPr>
            <p:ph type="sldNum" sz="quarter" idx="11"/>
          </p:nvPr>
        </p:nvSpPr>
        <p:spPr>
          <a:ln/>
        </p:spPr>
        <p:txBody>
          <a:bodyPr/>
          <a:lstStyle>
            <a:lvl1pPr>
              <a:defRPr/>
            </a:lvl1pPr>
          </a:lstStyle>
          <a:p>
            <a:fld id="{E05D12CB-CB37-40C3-BB49-8FAF1D598197}" type="slidenum">
              <a:rPr lang="en-US"/>
              <a:pPr/>
              <a:t>‹#›</a:t>
            </a:fld>
            <a:endParaRPr lang="en-US">
              <a:solidFill>
                <a:srgbClr val="808080"/>
              </a:solidFill>
            </a:endParaRPr>
          </a:p>
        </p:txBody>
      </p:sp>
    </p:spTree>
    <p:extLst>
      <p:ext uri="{BB962C8B-B14F-4D97-AF65-F5344CB8AC3E}">
        <p14:creationId xmlns:p14="http://schemas.microsoft.com/office/powerpoint/2010/main" val="10046995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7"/>
          <p:cNvSpPr>
            <a:spLocks noGrp="1" noChangeArrowheads="1"/>
          </p:cNvSpPr>
          <p:nvPr>
            <p:ph type="dt" sz="half" idx="10"/>
          </p:nvPr>
        </p:nvSpPr>
        <p:spPr>
          <a:ln/>
        </p:spPr>
        <p:txBody>
          <a:bodyPr/>
          <a:lstStyle>
            <a:lvl1pPr>
              <a:defRPr/>
            </a:lvl1pPr>
          </a:lstStyle>
          <a:p>
            <a:pPr>
              <a:defRPr/>
            </a:pPr>
            <a:fld id="{989CB37E-D5CB-4B79-85E7-196FBB0BC305}" type="datetime1">
              <a:rPr lang="en-US" smtClean="0"/>
              <a:t>4/10/2023</a:t>
            </a:fld>
            <a:r>
              <a:rPr lang="en-US"/>
              <a:t>As of: </a:t>
            </a:r>
          </a:p>
        </p:txBody>
      </p:sp>
      <p:sp>
        <p:nvSpPr>
          <p:cNvPr id="4" name="Rectangle 1028"/>
          <p:cNvSpPr>
            <a:spLocks noGrp="1" noChangeArrowheads="1"/>
          </p:cNvSpPr>
          <p:nvPr>
            <p:ph type="sldNum" sz="quarter" idx="11"/>
          </p:nvPr>
        </p:nvSpPr>
        <p:spPr>
          <a:ln/>
        </p:spPr>
        <p:txBody>
          <a:bodyPr/>
          <a:lstStyle>
            <a:lvl1pPr>
              <a:defRPr/>
            </a:lvl1pPr>
          </a:lstStyle>
          <a:p>
            <a:fld id="{AA7DA51A-B2A5-48B0-872E-35B2C4066802}" type="slidenum">
              <a:rPr lang="en-US"/>
              <a:pPr/>
              <a:t>‹#›</a:t>
            </a:fld>
            <a:endParaRPr lang="en-US">
              <a:solidFill>
                <a:srgbClr val="808080"/>
              </a:solidFill>
            </a:endParaRPr>
          </a:p>
        </p:txBody>
      </p:sp>
    </p:spTree>
    <p:extLst>
      <p:ext uri="{BB962C8B-B14F-4D97-AF65-F5344CB8AC3E}">
        <p14:creationId xmlns:p14="http://schemas.microsoft.com/office/powerpoint/2010/main" val="26572211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7E6ECB55-A85F-4D95-BBE2-AC52388544A3}" type="datetime1">
              <a:rPr lang="en-US" smtClean="0"/>
              <a:t>4/10/2023</a:t>
            </a:fld>
            <a:r>
              <a:rPr lang="en-US"/>
              <a:t>As of: </a:t>
            </a:r>
          </a:p>
        </p:txBody>
      </p:sp>
      <p:sp>
        <p:nvSpPr>
          <p:cNvPr id="6" name="Rectangle 1028"/>
          <p:cNvSpPr>
            <a:spLocks noGrp="1" noChangeArrowheads="1"/>
          </p:cNvSpPr>
          <p:nvPr>
            <p:ph type="sldNum" sz="quarter" idx="11"/>
          </p:nvPr>
        </p:nvSpPr>
        <p:spPr>
          <a:ln/>
        </p:spPr>
        <p:txBody>
          <a:bodyPr/>
          <a:lstStyle>
            <a:lvl1pPr>
              <a:defRPr/>
            </a:lvl1pPr>
          </a:lstStyle>
          <a:p>
            <a:fld id="{95CB9A0E-64AF-429D-A6C1-8C5161EF66C5}" type="slidenum">
              <a:rPr lang="en-US"/>
              <a:pPr/>
              <a:t>‹#›</a:t>
            </a:fld>
            <a:endParaRPr lang="en-US">
              <a:solidFill>
                <a:srgbClr val="808080"/>
              </a:solidFill>
            </a:endParaRPr>
          </a:p>
        </p:txBody>
      </p:sp>
    </p:spTree>
    <p:extLst>
      <p:ext uri="{BB962C8B-B14F-4D97-AF65-F5344CB8AC3E}">
        <p14:creationId xmlns:p14="http://schemas.microsoft.com/office/powerpoint/2010/main" val="10088339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1F5F2A66-E8EC-4207-9B8F-562F5455348C}" type="datetime1">
              <a:rPr lang="en-US" smtClean="0"/>
              <a:t>4/10/2023</a:t>
            </a:fld>
            <a:r>
              <a:rPr lang="en-US"/>
              <a:t>As of: </a:t>
            </a:r>
          </a:p>
        </p:txBody>
      </p:sp>
      <p:sp>
        <p:nvSpPr>
          <p:cNvPr id="6" name="Rectangle 1028"/>
          <p:cNvSpPr>
            <a:spLocks noGrp="1" noChangeArrowheads="1"/>
          </p:cNvSpPr>
          <p:nvPr>
            <p:ph type="sldNum" sz="quarter" idx="11"/>
          </p:nvPr>
        </p:nvSpPr>
        <p:spPr>
          <a:ln/>
        </p:spPr>
        <p:txBody>
          <a:bodyPr/>
          <a:lstStyle>
            <a:lvl1pPr>
              <a:defRPr/>
            </a:lvl1pPr>
          </a:lstStyle>
          <a:p>
            <a:fld id="{43A8E21F-6E5F-4302-B6FE-E9D1D9919644}" type="slidenum">
              <a:rPr lang="en-US"/>
              <a:pPr/>
              <a:t>‹#›</a:t>
            </a:fld>
            <a:endParaRPr lang="en-US">
              <a:solidFill>
                <a:srgbClr val="808080"/>
              </a:solidFill>
            </a:endParaRPr>
          </a:p>
        </p:txBody>
      </p:sp>
    </p:spTree>
    <p:extLst>
      <p:ext uri="{BB962C8B-B14F-4D97-AF65-F5344CB8AC3E}">
        <p14:creationId xmlns:p14="http://schemas.microsoft.com/office/powerpoint/2010/main" val="30799248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C56B91AE-35BE-4C6A-8815-B37F6724E974}"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9CBF4D09-9109-43C4-B751-CB0A6B0E1FE9}" type="slidenum">
              <a:rPr lang="en-US"/>
              <a:pPr/>
              <a:t>‹#›</a:t>
            </a:fld>
            <a:endParaRPr lang="en-US">
              <a:solidFill>
                <a:srgbClr val="808080"/>
              </a:solidFill>
            </a:endParaRPr>
          </a:p>
        </p:txBody>
      </p:sp>
    </p:spTree>
    <p:extLst>
      <p:ext uri="{BB962C8B-B14F-4D97-AF65-F5344CB8AC3E}">
        <p14:creationId xmlns:p14="http://schemas.microsoft.com/office/powerpoint/2010/main" val="20042095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D3C53838-4059-40B1-8E25-D578E4CFBD63}"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1A3F7987-5F18-4C73-A35C-2D535FAE3C77}" type="slidenum">
              <a:rPr lang="en-US"/>
              <a:pPr/>
              <a:t>‹#›</a:t>
            </a:fld>
            <a:endParaRPr lang="en-US">
              <a:solidFill>
                <a:srgbClr val="808080"/>
              </a:solidFill>
            </a:endParaRPr>
          </a:p>
        </p:txBody>
      </p:sp>
    </p:spTree>
    <p:extLst>
      <p:ext uri="{BB962C8B-B14F-4D97-AF65-F5344CB8AC3E}">
        <p14:creationId xmlns:p14="http://schemas.microsoft.com/office/powerpoint/2010/main" val="33011391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a:t>Click to edit Master title style</a:t>
            </a:r>
          </a:p>
        </p:txBody>
      </p:sp>
      <p:sp>
        <p:nvSpPr>
          <p:cNvPr id="3" name="Table Placeholder 2"/>
          <p:cNvSpPr>
            <a:spLocks noGrp="1"/>
          </p:cNvSpPr>
          <p:nvPr>
            <p:ph type="tbl" idx="1"/>
          </p:nvPr>
        </p:nvSpPr>
        <p:spPr>
          <a:xfrm>
            <a:off x="276225" y="1504950"/>
            <a:ext cx="8397875" cy="4743450"/>
          </a:xfrm>
        </p:spPr>
        <p:txBody>
          <a:bodyPr/>
          <a:lstStyle/>
          <a:p>
            <a:pPr lvl="0"/>
            <a:endParaRPr lang="en-US" noProof="0"/>
          </a:p>
        </p:txBody>
      </p:sp>
      <p:sp>
        <p:nvSpPr>
          <p:cNvPr id="4" name="Rectangle 1027"/>
          <p:cNvSpPr>
            <a:spLocks noGrp="1" noChangeArrowheads="1"/>
          </p:cNvSpPr>
          <p:nvPr>
            <p:ph type="dt" sz="half" idx="10"/>
          </p:nvPr>
        </p:nvSpPr>
        <p:spPr>
          <a:ln/>
        </p:spPr>
        <p:txBody>
          <a:bodyPr/>
          <a:lstStyle>
            <a:lvl1pPr>
              <a:defRPr/>
            </a:lvl1pPr>
          </a:lstStyle>
          <a:p>
            <a:pPr>
              <a:defRPr/>
            </a:pPr>
            <a:fld id="{102CF8A4-4A33-4F4F-8220-3232ED15BAAB}"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C10A8E17-307E-4D25-8D52-F779F5F701B3}" type="slidenum">
              <a:rPr lang="en-US"/>
              <a:pPr/>
              <a:t>‹#›</a:t>
            </a:fld>
            <a:endParaRPr lang="en-US">
              <a:solidFill>
                <a:srgbClr val="808080"/>
              </a:solidFill>
            </a:endParaRPr>
          </a:p>
        </p:txBody>
      </p:sp>
    </p:spTree>
    <p:extLst>
      <p:ext uri="{BB962C8B-B14F-4D97-AF65-F5344CB8AC3E}">
        <p14:creationId xmlns:p14="http://schemas.microsoft.com/office/powerpoint/2010/main" val="34100830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fld id="{F8EBDD3F-48BF-4FF6-8EBB-F1BFFB1DC583}" type="datetime1">
              <a:rPr lang="en-US" smtClean="0"/>
              <a:t>4/10/2023</a:t>
            </a:fld>
            <a:r>
              <a:rPr lang="en-US"/>
              <a:t>As of: </a:t>
            </a:r>
          </a:p>
        </p:txBody>
      </p:sp>
      <p:sp>
        <p:nvSpPr>
          <p:cNvPr id="3" name="Rectangle 1028"/>
          <p:cNvSpPr>
            <a:spLocks noGrp="1" noChangeArrowheads="1"/>
          </p:cNvSpPr>
          <p:nvPr>
            <p:ph type="sldNum" sz="quarter" idx="11"/>
          </p:nvPr>
        </p:nvSpPr>
        <p:spPr>
          <a:ln/>
        </p:spPr>
        <p:txBody>
          <a:bodyPr/>
          <a:lstStyle>
            <a:lvl1pPr>
              <a:defRPr/>
            </a:lvl1pPr>
          </a:lstStyle>
          <a:p>
            <a:fld id="{64A9A983-224D-45C8-A817-95DA28A16D1E}" type="slidenum">
              <a:rPr lang="en-US"/>
              <a:pPr/>
              <a:t>‹#›</a:t>
            </a:fld>
            <a:endParaRPr lang="en-US">
              <a:solidFill>
                <a:srgbClr val="808080"/>
              </a:solidFill>
            </a:endParaRPr>
          </a:p>
        </p:txBody>
      </p:sp>
    </p:spTree>
    <p:extLst>
      <p:ext uri="{BB962C8B-B14F-4D97-AF65-F5344CB8AC3E}">
        <p14:creationId xmlns:p14="http://schemas.microsoft.com/office/powerpoint/2010/main" val="34670268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7"/>
          <p:cNvSpPr>
            <a:spLocks noGrp="1" noChangeArrowheads="1"/>
          </p:cNvSpPr>
          <p:nvPr>
            <p:ph type="dt" sz="half" idx="10"/>
          </p:nvPr>
        </p:nvSpPr>
        <p:spPr>
          <a:ln/>
        </p:spPr>
        <p:txBody>
          <a:bodyPr/>
          <a:lstStyle>
            <a:lvl1pPr>
              <a:defRPr/>
            </a:lvl1pPr>
          </a:lstStyle>
          <a:p>
            <a:pPr>
              <a:defRPr/>
            </a:pPr>
            <a:fld id="{A9CB8862-369F-456E-BA5C-22FD01D71FD6}" type="datetime1">
              <a:rPr lang="en-US" smtClean="0"/>
              <a:t>4/10/2023</a:t>
            </a:fld>
            <a:r>
              <a:rPr lang="en-US"/>
              <a:t>As of: </a:t>
            </a:r>
          </a:p>
        </p:txBody>
      </p:sp>
      <p:sp>
        <p:nvSpPr>
          <p:cNvPr id="5" name="Rectangle 1028"/>
          <p:cNvSpPr>
            <a:spLocks noGrp="1" noChangeArrowheads="1"/>
          </p:cNvSpPr>
          <p:nvPr>
            <p:ph type="sldNum" sz="quarter" idx="11"/>
          </p:nvPr>
        </p:nvSpPr>
        <p:spPr>
          <a:ln/>
        </p:spPr>
        <p:txBody>
          <a:bodyPr/>
          <a:lstStyle>
            <a:lvl1pPr>
              <a:defRPr/>
            </a:lvl1pPr>
          </a:lstStyle>
          <a:p>
            <a:fld id="{9A77BE3A-3736-47CC-920C-4BB81DFC9A90}" type="slidenum">
              <a:rPr lang="en-US"/>
              <a:pPr/>
              <a:t>‹#›</a:t>
            </a:fld>
            <a:endParaRPr lang="en-US">
              <a:solidFill>
                <a:srgbClr val="808080"/>
              </a:solidFill>
            </a:endParaRPr>
          </a:p>
        </p:txBody>
      </p:sp>
    </p:spTree>
    <p:extLst>
      <p:ext uri="{BB962C8B-B14F-4D97-AF65-F5344CB8AC3E}">
        <p14:creationId xmlns:p14="http://schemas.microsoft.com/office/powerpoint/2010/main" val="23964170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a:p>
        </p:txBody>
      </p:sp>
      <p:sp>
        <p:nvSpPr>
          <p:cNvPr id="4" name="Text Box 3"/>
          <p:cNvSpPr txBox="1">
            <a:spLocks noChangeArrowheads="1"/>
          </p:cNvSpPr>
          <p:nvPr/>
        </p:nvSpPr>
        <p:spPr bwMode="auto">
          <a:xfrm>
            <a:off x="1270000" y="1233489"/>
            <a:ext cx="6553200" cy="400110"/>
          </a:xfrm>
          <a:prstGeom prst="rect">
            <a:avLst/>
          </a:prstGeom>
          <a:noFill/>
          <a:ln w="9525">
            <a:noFill/>
            <a:miter lim="800000"/>
            <a:headEnd/>
            <a:tailEnd/>
          </a:ln>
          <a:effectLst/>
        </p:spPr>
        <p:txBody>
          <a:bodyPr>
            <a:spAutoFit/>
          </a:bodyPr>
          <a:lstStyle/>
          <a:p>
            <a:pPr>
              <a:spcBef>
                <a:spcPct val="50000"/>
              </a:spcBef>
              <a:defRPr/>
            </a:pPr>
            <a:r>
              <a:rPr lang="en-US" sz="2000" b="1" i="1">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a:p>
        </p:txBody>
      </p:sp>
      <p:pic>
        <p:nvPicPr>
          <p:cNvPr id="6" name="Picture 13" descr="afsymbol"/>
          <p:cNvPicPr>
            <a:picLocks noChangeAspect="1" noChangeArrowheads="1"/>
          </p:cNvPicPr>
          <p:nvPr/>
        </p:nvPicPr>
        <p:blipFill>
          <a:blip r:embed="rId2" cstate="screen"/>
          <a:srcRect/>
          <a:stretch>
            <a:fillRect/>
          </a:stretch>
        </p:blipFill>
        <p:spPr bwMode="auto">
          <a:xfrm>
            <a:off x="419100" y="3698875"/>
            <a:ext cx="3305175" cy="2605088"/>
          </a:xfrm>
          <a:prstGeom prst="rect">
            <a:avLst/>
          </a:prstGeom>
          <a:noFill/>
          <a:ln w="9525">
            <a:noFill/>
            <a:miter lim="800000"/>
            <a:headEnd/>
            <a:tailEnd/>
          </a:ln>
        </p:spPr>
      </p:pic>
      <p:sp>
        <p:nvSpPr>
          <p:cNvPr id="50191" name="Rectangle 15"/>
          <p:cNvSpPr>
            <a:spLocks noGrp="1" noChangeArrowheads="1"/>
          </p:cNvSpPr>
          <p:nvPr>
            <p:ph type="ctrTitle"/>
          </p:nvPr>
        </p:nvSpPr>
        <p:spPr>
          <a:xfrm>
            <a:off x="276227" y="1962150"/>
            <a:ext cx="8486775" cy="1600200"/>
          </a:xfrm>
        </p:spPr>
        <p:txBody>
          <a:bodyPr/>
          <a:lstStyle>
            <a:lvl1pPr>
              <a:defRPr sz="4400" i="0"/>
            </a:lvl1pPr>
          </a:lstStyle>
          <a:p>
            <a:r>
              <a:rPr lang="en-US"/>
              <a:t>Click to edit Master title style</a:t>
            </a:r>
          </a:p>
        </p:txBody>
      </p:sp>
      <p:sp>
        <p:nvSpPr>
          <p:cNvPr id="8" name="Rectangle 6"/>
          <p:cNvSpPr>
            <a:spLocks noGrp="1" noChangeArrowheads="1"/>
          </p:cNvSpPr>
          <p:nvPr>
            <p:ph type="dt" sz="half" idx="10"/>
          </p:nvPr>
        </p:nvSpPr>
        <p:spPr/>
        <p:txBody>
          <a:bodyPr/>
          <a:lstStyle>
            <a:lvl1pPr>
              <a:defRPr/>
            </a:lvl1pPr>
          </a:lstStyle>
          <a:p>
            <a:pPr>
              <a:defRPr/>
            </a:pPr>
            <a:fld id="{AE471532-D35F-486F-92EF-1DF69713E0FA}" type="datetime1">
              <a:rPr lang="en-US" smtClean="0"/>
              <a:t>4/10/2023</a:t>
            </a:fld>
            <a:endParaRPr lang="en-US"/>
          </a:p>
        </p:txBody>
      </p:sp>
      <p:sp>
        <p:nvSpPr>
          <p:cNvPr id="9" name="Rectangle 7"/>
          <p:cNvSpPr>
            <a:spLocks noGrp="1" noChangeArrowheads="1"/>
          </p:cNvSpPr>
          <p:nvPr>
            <p:ph type="sldNum" sz="quarter" idx="11"/>
          </p:nvPr>
        </p:nvSpPr>
        <p:spPr/>
        <p:txBody>
          <a:bodyPr/>
          <a:lstStyle>
            <a:lvl1pPr>
              <a:defRPr/>
            </a:lvl1pPr>
          </a:lstStyle>
          <a:p>
            <a:fld id="{21D6ADB3-0F65-4065-899D-4C95C76F29E3}" type="slidenum">
              <a:rPr lang="en-US"/>
              <a:pPr/>
              <a:t>‹#›</a:t>
            </a:fld>
            <a:endParaRPr lang="en-US">
              <a:solidFill>
                <a:schemeClr val="bg2"/>
              </a:solidFill>
            </a:endParaRPr>
          </a:p>
        </p:txBody>
      </p:sp>
    </p:spTree>
    <p:extLst>
      <p:ext uri="{BB962C8B-B14F-4D97-AF65-F5344CB8AC3E}">
        <p14:creationId xmlns:p14="http://schemas.microsoft.com/office/powerpoint/2010/main" val="13596410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88752" y="727038"/>
            <a:ext cx="7166495" cy="488916"/>
          </a:xfrm>
        </p:spPr>
        <p:txBody>
          <a:bodyPr lIns="0" tIns="0" rIns="0" bIns="0"/>
          <a:lstStyle>
            <a:lvl1pPr>
              <a:defRPr sz="3177"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271613"/>
          </a:xfrm>
        </p:spPr>
        <p:txBody>
          <a:bodyPr lIns="0" tIns="0" rIns="0" bIns="0"/>
          <a:lstStyle>
            <a:lvl1pPr>
              <a:defRPr sz="1765"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defRPr sz="1235" b="0" i="0">
                <a:solidFill>
                  <a:schemeClr val="tx1"/>
                </a:solidFill>
                <a:latin typeface="Arial"/>
                <a:cs typeface="Arial"/>
              </a:defRPr>
            </a:lvl1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278517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7" y="76200"/>
            <a:ext cx="7272817" cy="9144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B7ED3306-29F1-4E6E-BA13-8ACD1C56B579}"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7457587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DC00F39A-F38B-4BD2-9138-636B5AB92BEE}"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42758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a:solidFill>
                <a:prstClr val="black"/>
              </a:solidFill>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r>
              <a:rPr lang="en-US" sz="1400"/>
              <a:t>30 March 2023</a:t>
            </a:r>
          </a:p>
        </p:txBody>
      </p:sp>
    </p:spTree>
    <p:extLst>
      <p:ext uri="{BB962C8B-B14F-4D97-AF65-F5344CB8AC3E}">
        <p14:creationId xmlns:p14="http://schemas.microsoft.com/office/powerpoint/2010/main" val="50909048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71856" y="1504950"/>
            <a:ext cx="8293100" cy="4743450"/>
          </a:xfrm>
        </p:spPr>
        <p:txBody>
          <a:bodyPr/>
          <a:lstStyle>
            <a:lvl1pPr marL="0" indent="0">
              <a:buFont typeface="Wingdings" pitchFamily="2" charset="2"/>
              <a:buChar char="§"/>
              <a:defRPr sz="3000" baseline="0"/>
            </a:lvl1pPr>
            <a:lvl2pPr marL="228600" indent="-227013">
              <a:buFont typeface="Wingdings" pitchFamily="2" charset="2"/>
              <a:buChar char="§"/>
              <a:defRPr/>
            </a:lvl2pPr>
            <a:lvl3pPr marL="1027113" indent="-223838">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FB4CA045-DA3A-47FD-A9A1-9062F683286A}" type="slidenum">
              <a:rPr lang="en-US" smtClean="0"/>
              <a:pPr>
                <a:defRPr/>
              </a:pPr>
              <a:t>‹#›</a:t>
            </a:fld>
            <a:endParaRPr lang="en-US"/>
          </a:p>
        </p:txBody>
      </p:sp>
    </p:spTree>
    <p:extLst>
      <p:ext uri="{BB962C8B-B14F-4D97-AF65-F5344CB8AC3E}">
        <p14:creationId xmlns:p14="http://schemas.microsoft.com/office/powerpoint/2010/main" val="979749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0D5F0C65-66B4-412B-8E81-C8729467BF36}" type="slidenum">
              <a:rPr lang="en-US" smtClean="0"/>
              <a:pPr>
                <a:defRPr/>
              </a:pPr>
              <a:t>‹#›</a:t>
            </a:fld>
            <a:endParaRPr lang="en-US"/>
          </a:p>
        </p:txBody>
      </p:sp>
      <p:sp>
        <p:nvSpPr>
          <p:cNvPr id="7" name="Rectangle 1040"/>
          <p:cNvSpPr>
            <a:spLocks noGrp="1" noChangeArrowheads="1"/>
          </p:cNvSpPr>
          <p:nvPr>
            <p:ph idx="1"/>
          </p:nvPr>
        </p:nvSpPr>
        <p:spPr bwMode="auto">
          <a:xfrm>
            <a:off x="391886" y="1504950"/>
            <a:ext cx="8282214"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z="3600">
                <a:solidFill>
                  <a:srgbClr val="000066"/>
                </a:solidFill>
              </a:rPr>
              <a:t>Click to edit Master text styles</a:t>
            </a:r>
          </a:p>
          <a:p>
            <a:pPr lvl="1"/>
            <a:r>
              <a:rPr lang="en-US" sz="3600">
                <a:solidFill>
                  <a:srgbClr val="000066"/>
                </a:solidFill>
              </a:rPr>
              <a:t>Second level</a:t>
            </a:r>
          </a:p>
          <a:p>
            <a:pPr lvl="2"/>
            <a:r>
              <a:rPr lang="en-US" sz="3600">
                <a:solidFill>
                  <a:srgbClr val="000066"/>
                </a:solidFill>
              </a:rPr>
              <a:t>Third level</a:t>
            </a:r>
          </a:p>
        </p:txBody>
      </p:sp>
      <p:sp>
        <p:nvSpPr>
          <p:cNvPr id="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9110752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259B340-F09F-4F63-B3CD-AF9567CA35F4}" type="slidenum">
              <a:rPr lang="en-US" smtClean="0"/>
              <a:pPr>
                <a:defRPr/>
              </a:pPr>
              <a:t>‹#›</a:t>
            </a:fld>
            <a:endParaRPr lang="en-US"/>
          </a:p>
        </p:txBody>
      </p:sp>
    </p:spTree>
    <p:extLst>
      <p:ext uri="{BB962C8B-B14F-4D97-AF65-F5344CB8AC3E}">
        <p14:creationId xmlns:p14="http://schemas.microsoft.com/office/powerpoint/2010/main" val="27335673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7"/>
          <p:cNvSpPr>
            <a:spLocks noGrp="1" noChangeArrowheads="1"/>
          </p:cNvSpPr>
          <p:nvPr>
            <p:ph type="dt" sz="half" idx="10"/>
          </p:nvPr>
        </p:nvSpPr>
        <p:spPr>
          <a:ln/>
        </p:spPr>
        <p:txBody>
          <a:bodyPr/>
          <a:lstStyle>
            <a:lvl1pPr>
              <a:defRPr/>
            </a:lvl1pPr>
          </a:lstStyle>
          <a:p>
            <a:pPr>
              <a:defRPr/>
            </a:pPr>
            <a:endParaRPr lang="en-US"/>
          </a:p>
        </p:txBody>
      </p:sp>
      <p:sp>
        <p:nvSpPr>
          <p:cNvPr id="8" name="Rectangle 1028"/>
          <p:cNvSpPr>
            <a:spLocks noGrp="1" noChangeArrowheads="1"/>
          </p:cNvSpPr>
          <p:nvPr>
            <p:ph type="sldNum" sz="quarter" idx="11"/>
          </p:nvPr>
        </p:nvSpPr>
        <p:spPr>
          <a:ln/>
        </p:spPr>
        <p:txBody>
          <a:bodyPr/>
          <a:lstStyle>
            <a:lvl1pPr>
              <a:defRPr/>
            </a:lvl1pPr>
          </a:lstStyle>
          <a:p>
            <a:pPr>
              <a:defRPr/>
            </a:pPr>
            <a:fld id="{70701B89-5BF1-43B1-BC2D-2DD83F6C27DF}" type="slidenum">
              <a:rPr lang="en-US" smtClean="0"/>
              <a:pPr>
                <a:defRPr/>
              </a:pPr>
              <a:t>‹#›</a:t>
            </a:fld>
            <a:endParaRPr lang="en-US"/>
          </a:p>
        </p:txBody>
      </p:sp>
    </p:spTree>
    <p:extLst>
      <p:ext uri="{BB962C8B-B14F-4D97-AF65-F5344CB8AC3E}">
        <p14:creationId xmlns:p14="http://schemas.microsoft.com/office/powerpoint/2010/main" val="24662963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7"/>
          <p:cNvSpPr>
            <a:spLocks noGrp="1" noChangeArrowheads="1"/>
          </p:cNvSpPr>
          <p:nvPr>
            <p:ph type="dt" sz="half" idx="10"/>
          </p:nvPr>
        </p:nvSpPr>
        <p:spPr>
          <a:ln/>
        </p:spPr>
        <p:txBody>
          <a:bodyPr/>
          <a:lstStyle>
            <a:lvl1pPr>
              <a:defRPr/>
            </a:lvl1pPr>
          </a:lstStyle>
          <a:p>
            <a:pPr>
              <a:defRPr/>
            </a:pPr>
            <a:endParaRPr lang="en-US"/>
          </a:p>
        </p:txBody>
      </p:sp>
      <p:sp>
        <p:nvSpPr>
          <p:cNvPr id="4" name="Rectangle 1028"/>
          <p:cNvSpPr>
            <a:spLocks noGrp="1" noChangeArrowheads="1"/>
          </p:cNvSpPr>
          <p:nvPr>
            <p:ph type="sldNum" sz="quarter" idx="11"/>
          </p:nvPr>
        </p:nvSpPr>
        <p:spPr>
          <a:ln/>
        </p:spPr>
        <p:txBody>
          <a:bodyPr/>
          <a:lstStyle>
            <a:lvl1pPr>
              <a:defRPr/>
            </a:lvl1pPr>
          </a:lstStyle>
          <a:p>
            <a:pPr>
              <a:defRPr/>
            </a:pPr>
            <a:fld id="{F9CCF107-4FD7-4722-9091-1CFD959F5978}" type="slidenum">
              <a:rPr lang="en-US" smtClean="0"/>
              <a:pPr>
                <a:defRPr/>
              </a:pPr>
              <a:t>‹#›</a:t>
            </a:fld>
            <a:endParaRPr lang="en-US"/>
          </a:p>
        </p:txBody>
      </p:sp>
    </p:spTree>
    <p:extLst>
      <p:ext uri="{BB962C8B-B14F-4D97-AF65-F5344CB8AC3E}">
        <p14:creationId xmlns:p14="http://schemas.microsoft.com/office/powerpoint/2010/main" val="23058730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8BA861CE-5542-4148-AA17-141517F4D612}" type="slidenum">
              <a:rPr lang="en-US" smtClean="0"/>
              <a:pPr>
                <a:defRPr/>
              </a:pPr>
              <a:t>‹#›</a:t>
            </a:fld>
            <a:endParaRPr lang="en-US"/>
          </a:p>
        </p:txBody>
      </p:sp>
    </p:spTree>
    <p:extLst>
      <p:ext uri="{BB962C8B-B14F-4D97-AF65-F5344CB8AC3E}">
        <p14:creationId xmlns:p14="http://schemas.microsoft.com/office/powerpoint/2010/main" val="37127096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A7DC26B-AC95-487E-B4FF-CDA2A078972F}" type="slidenum">
              <a:rPr lang="en-US" smtClean="0"/>
              <a:pPr>
                <a:defRPr/>
              </a:pPr>
              <a:t>‹#›</a:t>
            </a:fld>
            <a:endParaRPr lang="en-US"/>
          </a:p>
        </p:txBody>
      </p:sp>
    </p:spTree>
    <p:extLst>
      <p:ext uri="{BB962C8B-B14F-4D97-AF65-F5344CB8AC3E}">
        <p14:creationId xmlns:p14="http://schemas.microsoft.com/office/powerpoint/2010/main" val="1124404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17A492CD-AE81-417B-AA2B-30A5C8C22C32}" type="slidenum">
              <a:rPr lang="en-US" smtClean="0"/>
              <a:pPr>
                <a:defRPr/>
              </a:pPr>
              <a:t>‹#›</a:t>
            </a:fld>
            <a:endParaRPr lang="en-US"/>
          </a:p>
        </p:txBody>
      </p:sp>
    </p:spTree>
    <p:extLst>
      <p:ext uri="{BB962C8B-B14F-4D97-AF65-F5344CB8AC3E}">
        <p14:creationId xmlns:p14="http://schemas.microsoft.com/office/powerpoint/2010/main" val="14718361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9607A0E6-DB1B-46D1-8BC7-29CCCFC75033}" type="slidenum">
              <a:rPr lang="en-US" smtClean="0"/>
              <a:pPr>
                <a:defRPr/>
              </a:pPr>
              <a:t>‹#›</a:t>
            </a:fld>
            <a:endParaRPr lang="en-US"/>
          </a:p>
        </p:txBody>
      </p:sp>
    </p:spTree>
    <p:extLst>
      <p:ext uri="{BB962C8B-B14F-4D97-AF65-F5344CB8AC3E}">
        <p14:creationId xmlns:p14="http://schemas.microsoft.com/office/powerpoint/2010/main" val="10666569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a:t>Click to edit Master title style</a:t>
            </a:r>
          </a:p>
        </p:txBody>
      </p:sp>
      <p:sp>
        <p:nvSpPr>
          <p:cNvPr id="3" name="Table Placeholder 2"/>
          <p:cNvSpPr>
            <a:spLocks noGrp="1"/>
          </p:cNvSpPr>
          <p:nvPr>
            <p:ph type="tbl" idx="1"/>
          </p:nvPr>
        </p:nvSpPr>
        <p:spPr>
          <a:xfrm>
            <a:off x="276225" y="1504950"/>
            <a:ext cx="8397875" cy="4743450"/>
          </a:xfrm>
        </p:spPr>
        <p:txBody>
          <a:bodyPr/>
          <a:lstStyle/>
          <a:p>
            <a:pPr lvl="0"/>
            <a:r>
              <a:rPr lang="en-US" noProof="0"/>
              <a:t>Click icon to add table</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44B3EF37-E2D0-420F-BCED-36457E402906}" type="slidenum">
              <a:rPr lang="en-US" smtClean="0"/>
              <a:pPr>
                <a:defRPr/>
              </a:pPr>
              <a:t>‹#›</a:t>
            </a:fld>
            <a:endParaRPr lang="en-US"/>
          </a:p>
        </p:txBody>
      </p:sp>
    </p:spTree>
    <p:extLst>
      <p:ext uri="{BB962C8B-B14F-4D97-AF65-F5344CB8AC3E}">
        <p14:creationId xmlns:p14="http://schemas.microsoft.com/office/powerpoint/2010/main" val="9111832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endParaRPr lang="en-US"/>
          </a:p>
        </p:txBody>
      </p:sp>
      <p:sp>
        <p:nvSpPr>
          <p:cNvPr id="3" name="Rectangle 1028"/>
          <p:cNvSpPr>
            <a:spLocks noGrp="1" noChangeArrowheads="1"/>
          </p:cNvSpPr>
          <p:nvPr>
            <p:ph type="sldNum" sz="quarter" idx="11"/>
          </p:nvPr>
        </p:nvSpPr>
        <p:spPr>
          <a:ln/>
        </p:spPr>
        <p:txBody>
          <a:bodyPr/>
          <a:lstStyle>
            <a:lvl1pPr>
              <a:defRPr/>
            </a:lvl1pPr>
          </a:lstStyle>
          <a:p>
            <a:pPr>
              <a:defRPr/>
            </a:pPr>
            <a:fld id="{B1AFE402-3CF4-4570-ACE3-FF4C925FC259}" type="slidenum">
              <a:rPr lang="en-US" smtClean="0"/>
              <a:pPr>
                <a:defRPr/>
              </a:pPr>
              <a:t>‹#›</a:t>
            </a:fld>
            <a:endParaRPr lang="en-US"/>
          </a:p>
        </p:txBody>
      </p:sp>
    </p:spTree>
    <p:extLst>
      <p:ext uri="{BB962C8B-B14F-4D97-AF65-F5344CB8AC3E}">
        <p14:creationId xmlns:p14="http://schemas.microsoft.com/office/powerpoint/2010/main" val="25529374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4343" name="Rectangle 7"/>
          <p:cNvSpPr>
            <a:spLocks noGrp="1" noChangeArrowheads="1"/>
          </p:cNvSpPr>
          <p:nvPr>
            <p:ph type="ftr" sz="quarter" idx="3"/>
          </p:nvPr>
        </p:nvSpPr>
        <p:spPr>
          <a:xfrm>
            <a:off x="2286000" y="6477000"/>
            <a:ext cx="4648200" cy="338138"/>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9400518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ln>
          <a:effectLst/>
        </p:spPr>
        <p:txBody>
          <a:bodyPr>
            <a:spAutoFit/>
          </a:bodyPr>
          <a:lstStyle/>
          <a:p>
            <a:pPr algn="ctr" eaLnBrk="0" fontAlgn="base" hangingPunct="0">
              <a:spcBef>
                <a:spcPct val="50000"/>
              </a:spcBef>
              <a:spcAft>
                <a:spcPct val="0"/>
              </a:spcAft>
              <a:defRPr/>
            </a:pPr>
            <a:r>
              <a:rPr lang="en-US" sz="2000" b="1" i="1">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pic>
        <p:nvPicPr>
          <p:cNvPr id="6" name="Picture 13" descr="afsymbol"/>
          <p:cNvPicPr>
            <a:picLocks noChangeAspect="1" noChangeArrowheads="1"/>
          </p:cNvPicPr>
          <p:nvPr/>
        </p:nvPicPr>
        <p:blipFill>
          <a:blip r:embed="rId2"/>
          <a:stretch>
            <a:fillRect/>
          </a:stretch>
        </p:blipFill>
        <p:spPr bwMode="auto">
          <a:xfrm>
            <a:off x="419100" y="3698875"/>
            <a:ext cx="3305175" cy="2605088"/>
          </a:xfrm>
          <a:prstGeom prst="rect">
            <a:avLst/>
          </a:prstGeom>
          <a:noFill/>
          <a:ln w="9525">
            <a:noFill/>
            <a:miter lim="800000"/>
          </a:ln>
        </p:spPr>
      </p:pic>
      <p:sp>
        <p:nvSpPr>
          <p:cNvPr id="7" name="Text Box 14"/>
          <p:cNvSpPr txBox="1">
            <a:spLocks noChangeArrowheads="1"/>
          </p:cNvSpPr>
          <p:nvPr/>
        </p:nvSpPr>
        <p:spPr bwMode="auto">
          <a:xfrm>
            <a:off x="1406525" y="500063"/>
            <a:ext cx="6280150" cy="641350"/>
          </a:xfrm>
          <a:prstGeom prst="rect">
            <a:avLst/>
          </a:prstGeom>
          <a:noFill/>
          <a:ln w="9525">
            <a:noFill/>
            <a:miter lim="800000"/>
          </a:ln>
          <a:effectLst/>
        </p:spPr>
        <p:txBody>
          <a:bodyPr wrap="none">
            <a:spAutoFit/>
          </a:bodyPr>
          <a:lstStyle/>
          <a:p>
            <a:pPr algn="ctr" eaLnBrk="0" fontAlgn="base" hangingPunct="0">
              <a:spcBef>
                <a:spcPct val="0"/>
              </a:spcBef>
              <a:spcAft>
                <a:spcPct val="0"/>
              </a:spcAft>
              <a:defRPr/>
            </a:pPr>
            <a:r>
              <a:rPr lang="en-US" sz="3600" b="1" i="1">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317884881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769500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p:nvPr userDrawn="1"/>
        </p:nvSpPr>
        <p:spPr>
          <a:xfrm>
            <a:off x="8741326" y="6550223"/>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a:solidFill>
                <a:prstClr val="black"/>
              </a:solidFill>
            </a:endParaRPr>
          </a:p>
        </p:txBody>
      </p:sp>
    </p:spTree>
    <p:extLst>
      <p:ext uri="{BB962C8B-B14F-4D97-AF65-F5344CB8AC3E}">
        <p14:creationId xmlns:p14="http://schemas.microsoft.com/office/powerpoint/2010/main" val="693899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07889937"/>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5" name="Text Box 27"/>
          <p:cNvSpPr txBox="1">
            <a:spLocks noChangeArrowheads="1"/>
          </p:cNvSpPr>
          <p:nvPr/>
        </p:nvSpPr>
        <p:spPr bwMode="auto">
          <a:xfrm>
            <a:off x="1627712" y="228600"/>
            <a:ext cx="7135288" cy="646331"/>
          </a:xfrm>
          <a:prstGeom prst="rect">
            <a:avLst/>
          </a:prstGeom>
          <a:noFill/>
          <a:ln w="9525">
            <a:noFill/>
            <a:miter lim="800000"/>
          </a:ln>
          <a:effectLst/>
        </p:spPr>
        <p:txBody>
          <a:bodyPr wrap="none">
            <a:spAutoFit/>
          </a:bodyPr>
          <a:lstStyle/>
          <a:p>
            <a:pPr algn="ctr" eaLnBrk="0" fontAlgn="base" hangingPunct="0">
              <a:spcBef>
                <a:spcPct val="0"/>
              </a:spcBef>
              <a:spcAft>
                <a:spcPct val="0"/>
              </a:spcAft>
              <a:defRPr/>
            </a:pPr>
            <a:r>
              <a:rPr lang="en-US" sz="3600" b="1" i="1">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ln>
          <a:effectLst/>
        </p:spPr>
        <p:txBody>
          <a:bodyPr lIns="91397" tIns="45698" rIns="91397" bIns="45698">
            <a:spAutoFit/>
          </a:bodyPr>
          <a:lstStyle/>
          <a:p>
            <a:pPr algn="ctr" eaLnBrk="0" fontAlgn="base" hangingPunct="0">
              <a:spcBef>
                <a:spcPct val="50000"/>
              </a:spcBef>
              <a:spcAft>
                <a:spcPct val="0"/>
              </a:spcAft>
              <a:defRPr/>
            </a:pPr>
            <a:r>
              <a:rPr lang="en-US" sz="2000" b="1" i="1">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2463637316"/>
      </p:ext>
    </p:extLst>
  </p:cSld>
  <p:clrMapOvr>
    <a:masterClrMapping/>
  </p:clrMapOvr>
  <p:transition spd="slow"/>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243863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76200"/>
            <a:ext cx="8534400" cy="472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xfrm>
            <a:off x="6705600" y="6400800"/>
            <a:ext cx="2133600" cy="365125"/>
          </a:xfrm>
          <a:prstGeom prst="rect">
            <a:avLst/>
          </a:prstGeom>
        </p:spPr>
        <p:txBody>
          <a:bodyPr/>
          <a:lstStyle>
            <a:lvl1pPr>
              <a:defRPr/>
            </a:lvl1pPr>
          </a:lstStyle>
          <a:p>
            <a:pPr fontAlgn="base">
              <a:spcBef>
                <a:spcPct val="0"/>
              </a:spcBef>
              <a:spcAft>
                <a:spcPct val="0"/>
              </a:spcAft>
              <a:defRPr/>
            </a:pPr>
            <a:fld id="{2DF79CF8-8BB6-4C25-8C48-773039E4EBB6}" type="slidenum">
              <a:rPr lang="en-US" sz="1400">
                <a:solidFill>
                  <a:prstClr val="black"/>
                </a:solidFill>
              </a:rPr>
              <a:pPr fontAlgn="base">
                <a:spcBef>
                  <a:spcPct val="0"/>
                </a:spcBef>
                <a:spcAft>
                  <a:spcPct val="0"/>
                </a:spcAft>
                <a:defRPr/>
              </a:pPr>
              <a:t>‹#›</a:t>
            </a:fld>
            <a:endParaRPr lang="en-US" sz="1400">
              <a:solidFill>
                <a:prstClr val="black"/>
              </a:solidFill>
            </a:endParaRPr>
          </a:p>
        </p:txBody>
      </p:sp>
    </p:spTree>
    <p:extLst>
      <p:ext uri="{BB962C8B-B14F-4D97-AF65-F5344CB8AC3E}">
        <p14:creationId xmlns:p14="http://schemas.microsoft.com/office/powerpoint/2010/main" val="1943317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fld id="{B5F1135A-221E-4435-A99E-A526737859A2}"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Arial"/>
                <a:ea typeface="+mn-ea"/>
                <a:cs typeface="+mn-cs"/>
              </a:rPr>
              <a:t>30 March 2023</a:t>
            </a:r>
          </a:p>
        </p:txBody>
      </p:sp>
    </p:spTree>
    <p:extLst>
      <p:ext uri="{BB962C8B-B14F-4D97-AF65-F5344CB8AC3E}">
        <p14:creationId xmlns:p14="http://schemas.microsoft.com/office/powerpoint/2010/main" val="2275387731"/>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1" i="1" u="none" strike="noStrike" kern="1200" cap="none" spc="0" normalizeH="0" baseline="0" noProof="0">
                <a:ln>
                  <a:noFill/>
                </a:ln>
                <a:solidFill>
                  <a:srgbClr val="0C2D83"/>
                </a:solidFill>
                <a:effectLst/>
                <a:uLnTx/>
                <a:uFillTx/>
                <a:latin typeface="Arial"/>
                <a:ea typeface="+mn-ea"/>
                <a:cs typeface="+mn-cs"/>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ln>
          <a:effectLst/>
        </p:spPr>
        <p:txBody>
          <a:bodyPr lIns="91397" tIns="45698" rIns="91397" bIns="45698">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0" lang="en-US" sz="2000" b="1" i="1" u="none" strike="noStrike" kern="1200" cap="none" spc="0" normalizeH="0" baseline="0" noProof="0">
                <a:ln>
                  <a:noFill/>
                </a:ln>
                <a:solidFill>
                  <a:srgbClr val="151C77"/>
                </a:solidFill>
                <a:effectLst/>
                <a:uLnTx/>
                <a:uFillTx/>
                <a:latin typeface="Century Schoolbook" pitchFamily="18" charset="0"/>
                <a:ea typeface="+mn-ea"/>
                <a:cs typeface="+mn-cs"/>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700908709"/>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ln>
          <a:effectLst/>
        </p:spPr>
        <p:txBody>
          <a:bodyPr>
            <a:spAutoFit/>
          </a:bodyPr>
          <a:lstStyle/>
          <a:p>
            <a:pPr algn="ctr" eaLnBrk="0" fontAlgn="base" hangingPunct="0">
              <a:spcBef>
                <a:spcPct val="50000"/>
              </a:spcBef>
              <a:spcAft>
                <a:spcPct val="0"/>
              </a:spcAft>
              <a:defRPr/>
            </a:pPr>
            <a:r>
              <a:rPr lang="en-US" sz="2000" b="1" i="1">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pic>
        <p:nvPicPr>
          <p:cNvPr id="6" name="Picture 13" descr="afsymbol"/>
          <p:cNvPicPr>
            <a:picLocks noChangeAspect="1" noChangeArrowheads="1"/>
          </p:cNvPicPr>
          <p:nvPr/>
        </p:nvPicPr>
        <p:blipFill>
          <a:blip r:embed="rId2"/>
          <a:stretch>
            <a:fillRect/>
          </a:stretch>
        </p:blipFill>
        <p:spPr bwMode="auto">
          <a:xfrm>
            <a:off x="419100" y="3698875"/>
            <a:ext cx="3305175" cy="2605088"/>
          </a:xfrm>
          <a:prstGeom prst="rect">
            <a:avLst/>
          </a:prstGeom>
          <a:noFill/>
          <a:ln w="9525">
            <a:noFill/>
            <a:miter lim="800000"/>
          </a:ln>
        </p:spPr>
      </p:pic>
      <p:sp>
        <p:nvSpPr>
          <p:cNvPr id="7" name="Text Box 14"/>
          <p:cNvSpPr txBox="1">
            <a:spLocks noChangeArrowheads="1"/>
          </p:cNvSpPr>
          <p:nvPr/>
        </p:nvSpPr>
        <p:spPr bwMode="auto">
          <a:xfrm>
            <a:off x="1406525" y="500063"/>
            <a:ext cx="6280150" cy="641350"/>
          </a:xfrm>
          <a:prstGeom prst="rect">
            <a:avLst/>
          </a:prstGeom>
          <a:noFill/>
          <a:ln w="9525">
            <a:noFill/>
            <a:miter lim="800000"/>
          </a:ln>
          <a:effectLst/>
        </p:spPr>
        <p:txBody>
          <a:bodyPr wrap="none">
            <a:spAutoFit/>
          </a:bodyPr>
          <a:lstStyle/>
          <a:p>
            <a:pPr algn="ctr" eaLnBrk="0" fontAlgn="base" hangingPunct="0">
              <a:spcBef>
                <a:spcPct val="0"/>
              </a:spcBef>
              <a:spcAft>
                <a:spcPct val="0"/>
              </a:spcAft>
              <a:defRPr/>
            </a:pPr>
            <a:r>
              <a:rPr lang="en-US" sz="3600" b="1" i="1">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311150741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164925"/>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a:solidFill>
                <a:prstClr val="black"/>
              </a:solidFill>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r>
              <a:rPr lang="en-US" sz="1400"/>
              <a:t>30 March 2023</a:t>
            </a:r>
          </a:p>
        </p:txBody>
      </p:sp>
    </p:spTree>
    <p:extLst>
      <p:ext uri="{BB962C8B-B14F-4D97-AF65-F5344CB8AC3E}">
        <p14:creationId xmlns:p14="http://schemas.microsoft.com/office/powerpoint/2010/main" val="153710352"/>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ln>
          <a:effectLst/>
        </p:spPr>
        <p:txBody>
          <a:bodyPr wrap="none">
            <a:spAutoFit/>
          </a:bodyPr>
          <a:lstStyle/>
          <a:p>
            <a:pPr algn="ctr" eaLnBrk="0" fontAlgn="base" hangingPunct="0">
              <a:spcBef>
                <a:spcPct val="0"/>
              </a:spcBef>
              <a:spcAft>
                <a:spcPct val="0"/>
              </a:spcAft>
              <a:defRPr/>
            </a:pPr>
            <a:r>
              <a:rPr lang="en-US" sz="3600" b="1" i="1">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ln>
          <a:effectLst/>
        </p:spPr>
        <p:txBody>
          <a:bodyPr lIns="91397" tIns="45698" rIns="91397" bIns="45698">
            <a:spAutoFit/>
          </a:bodyPr>
          <a:lstStyle/>
          <a:p>
            <a:pPr algn="ctr" eaLnBrk="0" fontAlgn="base" hangingPunct="0">
              <a:spcBef>
                <a:spcPct val="50000"/>
              </a:spcBef>
              <a:spcAft>
                <a:spcPct val="0"/>
              </a:spcAft>
              <a:defRPr/>
            </a:pPr>
            <a:r>
              <a:rPr lang="en-US" sz="2000" b="1" i="1">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1535964317"/>
      </p:ext>
    </p:extLst>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For Fig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1221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96207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image" Target="../media/image6.png"/><Relationship Id="rId2" Type="http://schemas.openxmlformats.org/officeDocument/2006/relationships/slideLayout" Target="../slideLayouts/slideLayout14.xml"/><Relationship Id="rId16" Type="http://schemas.openxmlformats.org/officeDocument/2006/relationships/image" Target="../media/image5.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3.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4.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6.jpe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image" Target="../media/image17.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64.xml"/><Relationship Id="rId7" Type="http://schemas.openxmlformats.org/officeDocument/2006/relationships/theme" Target="../theme/theme9.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cs typeface="+mn-cs"/>
              </a:defRPr>
            </a:lvl1pPr>
          </a:lstStyle>
          <a:p>
            <a:pPr>
              <a:defRPr/>
            </a:pPr>
            <a:fld id="{B88CCF9A-E0F5-4C99-9FB7-1D6FEDE5DD4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60" r:id="rId12"/>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0" y="6519863"/>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smtClean="0"/>
              <a:pPr>
                <a:defRPr/>
              </a:pPr>
              <a:t>‹#›</a:t>
            </a:fld>
            <a:endParaRPr lang="en-US"/>
          </a:p>
        </p:txBody>
      </p:sp>
      <p:sp>
        <p:nvSpPr>
          <p:cNvPr id="2051" name="Rectangle 13"/>
          <p:cNvSpPr>
            <a:spLocks noGrp="1" noChangeArrowheads="1"/>
          </p:cNvSpPr>
          <p:nvPr>
            <p:ph type="title"/>
          </p:nvPr>
        </p:nvSpPr>
        <p:spPr bwMode="auto">
          <a:xfrm>
            <a:off x="938676"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Line 23"/>
          <p:cNvSpPr>
            <a:spLocks noChangeShapeType="1"/>
          </p:cNvSpPr>
          <p:nvPr/>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a:p>
        </p:txBody>
      </p:sp>
      <p:pic>
        <p:nvPicPr>
          <p:cNvPr id="8" name="Picture 2" descr="C:\Users\1061378037A\Desktop\Shield_AFIMSC_jpg.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380" y="94627"/>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29413" y="94627"/>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23">
            <a:extLst>
              <a:ext uri="{FF2B5EF4-FFF2-40B4-BE49-F238E27FC236}">
                <a16:creationId xmlns:a16="http://schemas.microsoft.com/office/drawing/2014/main" id="{9C1277D3-DBC8-46B5-8F93-276FE8A29D2C}"/>
              </a:ext>
            </a:extLst>
          </p:cNvPr>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a:p>
        </p:txBody>
      </p:sp>
      <p:pic>
        <p:nvPicPr>
          <p:cNvPr id="10" name="Picture 9">
            <a:extLst>
              <a:ext uri="{FF2B5EF4-FFF2-40B4-BE49-F238E27FC236}">
                <a16:creationId xmlns:a16="http://schemas.microsoft.com/office/drawing/2014/main" id="{D685042E-0B6F-418B-86AB-B3712E8708F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1737" y="68828"/>
            <a:ext cx="854394" cy="921772"/>
          </a:xfrm>
          <a:prstGeom prst="rect">
            <a:avLst/>
          </a:prstGeom>
          <a:effectLst>
            <a:glow rad="139700">
              <a:schemeClr val="accent3">
                <a:satMod val="175000"/>
                <a:alpha val="40000"/>
              </a:schemeClr>
            </a:glow>
          </a:effectLst>
        </p:spPr>
      </p:pic>
      <p:pic>
        <p:nvPicPr>
          <p:cNvPr id="11" name="Picture 2" descr="C:\Users\1061378037A\Desktop\Shield_AFIMSC_jpg.jpg">
            <a:extLst>
              <a:ext uri="{FF2B5EF4-FFF2-40B4-BE49-F238E27FC236}">
                <a16:creationId xmlns:a16="http://schemas.microsoft.com/office/drawing/2014/main" id="{A1CFABCA-24B5-412F-ABE4-6A19789939BC}"/>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787986" y="44360"/>
            <a:ext cx="683104" cy="6745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20C72BC-A4E4-43C1-91DF-22EBF87C79DE}"/>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8423002" y="365903"/>
            <a:ext cx="658406" cy="654425"/>
          </a:xfrm>
          <a:prstGeom prst="rect">
            <a:avLst/>
          </a:prstGeom>
        </p:spPr>
      </p:pic>
    </p:spTree>
    <p:extLst>
      <p:ext uri="{BB962C8B-B14F-4D97-AF65-F5344CB8AC3E}">
        <p14:creationId xmlns:p14="http://schemas.microsoft.com/office/powerpoint/2010/main" val="2693457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fld id="{9DF991F7-AF52-4AEB-BB5D-359D9904ECB9}" type="datetime1">
              <a:rPr lang="en-US" smtClean="0"/>
              <a:t>4/10/2023</a:t>
            </a:fld>
            <a:r>
              <a:rPr lang="en-US"/>
              <a:t>As of: </a:t>
            </a:r>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fld id="{70340F2B-040D-4982-B603-4DBD39C62A7F}" type="slidenum">
              <a:rPr lang="en-US"/>
              <a:pPr/>
              <a:t>‹#›</a:t>
            </a:fld>
            <a:endParaRPr lang="en-US">
              <a:solidFill>
                <a:srgbClr val="808080"/>
              </a:solidFill>
            </a:endParaRPr>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84222" y="133350"/>
            <a:ext cx="1024010" cy="1016508"/>
          </a:xfrm>
          <a:prstGeom prst="rect">
            <a:avLst/>
          </a:prstGeom>
        </p:spPr>
      </p:pic>
    </p:spTree>
    <p:extLst>
      <p:ext uri="{BB962C8B-B14F-4D97-AF65-F5344CB8AC3E}">
        <p14:creationId xmlns:p14="http://schemas.microsoft.com/office/powerpoint/2010/main" val="412700788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pitchFamily="34" charset="0"/>
        </a:defRPr>
      </a:lvl2pPr>
      <a:lvl3pPr algn="r" rtl="0" eaLnBrk="0" fontAlgn="base" hangingPunct="0">
        <a:spcBef>
          <a:spcPct val="0"/>
        </a:spcBef>
        <a:spcAft>
          <a:spcPct val="0"/>
        </a:spcAft>
        <a:defRPr sz="3600" b="1" i="1">
          <a:solidFill>
            <a:srgbClr val="151C77"/>
          </a:solidFill>
          <a:latin typeface="Arial" pitchFamily="34" charset="0"/>
        </a:defRPr>
      </a:lvl3pPr>
      <a:lvl4pPr algn="r" rtl="0" eaLnBrk="0" fontAlgn="base" hangingPunct="0">
        <a:spcBef>
          <a:spcPct val="0"/>
        </a:spcBef>
        <a:spcAft>
          <a:spcPct val="0"/>
        </a:spcAft>
        <a:defRPr sz="3600" b="1" i="1">
          <a:solidFill>
            <a:srgbClr val="151C77"/>
          </a:solidFill>
          <a:latin typeface="Arial" pitchFamily="34" charset="0"/>
        </a:defRPr>
      </a:lvl4pPr>
      <a:lvl5pPr algn="r" rtl="0" eaLnBrk="0" fontAlgn="base" hangingPunct="0">
        <a:spcBef>
          <a:spcPct val="0"/>
        </a:spcBef>
        <a:spcAft>
          <a:spcPct val="0"/>
        </a:spcAft>
        <a:defRPr sz="3600" b="1" i="1">
          <a:solidFill>
            <a:srgbClr val="151C77"/>
          </a:solidFill>
          <a:latin typeface="Arial" pitchFamily="34" charset="0"/>
        </a:defRPr>
      </a:lvl5pPr>
      <a:lvl6pPr marL="457200" algn="r" rtl="0" eaLnBrk="0" fontAlgn="base" hangingPunct="0">
        <a:spcBef>
          <a:spcPct val="0"/>
        </a:spcBef>
        <a:spcAft>
          <a:spcPct val="0"/>
        </a:spcAft>
        <a:defRPr sz="3600" b="1" i="1">
          <a:solidFill>
            <a:srgbClr val="151C77"/>
          </a:solidFill>
          <a:latin typeface="Arial" pitchFamily="34" charset="0"/>
        </a:defRPr>
      </a:lvl6pPr>
      <a:lvl7pPr marL="914400" algn="r" rtl="0" eaLnBrk="0" fontAlgn="base" hangingPunct="0">
        <a:spcBef>
          <a:spcPct val="0"/>
        </a:spcBef>
        <a:spcAft>
          <a:spcPct val="0"/>
        </a:spcAft>
        <a:defRPr sz="3600" b="1" i="1">
          <a:solidFill>
            <a:srgbClr val="151C77"/>
          </a:solidFill>
          <a:latin typeface="Arial" pitchFamily="34" charset="0"/>
        </a:defRPr>
      </a:lvl7pPr>
      <a:lvl8pPr marL="1371600" algn="r" rtl="0" eaLnBrk="0" fontAlgn="base" hangingPunct="0">
        <a:spcBef>
          <a:spcPct val="0"/>
        </a:spcBef>
        <a:spcAft>
          <a:spcPct val="0"/>
        </a:spcAft>
        <a:defRPr sz="3600" b="1" i="1">
          <a:solidFill>
            <a:srgbClr val="151C77"/>
          </a:solidFill>
          <a:latin typeface="Arial" pitchFamily="34" charset="0"/>
        </a:defRPr>
      </a:lvl8pPr>
      <a:lvl9pPr marL="1828800" algn="r" rtl="0" eaLnBrk="0" fontAlgn="base" hangingPunct="0">
        <a:spcBef>
          <a:spcPct val="0"/>
        </a:spcBef>
        <a:spcAft>
          <a:spcPct val="0"/>
        </a:spcAft>
        <a:defRPr sz="3600" b="1" i="1">
          <a:solidFill>
            <a:srgbClr val="151C77"/>
          </a:solidFill>
          <a:latin typeface="Arial" pitchFamily="34"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000" b="1">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62000" y="6096559"/>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7" name="bk object 17"/>
          <p:cNvSpPr/>
          <p:nvPr/>
        </p:nvSpPr>
        <p:spPr>
          <a:xfrm>
            <a:off x="762000" y="1490943"/>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8" name="bk object 18"/>
          <p:cNvSpPr/>
          <p:nvPr/>
        </p:nvSpPr>
        <p:spPr>
          <a:xfrm>
            <a:off x="772391" y="483422"/>
            <a:ext cx="1224048" cy="937259"/>
          </a:xfrm>
          <a:prstGeom prst="rect">
            <a:avLst/>
          </a:prstGeom>
          <a:blipFill>
            <a:blip r:embed="rId3" cstate="print"/>
            <a:stretch>
              <a:fillRect/>
            </a:stretch>
          </a:blipFill>
        </p:spPr>
        <p:txBody>
          <a:bodyPr wrap="square" lIns="0" tIns="0" rIns="0" bIns="0" rtlCol="0"/>
          <a:lstStyle/>
          <a:p>
            <a:endParaRPr sz="1588"/>
          </a:p>
        </p:txBody>
      </p:sp>
      <p:sp>
        <p:nvSpPr>
          <p:cNvPr id="2" name="Holder 2"/>
          <p:cNvSpPr>
            <a:spLocks noGrp="1"/>
          </p:cNvSpPr>
          <p:nvPr>
            <p:ph type="title"/>
          </p:nvPr>
        </p:nvSpPr>
        <p:spPr>
          <a:xfrm>
            <a:off x="988752" y="727038"/>
            <a:ext cx="7166495" cy="553998"/>
          </a:xfrm>
          <a:prstGeom prst="rect">
            <a:avLst/>
          </a:prstGeom>
        </p:spPr>
        <p:txBody>
          <a:bodyPr wrap="square" lIns="0" tIns="0" rIns="0" bIns="0">
            <a:spAutoFit/>
          </a:bodyPr>
          <a:lstStyle>
            <a:lvl1pPr>
              <a:defRPr sz="3600"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307777"/>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1"/>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1"/>
            <a:ext cx="2103120" cy="276999"/>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222673" y="6193987"/>
            <a:ext cx="249382" cy="192360"/>
          </a:xfrm>
          <a:prstGeom prst="rect">
            <a:avLst/>
          </a:prstGeom>
        </p:spPr>
        <p:txBody>
          <a:bodyPr wrap="square" lIns="0" tIns="0" rIns="0" bIns="0">
            <a:spAutoFit/>
          </a:bodyPr>
          <a:lstStyle>
            <a:lvl1pPr>
              <a:defRPr sz="1235" b="0" i="0">
                <a:solidFill>
                  <a:schemeClr val="tx1"/>
                </a:solidFill>
                <a:latin typeface="Arial"/>
                <a:cs typeface="Arial"/>
              </a:defRPr>
            </a:lvl1pPr>
          </a:lstStyle>
          <a:p>
            <a:pPr marL="33619">
              <a:lnSpc>
                <a:spcPts val="1452"/>
              </a:lnSpc>
            </a:pPr>
            <a:fld id="{81D60167-4931-47E6-BA6A-407CBD079E47}" type="slidenum">
              <a:rPr lang="en-US" spc="-4" smtClean="0"/>
              <a:pPr marL="33619">
                <a:lnSpc>
                  <a:spcPts val="1452"/>
                </a:lnSpc>
              </a:pPr>
              <a:t>‹#›</a:t>
            </a:fld>
            <a:endParaRPr lang="en-US" spc="-4"/>
          </a:p>
        </p:txBody>
      </p:sp>
    </p:spTree>
    <p:extLst>
      <p:ext uri="{BB962C8B-B14F-4D97-AF65-F5344CB8AC3E}">
        <p14:creationId xmlns:p14="http://schemas.microsoft.com/office/powerpoint/2010/main" val="574401689"/>
      </p:ext>
    </p:extLst>
  </p:cSld>
  <p:clrMap bg1="lt1" tx1="dk1" bg2="lt2" tx2="dk2" accent1="accent1" accent2="accent2" accent3="accent3" accent4="accent4" accent5="accent5" accent6="accent6" hlink="hlink" folHlink="folHlink"/>
  <p:sldLayoutIdLst>
    <p:sldLayoutId id="2147483714" r:id="rId1"/>
  </p:sldLayoutIdLst>
  <p:hf hdr="0" ftr="0"/>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1" y="6519865"/>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a:pPr>
                <a:defRPr/>
              </a:pPr>
              <a:t>‹#›</a:t>
            </a:fld>
            <a:endParaRPr lang="en-US"/>
          </a:p>
        </p:txBody>
      </p:sp>
      <p:sp>
        <p:nvSpPr>
          <p:cNvPr id="2051" name="Rectangle 13"/>
          <p:cNvSpPr>
            <a:spLocks noGrp="1" noChangeArrowheads="1"/>
          </p:cNvSpPr>
          <p:nvPr>
            <p:ph type="title"/>
          </p:nvPr>
        </p:nvSpPr>
        <p:spPr bwMode="auto">
          <a:xfrm>
            <a:off x="938677"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Line 23"/>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sz="1800"/>
          </a:p>
        </p:txBody>
      </p:sp>
      <p:pic>
        <p:nvPicPr>
          <p:cNvPr id="8" name="Picture 2" descr="C:\Users\1061378037A\Desktop\Shield_AFIMSC_jpg.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1380" y="94629"/>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229413" y="94629"/>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6949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33" r:id="rId3"/>
  </p:sldLayoutIdLst>
  <p:hf hdr="0" ftr="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endParaRPr lang="en-US"/>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pPr>
              <a:defRPr/>
            </a:pPr>
            <a:fld id="{7DC7DB7A-ADC0-40AF-8D35-B8975A5900E3}" type="slidenum">
              <a:rPr lang="en-US" smtClean="0"/>
              <a:pPr>
                <a:defRPr/>
              </a:pPr>
              <a:t>‹#›</a:t>
            </a:fld>
            <a:endParaRPr lang="en-US"/>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099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Slide Title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381000" y="1504950"/>
            <a:ext cx="8293100"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en-US" sz="3600">
                <a:solidFill>
                  <a:srgbClr val="000066"/>
                </a:solidFill>
              </a:rPr>
              <a:t>First level</a:t>
            </a:r>
          </a:p>
          <a:p>
            <a:pPr marL="344488" lvl="1" indent="-342900">
              <a:buFont typeface="Arial" pitchFamily="34" charset="0"/>
              <a:buChar char="•"/>
            </a:pPr>
            <a:r>
              <a:rPr lang="en-US" sz="3000">
                <a:solidFill>
                  <a:srgbClr val="000066"/>
                </a:solidFill>
              </a:rPr>
              <a:t>Second level</a:t>
            </a:r>
          </a:p>
          <a:p>
            <a:pPr marL="681038" lvl="2" indent="-342900">
              <a:buFont typeface="Courier New" pitchFamily="49" charset="0"/>
              <a:buChar char="o"/>
            </a:pPr>
            <a:r>
              <a:rPr lang="en-US" sz="2400">
                <a:solidFill>
                  <a:srgbClr val="000066"/>
                </a:solidFill>
              </a:rPr>
              <a:t>Third level</a:t>
            </a:r>
          </a:p>
        </p:txBody>
      </p:sp>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1000" y="80912"/>
            <a:ext cx="1104742" cy="1096649"/>
          </a:xfrm>
          <a:prstGeom prst="rect">
            <a:avLst/>
          </a:prstGeom>
        </p:spPr>
      </p:pic>
    </p:spTree>
    <p:extLst>
      <p:ext uri="{BB962C8B-B14F-4D97-AF65-F5344CB8AC3E}">
        <p14:creationId xmlns:p14="http://schemas.microsoft.com/office/powerpoint/2010/main" val="420049657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1" r:id="rId12"/>
  </p:sldLayoutIdLst>
  <p:txStyles>
    <p:titleStyle>
      <a:lvl1pPr algn="r" rtl="0" eaLnBrk="1" fontAlgn="base" hangingPunct="1">
        <a:spcBef>
          <a:spcPct val="0"/>
        </a:spcBef>
        <a:spcAft>
          <a:spcPct val="0"/>
        </a:spcAft>
        <a:defRPr sz="3600" b="1" i="1">
          <a:solidFill>
            <a:srgbClr val="151C77"/>
          </a:solidFill>
          <a:latin typeface="+mj-lt"/>
          <a:ea typeface="+mj-ea"/>
          <a:cs typeface="+mj-cs"/>
        </a:defRPr>
      </a:lvl1pPr>
      <a:lvl2pPr algn="r" rtl="0" eaLnBrk="1" fontAlgn="base" hangingPunct="1">
        <a:spcBef>
          <a:spcPct val="0"/>
        </a:spcBef>
        <a:spcAft>
          <a:spcPct val="0"/>
        </a:spcAft>
        <a:defRPr sz="3600" b="1" i="1">
          <a:solidFill>
            <a:srgbClr val="151C77"/>
          </a:solidFill>
          <a:latin typeface="Arial" pitchFamily="34" charset="0"/>
        </a:defRPr>
      </a:lvl2pPr>
      <a:lvl3pPr algn="r" rtl="0" eaLnBrk="1" fontAlgn="base" hangingPunct="1">
        <a:spcBef>
          <a:spcPct val="0"/>
        </a:spcBef>
        <a:spcAft>
          <a:spcPct val="0"/>
        </a:spcAft>
        <a:defRPr sz="3600" b="1" i="1">
          <a:solidFill>
            <a:srgbClr val="151C77"/>
          </a:solidFill>
          <a:latin typeface="Arial" pitchFamily="34" charset="0"/>
        </a:defRPr>
      </a:lvl3pPr>
      <a:lvl4pPr algn="r" rtl="0" eaLnBrk="1" fontAlgn="base" hangingPunct="1">
        <a:spcBef>
          <a:spcPct val="0"/>
        </a:spcBef>
        <a:spcAft>
          <a:spcPct val="0"/>
        </a:spcAft>
        <a:defRPr sz="3600" b="1" i="1">
          <a:solidFill>
            <a:srgbClr val="151C77"/>
          </a:solidFill>
          <a:latin typeface="Arial" pitchFamily="34" charset="0"/>
        </a:defRPr>
      </a:lvl4pPr>
      <a:lvl5pPr algn="r" rtl="0" eaLnBrk="1" fontAlgn="base" hangingPunct="1">
        <a:spcBef>
          <a:spcPct val="0"/>
        </a:spcBef>
        <a:spcAft>
          <a:spcPct val="0"/>
        </a:spcAft>
        <a:defRPr sz="3600" b="1" i="1">
          <a:solidFill>
            <a:srgbClr val="151C77"/>
          </a:solidFill>
          <a:latin typeface="Arial" pitchFamily="34" charset="0"/>
        </a:defRPr>
      </a:lvl5pPr>
      <a:lvl6pPr marL="457200" algn="r" rtl="0" eaLnBrk="1" fontAlgn="base" hangingPunct="1">
        <a:spcBef>
          <a:spcPct val="0"/>
        </a:spcBef>
        <a:spcAft>
          <a:spcPct val="0"/>
        </a:spcAft>
        <a:defRPr sz="3600" b="1" i="1">
          <a:solidFill>
            <a:srgbClr val="151C77"/>
          </a:solidFill>
          <a:latin typeface="Arial" pitchFamily="34" charset="0"/>
        </a:defRPr>
      </a:lvl6pPr>
      <a:lvl7pPr marL="914400" algn="r" rtl="0" eaLnBrk="1" fontAlgn="base" hangingPunct="1">
        <a:spcBef>
          <a:spcPct val="0"/>
        </a:spcBef>
        <a:spcAft>
          <a:spcPct val="0"/>
        </a:spcAft>
        <a:defRPr sz="3600" b="1" i="1">
          <a:solidFill>
            <a:srgbClr val="151C77"/>
          </a:solidFill>
          <a:latin typeface="Arial" pitchFamily="34" charset="0"/>
        </a:defRPr>
      </a:lvl7pPr>
      <a:lvl8pPr marL="1371600" algn="r" rtl="0" eaLnBrk="1" fontAlgn="base" hangingPunct="1">
        <a:spcBef>
          <a:spcPct val="0"/>
        </a:spcBef>
        <a:spcAft>
          <a:spcPct val="0"/>
        </a:spcAft>
        <a:defRPr sz="3600" b="1" i="1">
          <a:solidFill>
            <a:srgbClr val="151C77"/>
          </a:solidFill>
          <a:latin typeface="Arial" pitchFamily="34" charset="0"/>
        </a:defRPr>
      </a:lvl8pPr>
      <a:lvl9pPr marL="1828800" algn="r" rtl="0" eaLnBrk="1" fontAlgn="base" hangingPunct="1">
        <a:spcBef>
          <a:spcPct val="0"/>
        </a:spcBef>
        <a:spcAft>
          <a:spcPct val="0"/>
        </a:spcAft>
        <a:defRPr sz="3600" b="1" i="1">
          <a:solidFill>
            <a:srgbClr val="151C77"/>
          </a:solidFill>
          <a:latin typeface="Arial" pitchFamily="34" charset="0"/>
        </a:defRPr>
      </a:lvl9pPr>
    </p:titleStyle>
    <p:bodyStyle>
      <a:lvl1pPr marL="0" indent="0" algn="l" rtl="0" eaLnBrk="1" fontAlgn="base" hangingPunct="1">
        <a:spcBef>
          <a:spcPct val="50000"/>
        </a:spcBef>
        <a:spcAft>
          <a:spcPct val="0"/>
        </a:spcAft>
        <a:buClr>
          <a:srgbClr val="151C77"/>
        </a:buClr>
        <a:buSzPct val="80000"/>
        <a:buFont typeface="Wingdings" pitchFamily="2" charset="2"/>
        <a:buNone/>
        <a:defRPr sz="3600" b="1">
          <a:solidFill>
            <a:srgbClr val="000066"/>
          </a:solidFill>
          <a:latin typeface="+mn-lt"/>
          <a:ea typeface="+mn-ea"/>
          <a:cs typeface="+mn-cs"/>
        </a:defRPr>
      </a:lvl1pPr>
      <a:lvl2pPr marL="228600" indent="-227013" algn="l" rtl="0" eaLnBrk="1" fontAlgn="base" hangingPunct="1">
        <a:spcBef>
          <a:spcPct val="25000"/>
        </a:spcBef>
        <a:spcAft>
          <a:spcPct val="0"/>
        </a:spcAft>
        <a:buClr>
          <a:srgbClr val="151C77"/>
        </a:buClr>
        <a:buSzPct val="80000"/>
        <a:buFont typeface="Wingdings" pitchFamily="2" charset="2"/>
        <a:buChar char="n"/>
        <a:defRPr sz="3000" b="1">
          <a:solidFill>
            <a:srgbClr val="000066"/>
          </a:solidFill>
          <a:latin typeface="+mn-lt"/>
        </a:defRPr>
      </a:lvl2pPr>
      <a:lvl3pPr marL="1027113" indent="-223838" algn="l" rtl="0" eaLnBrk="1" fontAlgn="base" hangingPunct="1">
        <a:spcBef>
          <a:spcPct val="25000"/>
        </a:spcBef>
        <a:spcAft>
          <a:spcPct val="0"/>
        </a:spcAft>
        <a:buClr>
          <a:srgbClr val="151C77"/>
        </a:buClr>
        <a:buSzPct val="80000"/>
        <a:buFont typeface="Wingdings" pitchFamily="2" charset="2"/>
        <a:buChar char="n"/>
        <a:defRPr sz="2400" b="1">
          <a:solidFill>
            <a:srgbClr val="000066"/>
          </a:solidFill>
          <a:latin typeface="+mn-lt"/>
        </a:defRPr>
      </a:lvl3pPr>
      <a:lvl4pPr marL="1600200" indent="-228600" algn="l" rtl="0" eaLnBrk="1" fontAlgn="base" hangingPunct="1">
        <a:spcBef>
          <a:spcPct val="25000"/>
        </a:spcBef>
        <a:spcAft>
          <a:spcPct val="0"/>
        </a:spcAft>
        <a:buClr>
          <a:srgbClr val="151C77"/>
        </a:buClr>
        <a:buSzPct val="80000"/>
        <a:buFont typeface="Wingdings" pitchFamily="2" charset="2"/>
        <a:buChar char="n"/>
        <a:defRPr sz="2000" b="1">
          <a:solidFill>
            <a:srgbClr val="000066"/>
          </a:solidFill>
          <a:latin typeface="+mn-lt"/>
        </a:defRPr>
      </a:lvl4pPr>
      <a:lvl5pPr marL="20574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pic>
        <p:nvPicPr>
          <p:cNvPr id="1031" name="Picture 1037" descr="afsymbol"/>
          <p:cNvPicPr>
            <a:picLocks noChangeAspect="1" noChangeArrowheads="1"/>
          </p:cNvPicPr>
          <p:nvPr/>
        </p:nvPicPr>
        <p:blipFill>
          <a:blip r:embed="rId9"/>
          <a:stretch>
            <a:fillRect/>
          </a:stretch>
        </p:blipFill>
        <p:spPr bwMode="auto">
          <a:xfrm>
            <a:off x="392113" y="90488"/>
            <a:ext cx="1346200" cy="1062037"/>
          </a:xfrm>
          <a:prstGeom prst="rect">
            <a:avLst/>
          </a:prstGeom>
          <a:noFill/>
          <a:ln w="9525">
            <a:noFill/>
            <a:miter lim="800000"/>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274769252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transition/>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ln>
          <a:effectLst/>
        </p:spPr>
        <p:txBody>
          <a:bodyPr>
            <a:spAutoFit/>
          </a:bodyPr>
          <a:lstStyle/>
          <a:p>
            <a:pPr algn="ctr" eaLnBrk="0" fontAlgn="base" hangingPunct="0">
              <a:spcBef>
                <a:spcPct val="50000"/>
              </a:spcBef>
              <a:spcAft>
                <a:spcPct val="0"/>
              </a:spcAft>
              <a:defRPr/>
            </a:pPr>
            <a:r>
              <a:rPr lang="en-US" sz="1600" b="1" i="1">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pic>
        <p:nvPicPr>
          <p:cNvPr id="1031" name="Picture 1037" descr="afsymbol"/>
          <p:cNvPicPr>
            <a:picLocks noChangeAspect="1" noChangeArrowheads="1"/>
          </p:cNvPicPr>
          <p:nvPr/>
        </p:nvPicPr>
        <p:blipFill>
          <a:blip r:embed="rId4"/>
          <a:stretch>
            <a:fillRect/>
          </a:stretch>
        </p:blipFill>
        <p:spPr bwMode="auto">
          <a:xfrm>
            <a:off x="392113" y="90488"/>
            <a:ext cx="1346200" cy="1062037"/>
          </a:xfrm>
          <a:prstGeom prst="rect">
            <a:avLst/>
          </a:prstGeom>
          <a:noFill/>
          <a:ln w="9525">
            <a:noFill/>
            <a:miter lim="800000"/>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3879295019"/>
      </p:ext>
    </p:extLst>
  </p:cSld>
  <p:clrMap bg1="lt1" tx1="dk1" bg2="lt2" tx2="dk2" accent1="accent1" accent2="accent2" accent3="accent3" accent4="accent4" accent5="accent5" accent6="accent6" hlink="hlink" folHlink="folHlink"/>
  <p:sldLayoutIdLst>
    <p:sldLayoutId id="2147483746" r:id="rId1"/>
    <p:sldLayoutId id="2147483747" r:id="rId2"/>
  </p:sldLayoutIdLst>
  <p:transition/>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ln>
          <a:effectLst/>
        </p:spPr>
        <p:txBody>
          <a:bodyPr>
            <a:spAutoFit/>
          </a:bodyPr>
          <a:lstStyle/>
          <a:p>
            <a:pPr algn="ctr" eaLnBrk="0" fontAlgn="base" hangingPunct="0">
              <a:spcBef>
                <a:spcPct val="50000"/>
              </a:spcBef>
              <a:spcAft>
                <a:spcPct val="0"/>
              </a:spcAft>
              <a:defRPr/>
            </a:pPr>
            <a:r>
              <a:rPr lang="en-US" sz="1600" b="1" i="1">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ln>
          <a:effectLst/>
        </p:spPr>
        <p:txBody>
          <a:bodyPr wrap="none" anchor="ctr"/>
          <a:lstStyle/>
          <a:p>
            <a:pPr algn="ctr" eaLnBrk="0" fontAlgn="base" hangingPunct="0">
              <a:spcBef>
                <a:spcPct val="0"/>
              </a:spcBef>
              <a:spcAft>
                <a:spcPct val="0"/>
              </a:spcAft>
              <a:defRPr/>
            </a:pPr>
            <a:endParaRPr lang="en-US" sz="1400">
              <a:solidFill>
                <a:prstClr val="black"/>
              </a:solidFill>
            </a:endParaRPr>
          </a:p>
        </p:txBody>
      </p:sp>
      <p:pic>
        <p:nvPicPr>
          <p:cNvPr id="1031" name="Picture 1037" descr="afsymbol"/>
          <p:cNvPicPr>
            <a:picLocks noChangeAspect="1" noChangeArrowheads="1"/>
          </p:cNvPicPr>
          <p:nvPr/>
        </p:nvPicPr>
        <p:blipFill>
          <a:blip r:embed="rId8"/>
          <a:stretch>
            <a:fillRect/>
          </a:stretch>
        </p:blipFill>
        <p:spPr bwMode="auto">
          <a:xfrm>
            <a:off x="392113" y="90488"/>
            <a:ext cx="1346200" cy="1062037"/>
          </a:xfrm>
          <a:prstGeom prst="rect">
            <a:avLst/>
          </a:prstGeom>
          <a:noFill/>
          <a:ln w="9525">
            <a:noFill/>
            <a:miter lim="800000"/>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410005330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Lst>
  <p:transition/>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5.jp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40.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1.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0" y="304800"/>
            <a:ext cx="8610600" cy="5943600"/>
          </a:xfrm>
        </p:spPr>
        <p:txBody>
          <a:bodyPr/>
          <a:lstStyle/>
          <a:p>
            <a:pPr>
              <a:defRPr/>
            </a:pPr>
            <a:r>
              <a:rPr lang="en-US" b="1"/>
              <a:t>Welcome</a:t>
            </a:r>
            <a:br>
              <a:rPr lang="en-US" b="1"/>
            </a:br>
            <a:br>
              <a:rPr lang="en-US" b="1"/>
            </a:br>
            <a:r>
              <a:rPr lang="en-US" b="1"/>
              <a:t>Fairchild Air Force Base (AFB) </a:t>
            </a:r>
            <a:br>
              <a:rPr lang="en-US" b="1"/>
            </a:br>
            <a:r>
              <a:rPr lang="en-US" b="1"/>
              <a:t>Restoration </a:t>
            </a:r>
            <a:br>
              <a:rPr lang="en-US" b="1"/>
            </a:br>
            <a:r>
              <a:rPr lang="en-US" b="1"/>
              <a:t>Advisory Board (RAB) Meeting</a:t>
            </a:r>
            <a:br>
              <a:rPr lang="en-US" b="1"/>
            </a:br>
            <a:br>
              <a:rPr lang="en-US" b="1"/>
            </a:br>
            <a:r>
              <a:rPr lang="en-US" b="1"/>
              <a:t>30 March, 2023</a:t>
            </a:r>
            <a:endParaRPr lang="en-US" sz="3600"/>
          </a:p>
        </p:txBody>
      </p:sp>
    </p:spTree>
    <p:extLst>
      <p:ext uri="{BB962C8B-B14F-4D97-AF65-F5344CB8AC3E}">
        <p14:creationId xmlns:p14="http://schemas.microsoft.com/office/powerpoint/2010/main" val="15326381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66700" y="335845"/>
            <a:ext cx="8610600" cy="6617196"/>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Fairchild AFB</a:t>
            </a:r>
            <a:endParaRPr kumimoji="0" lang="en-US" sz="1300" b="1" i="0" u="none" strike="noStrike" kern="1200" cap="none" spc="0" normalizeH="0" baseline="0" noProof="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Restoration Advisory </a:t>
            </a:r>
            <a:r>
              <a:rPr lang="en-US" sz="1300" b="1">
                <a:solidFill>
                  <a:srgbClr val="000000"/>
                </a:solidFill>
                <a:cs typeface="Times New Roman" panose="02020603050405020304" pitchFamily="18" charset="0"/>
              </a:rPr>
              <a:t>Board (RAB) </a:t>
            </a:r>
            <a:r>
              <a:rPr kumimoji="0" lang="en-US" sz="1300" b="1" i="0" u="none" strike="noStrike" kern="1200" cap="none" spc="0" normalizeH="0" baseline="0" noProof="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Meeting</a:t>
            </a:r>
            <a:endParaRPr kumimoji="0" lang="en-US" sz="1300" b="1" i="0" u="none" strike="noStrike" kern="1200" cap="none" spc="0" normalizeH="0" baseline="0" noProof="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200">
                <a:solidFill>
                  <a:srgbClr val="000000"/>
                </a:solidFill>
                <a:cs typeface="Times New Roman" panose="02020603050405020304" pitchFamily="18" charset="0"/>
              </a:rPr>
              <a:t>Date: March 30</a:t>
            </a:r>
            <a:r>
              <a:rPr kumimoji="0" lang="en-US" sz="1200" i="0" u="none" strike="noStrike" kern="1200" cap="none" spc="0" normalizeH="0" baseline="0" noProof="0">
                <a:ln>
                  <a:noFill/>
                </a:ln>
                <a:solidFill>
                  <a:srgbClr val="000000"/>
                </a:solidFill>
                <a:effectLst/>
                <a:uLnTx/>
                <a:uFillTx/>
                <a:latin typeface="Tahoma" pitchFamily="34" charset="0"/>
                <a:ea typeface="+mn-ea"/>
                <a:cs typeface="Times New Roman" panose="02020603050405020304" pitchFamily="18" charset="0"/>
              </a:rPr>
              <a:t>, 2023 -</a:t>
            </a:r>
            <a:r>
              <a:rPr lang="en-US" sz="1200">
                <a:solidFill>
                  <a:srgbClr val="000000"/>
                </a:solidFill>
                <a:cs typeface="Times New Roman" panose="02020603050405020304" pitchFamily="18" charset="0"/>
              </a:rPr>
              <a:t> Time: 3:00 pm</a:t>
            </a:r>
            <a:endParaRPr kumimoji="0" lang="en-US" sz="1200" i="0" u="none" strike="noStrike" kern="1200" cap="none" spc="0" normalizeH="0" baseline="0" noProof="0">
              <a:ln>
                <a:noFill/>
              </a:ln>
              <a:solidFill>
                <a:srgbClr val="000000"/>
              </a:solidFill>
              <a:effectLst/>
              <a:uLnTx/>
              <a:uFillTx/>
              <a:latin typeface="Times"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000000"/>
                </a:solidFill>
                <a:effectLst/>
                <a:uLnTx/>
                <a:uFillTx/>
                <a:latin typeface="Tahoma" pitchFamily="34" charset="0"/>
                <a:ea typeface="+mn-ea"/>
                <a:cs typeface="Times New Roman" panose="02020603050405020304" pitchFamily="18" charset="0"/>
              </a:rPr>
              <a:t>RAB Meeting Agenda</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300" b="1">
              <a:solidFill>
                <a:srgbClr val="000000"/>
              </a:solidFill>
              <a:latin typeface="Times" panose="02020603050405020304" pitchFamily="18" charset="0"/>
              <a:cs typeface="Times New Roman" panose="02020603050405020304" pitchFamily="18" charset="0"/>
            </a:endParaRPr>
          </a:p>
          <a:p>
            <a:pPr marL="0" marR="0" lvl="0" indent="0" defTabSz="914400" rtl="0" eaLnBrk="1" fontAlgn="base" latinLnBrk="0" hangingPunct="1">
              <a:lnSpc>
                <a:spcPct val="100000"/>
              </a:lnSpc>
              <a:spcBef>
                <a:spcPts val="0"/>
              </a:spcBef>
              <a:spcAft>
                <a:spcPts val="0"/>
              </a:spcAft>
              <a:buClrTx/>
              <a:buSzTx/>
              <a:buFontTx/>
              <a:buNone/>
              <a:tabLst/>
              <a:defRPr/>
            </a:pPr>
            <a:r>
              <a:rPr lang="en-US" sz="1200">
                <a:solidFill>
                  <a:srgbClr val="000000"/>
                </a:solidFill>
                <a:latin typeface="Times" panose="02020603050405020304" pitchFamily="18" charset="0"/>
                <a:cs typeface="Times" panose="02020603050405020304" pitchFamily="18" charset="0"/>
              </a:rPr>
              <a:t>3:00-3:05 p.m.</a:t>
            </a:r>
            <a:r>
              <a:rPr lang="en-US" sz="1200" b="1">
                <a:solidFill>
                  <a:srgbClr val="000000"/>
                </a:solidFill>
                <a:latin typeface="Times" panose="02020603050405020304" pitchFamily="18" charset="0"/>
                <a:cs typeface="Times" panose="02020603050405020304" pitchFamily="18" charset="0"/>
              </a:rPr>
              <a:t>		Welcome &amp; Introductions</a:t>
            </a:r>
            <a:r>
              <a:rPr lang="en-US" sz="1200">
                <a:solidFill>
                  <a:srgbClr val="000000"/>
                </a:solidFill>
                <a:latin typeface="Times" panose="02020603050405020304" pitchFamily="18" charset="0"/>
                <a:cs typeface="Times" panose="02020603050405020304" pitchFamily="18" charset="0"/>
              </a:rPr>
              <a:t>………………………….........Col. Charles Fletcher, RAB Installation Co-Chair</a:t>
            </a: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rPr>
              <a:t>		</a:t>
            </a:r>
            <a:r>
              <a:rPr kumimoji="0" lang="en-US" sz="1200" b="1" i="0" u="none" strike="noStrike" kern="1200" cap="none" spc="0" normalizeH="0" baseline="0" noProof="0" err="1">
                <a:ln>
                  <a:noFill/>
                </a:ln>
                <a:solidFill>
                  <a:srgbClr val="000000"/>
                </a:solidFill>
                <a:effectLst/>
                <a:uLnTx/>
                <a:uFillTx/>
                <a:latin typeface="Times" panose="02020603050405020304" pitchFamily="18" charset="0"/>
                <a:cs typeface="Times" panose="02020603050405020304" pitchFamily="18" charset="0"/>
              </a:rPr>
              <a:t>Ple</a:t>
            </a:r>
            <a:r>
              <a:rPr lang="en-US" sz="1200" b="1" err="1">
                <a:solidFill>
                  <a:srgbClr val="000000"/>
                </a:solidFill>
                <a:latin typeface="Times" panose="02020603050405020304" pitchFamily="18" charset="0"/>
                <a:cs typeface="Times" panose="02020603050405020304" pitchFamily="18" charset="0"/>
              </a:rPr>
              <a:t>dge</a:t>
            </a:r>
            <a:r>
              <a:rPr lang="en-US" sz="1200" b="1">
                <a:solidFill>
                  <a:srgbClr val="000000"/>
                </a:solidFill>
                <a:latin typeface="Times" panose="02020603050405020304" pitchFamily="18" charset="0"/>
                <a:cs typeface="Times" panose="02020603050405020304" pitchFamily="18" charset="0"/>
              </a:rPr>
              <a:t> of Allegiance</a:t>
            </a:r>
            <a:r>
              <a:rPr lang="en-US" sz="1200">
                <a:solidFill>
                  <a:srgbClr val="000000"/>
                </a:solidFill>
                <a:latin typeface="Times" panose="02020603050405020304" pitchFamily="18" charset="0"/>
                <a:cs typeface="Times" panose="02020603050405020304" pitchFamily="18" charset="0"/>
              </a:rPr>
              <a:t>……………………………………….……..........Liz Drake, AECOM RAB Facilitator</a:t>
            </a: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rPr>
              <a:t>		RAB Mission </a:t>
            </a:r>
            <a:r>
              <a:rPr lang="en-US" sz="1200" b="1">
                <a:solidFill>
                  <a:srgbClr val="000000"/>
                </a:solidFill>
                <a:latin typeface="Times" panose="02020603050405020304" pitchFamily="18" charset="0"/>
                <a:cs typeface="Times" panose="02020603050405020304" pitchFamily="18" charset="0"/>
              </a:rPr>
              <a:t>Statement</a:t>
            </a:r>
            <a:r>
              <a:rPr lang="en-US" sz="1200">
                <a:solidFill>
                  <a:srgbClr val="000000"/>
                </a:solidFill>
                <a:latin typeface="Times" panose="02020603050405020304" pitchFamily="18" charset="0"/>
                <a:cs typeface="Times" panose="02020603050405020304" pitchFamily="18" charset="0"/>
              </a:rPr>
              <a:t>……………………........................................Liz Drake, AECOM RAB Facilitator</a:t>
            </a:r>
          </a:p>
          <a:p>
            <a:pPr marL="0" marR="0" lvl="0" indent="0"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endParaRPr>
          </a:p>
          <a:p>
            <a:pPr marL="0" marR="0" lvl="0" indent="0" defTabSz="914400" rtl="0" eaLnBrk="1" fontAlgn="base" latinLnBrk="0" hangingPunct="1">
              <a:lnSpc>
                <a:spcPct val="100000"/>
              </a:lnSpc>
              <a:spcBef>
                <a:spcPts val="0"/>
              </a:spcBef>
              <a:spcAft>
                <a:spcPts val="0"/>
              </a:spcAft>
              <a:buClrTx/>
              <a:buSzTx/>
              <a:buFontTx/>
              <a:buNone/>
              <a:tabLst/>
              <a:defRPr/>
            </a:pPr>
            <a:r>
              <a:rPr lang="en-US" sz="1200">
                <a:solidFill>
                  <a:srgbClr val="000000"/>
                </a:solidFill>
                <a:latin typeface="Times" panose="02020603050405020304" pitchFamily="18" charset="0"/>
                <a:cs typeface="Times" panose="02020603050405020304" pitchFamily="18" charset="0"/>
              </a:rPr>
              <a:t>3:05-3:15</a:t>
            </a:r>
            <a:r>
              <a:rPr lang="en-US" sz="1200" b="1">
                <a:solidFill>
                  <a:srgbClr val="000000"/>
                </a:solidFill>
                <a:latin typeface="Times" panose="02020603050405020304" pitchFamily="18" charset="0"/>
                <a:cs typeface="Times" panose="02020603050405020304" pitchFamily="18" charset="0"/>
              </a:rPr>
              <a:t>		RAB Business</a:t>
            </a:r>
            <a:r>
              <a:rPr lang="en-US" sz="1200">
                <a:solidFill>
                  <a:srgbClr val="000000"/>
                </a:solidFill>
                <a:latin typeface="Times" panose="02020603050405020304" pitchFamily="18" charset="0"/>
                <a:cs typeface="Times" panose="02020603050405020304" pitchFamily="18" charset="0"/>
              </a:rPr>
              <a:t>…………………………………….......…...……………Liz Drake, AECOM RAB Facilitator</a:t>
            </a:r>
          </a:p>
          <a:p>
            <a:pPr marL="2571750" lvl="5" indent="-285750">
              <a:buFont typeface="Arial" panose="020B0604020202020204" pitchFamily="34" charset="0"/>
              <a:buChar char="•"/>
              <a:defRPr/>
            </a:pPr>
            <a:r>
              <a:rPr lang="en-US" sz="1200">
                <a:solidFill>
                  <a:srgbClr val="000000"/>
                </a:solidFill>
                <a:latin typeface="Times" panose="02020603050405020304" pitchFamily="18" charset="0"/>
                <a:cs typeface="Times" panose="02020603050405020304" pitchFamily="18" charset="0"/>
              </a:rPr>
              <a:t>RAB Code of Conduct &amp; RAB Meeting Ground Rules</a:t>
            </a:r>
            <a:endParaRPr lang="en-US" sz="1200" b="1">
              <a:solidFill>
                <a:srgbClr val="000000"/>
              </a:solidFill>
              <a:latin typeface="Times" panose="02020603050405020304" pitchFamily="18" charset="0"/>
              <a:cs typeface="Times" panose="02020603050405020304" pitchFamily="18" charset="0"/>
            </a:endParaRPr>
          </a:p>
          <a:p>
            <a:pPr marL="2571750" lvl="5" indent="-285750">
              <a:buFont typeface="Arial" panose="020B0604020202020204" pitchFamily="34" charset="0"/>
              <a:buChar char="•"/>
              <a:defRPr/>
            </a:pPr>
            <a:r>
              <a:rPr lang="en-US" sz="1200">
                <a:solidFill>
                  <a:srgbClr val="000000"/>
                </a:solidFill>
                <a:latin typeface="Times" panose="02020603050405020304" pitchFamily="18" charset="0"/>
                <a:cs typeface="Times" panose="02020603050405020304" pitchFamily="18" charset="0"/>
              </a:rPr>
              <a:t>Nov. 17, 2022 meeting minutes</a:t>
            </a:r>
          </a:p>
          <a:p>
            <a:pPr marL="2571750" lvl="5" indent="-285750">
              <a:buFont typeface="Arial" panose="020B0604020202020204" pitchFamily="34" charset="0"/>
              <a:buChar char="•"/>
              <a:defRPr/>
            </a:pPr>
            <a:r>
              <a:rPr lang="en-US" sz="1200">
                <a:solidFill>
                  <a:srgbClr val="000000"/>
                </a:solidFill>
                <a:latin typeface="Times" panose="02020603050405020304" pitchFamily="18" charset="0"/>
                <a:cs typeface="Times" panose="02020603050405020304" pitchFamily="18" charset="0"/>
              </a:rPr>
              <a:t>Standard Operating Procedures</a:t>
            </a:r>
          </a:p>
          <a:p>
            <a:pPr marL="2571750" lvl="5" indent="-285750">
              <a:buFont typeface="Arial" panose="020B0604020202020204" pitchFamily="34" charset="0"/>
              <a:buChar char="•"/>
              <a:defRPr/>
            </a:pPr>
            <a:r>
              <a:rPr lang="en-US" sz="1200">
                <a:solidFill>
                  <a:srgbClr val="000000"/>
                </a:solidFill>
                <a:latin typeface="Times" panose="02020603050405020304" pitchFamily="18" charset="0"/>
                <a:cs typeface="Times" panose="02020603050405020304" pitchFamily="18" charset="0"/>
              </a:rPr>
              <a:t>Draft MCL and what does it mean</a:t>
            </a:r>
          </a:p>
          <a:p>
            <a:pPr marL="2571750" lvl="5" indent="-285750">
              <a:buFont typeface="Arial" panose="020B0604020202020204" pitchFamily="34" charset="0"/>
              <a:buChar char="•"/>
              <a:defRPr/>
            </a:pPr>
            <a:endParaRPr lang="en-US" sz="1200">
              <a:solidFill>
                <a:srgbClr val="000000"/>
              </a:solidFill>
              <a:latin typeface="Times" panose="02020603050405020304" pitchFamily="18" charset="0"/>
              <a:cs typeface="Times" panose="02020603050405020304" pitchFamily="18" charset="0"/>
            </a:endParaRPr>
          </a:p>
          <a:p>
            <a:pPr marL="1768475" lvl="5" indent="-1768475">
              <a:defRPr/>
            </a:pPr>
            <a:r>
              <a:rPr lang="en-US" sz="1200">
                <a:solidFill>
                  <a:srgbClr val="000000"/>
                </a:solidFill>
                <a:latin typeface="Times" panose="02020603050405020304" pitchFamily="18" charset="0"/>
                <a:cs typeface="Times" panose="02020603050405020304" pitchFamily="18" charset="0"/>
              </a:rPr>
              <a:t>3:15-3:45</a:t>
            </a:r>
            <a:r>
              <a:rPr lang="en-US" sz="1200" b="1">
                <a:solidFill>
                  <a:srgbClr val="000000"/>
                </a:solidFill>
                <a:latin typeface="Times" panose="02020603050405020304" pitchFamily="18" charset="0"/>
                <a:cs typeface="Times" panose="02020603050405020304" pitchFamily="18" charset="0"/>
              </a:rPr>
              <a:t>		</a:t>
            </a:r>
            <a:r>
              <a:rPr lang="en-US" sz="1200" b="1" err="1">
                <a:solidFill>
                  <a:srgbClr val="000000"/>
                </a:solidFill>
                <a:latin typeface="Times" panose="02020603050405020304" pitchFamily="18" charset="0"/>
                <a:cs typeface="Times" panose="02020603050405020304" pitchFamily="18" charset="0"/>
              </a:rPr>
              <a:t>Perfluorooctane</a:t>
            </a:r>
            <a:r>
              <a:rPr lang="en-US" sz="1200" b="1">
                <a:solidFill>
                  <a:srgbClr val="000000"/>
                </a:solidFill>
                <a:latin typeface="Times" panose="02020603050405020304" pitchFamily="18" charset="0"/>
                <a:cs typeface="Times" panose="02020603050405020304" pitchFamily="18" charset="0"/>
              </a:rPr>
              <a:t> Sulfonate and Perfluorooctanoic Acid (PFOS/PFOA) </a:t>
            </a:r>
          </a:p>
          <a:p>
            <a:pPr marL="1828800" lvl="5">
              <a:defRPr/>
            </a:pPr>
            <a:r>
              <a:rPr lang="en-US" sz="1200" b="1">
                <a:solidFill>
                  <a:srgbClr val="000000"/>
                </a:solidFill>
                <a:latin typeface="Times" panose="02020603050405020304" pitchFamily="18" charset="0"/>
                <a:cs typeface="Times" panose="02020603050405020304" pitchFamily="18" charset="0"/>
              </a:rPr>
              <a:t>Investigation and Ongoing PFOS/PFOA Projects</a:t>
            </a:r>
          </a:p>
          <a:p>
            <a:pPr marL="0" lvl="5">
              <a:defRPr/>
            </a:pPr>
            <a:r>
              <a:rPr lang="en-US" sz="1200">
                <a:solidFill>
                  <a:srgbClr val="000000"/>
                </a:solidFill>
                <a:latin typeface="Times" panose="02020603050405020304" pitchFamily="18" charset="0"/>
                <a:cs typeface="Times" panose="02020603050405020304" pitchFamily="18" charset="0"/>
              </a:rPr>
              <a:t>20 minutes		Presentation…………………………………………………………………………....Mark Loucks, AFCEC</a:t>
            </a:r>
          </a:p>
          <a:p>
            <a:pPr marL="0" lvl="5">
              <a:defRPr/>
            </a:pPr>
            <a:endParaRPr lang="en-US" sz="1200" b="1">
              <a:solidFill>
                <a:srgbClr val="000000"/>
              </a:solidFill>
              <a:latin typeface="Times" panose="02020603050405020304" pitchFamily="18" charset="0"/>
              <a:cs typeface="Times" panose="02020603050405020304" pitchFamily="18" charset="0"/>
            </a:endParaRPr>
          </a:p>
          <a:p>
            <a:pPr marL="0" lvl="5">
              <a:defRPr/>
            </a:pPr>
            <a:r>
              <a:rPr lang="en-US" sz="1200">
                <a:solidFill>
                  <a:srgbClr val="000000"/>
                </a:solidFill>
                <a:latin typeface="Times" panose="02020603050405020304" pitchFamily="18" charset="0"/>
                <a:cs typeface="Times" panose="02020603050405020304" pitchFamily="18" charset="0"/>
              </a:rPr>
              <a:t>3:45-4:15		</a:t>
            </a:r>
            <a:r>
              <a:rPr lang="en-US" sz="1200" b="1">
                <a:solidFill>
                  <a:srgbClr val="000000"/>
                </a:solidFill>
                <a:latin typeface="Times" panose="02020603050405020304" pitchFamily="18" charset="0"/>
                <a:cs typeface="Times" panose="02020603050405020304" pitchFamily="18" charset="0"/>
              </a:rPr>
              <a:t>Update on sites Managed Under the Performance-Based Remediation (PBR) Contract</a:t>
            </a:r>
          </a:p>
          <a:p>
            <a:pPr marL="0" lvl="5">
              <a:defRPr/>
            </a:pPr>
            <a:r>
              <a:rPr lang="en-US" sz="1200">
                <a:solidFill>
                  <a:srgbClr val="000000"/>
                </a:solidFill>
                <a:latin typeface="Times" panose="02020603050405020304" pitchFamily="18" charset="0"/>
                <a:cs typeface="Times" panose="02020603050405020304" pitchFamily="18" charset="0"/>
              </a:rPr>
              <a:t>10 minutes		Presentation………………………..…………….……….…………………………….John Peper, Bay West</a:t>
            </a:r>
          </a:p>
          <a:p>
            <a:pPr marL="0" lvl="5">
              <a:defRPr/>
            </a:pPr>
            <a:r>
              <a:rPr lang="en-US" sz="1200">
                <a:solidFill>
                  <a:srgbClr val="000000"/>
                </a:solidFill>
                <a:latin typeface="Times" panose="02020603050405020304" pitchFamily="18" charset="0"/>
                <a:cs typeface="Times" panose="02020603050405020304" pitchFamily="18" charset="0"/>
              </a:rPr>
              <a:t>10 minutes		Presentation……………………………………………….…………………..…….Kristine Weber, AECOM</a:t>
            </a:r>
          </a:p>
          <a:p>
            <a:pPr marL="0" lvl="5">
              <a:defRPr/>
            </a:pPr>
            <a:endParaRPr lang="en-US" sz="1200" b="1">
              <a:solidFill>
                <a:srgbClr val="000000"/>
              </a:solidFill>
              <a:latin typeface="Times" panose="02020603050405020304" pitchFamily="18" charset="0"/>
              <a:cs typeface="Times" panose="02020603050405020304" pitchFamily="18" charset="0"/>
            </a:endParaRPr>
          </a:p>
          <a:p>
            <a:pPr marL="0" lvl="5">
              <a:defRPr/>
            </a:pPr>
            <a:r>
              <a:rPr lang="en-US" sz="1200">
                <a:solidFill>
                  <a:srgbClr val="000000"/>
                </a:solidFill>
                <a:latin typeface="Times" panose="02020603050405020304" pitchFamily="18" charset="0"/>
                <a:cs typeface="Times" panose="02020603050405020304" pitchFamily="18" charset="0"/>
              </a:rPr>
              <a:t>4:15-4:25</a:t>
            </a:r>
            <a:r>
              <a:rPr lang="en-US" sz="1200" b="1">
                <a:solidFill>
                  <a:srgbClr val="000000"/>
                </a:solidFill>
                <a:latin typeface="Times" panose="02020603050405020304" pitchFamily="18" charset="0"/>
                <a:cs typeface="Times" panose="02020603050405020304" pitchFamily="18" charset="0"/>
              </a:rPr>
              <a:t>		Public Comment Opportunity</a:t>
            </a:r>
            <a:r>
              <a:rPr lang="en-US" sz="1200">
                <a:solidFill>
                  <a:srgbClr val="000000"/>
                </a:solidFill>
                <a:latin typeface="Times" panose="02020603050405020304" pitchFamily="18" charset="0"/>
                <a:cs typeface="Times" panose="02020603050405020304" pitchFamily="18" charset="0"/>
              </a:rPr>
              <a:t>…………………………………….....Liz Drake, AECOM, RAB Facilitator</a:t>
            </a:r>
          </a:p>
          <a:p>
            <a:pPr marL="0" lvl="5">
              <a:defRPr/>
            </a:pPr>
            <a:endParaRPr kumimoji="0" lang="en-US" sz="1200"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endParaRPr>
          </a:p>
          <a:p>
            <a:pPr marL="0" lvl="5">
              <a:defRPr/>
            </a:pPr>
            <a:r>
              <a:rPr lang="en-US" sz="1200">
                <a:solidFill>
                  <a:srgbClr val="000000"/>
                </a:solidFill>
                <a:latin typeface="Times" panose="02020603050405020304" pitchFamily="18" charset="0"/>
                <a:cs typeface="Times" panose="02020603050405020304" pitchFamily="18" charset="0"/>
              </a:rPr>
              <a:t>4:25-4:30		</a:t>
            </a:r>
            <a:r>
              <a:rPr lang="en-US" sz="1200" b="1">
                <a:solidFill>
                  <a:srgbClr val="000000"/>
                </a:solidFill>
                <a:latin typeface="Times" panose="02020603050405020304" pitchFamily="18" charset="0"/>
                <a:cs typeface="Times" panose="02020603050405020304" pitchFamily="18" charset="0"/>
              </a:rPr>
              <a:t>Agenda Items for September 2023 RAB Meeting</a:t>
            </a:r>
          </a:p>
          <a:p>
            <a:pPr marL="0" lvl="5">
              <a:defRPr/>
            </a:pPr>
            <a:endPar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endParaRPr>
          </a:p>
          <a:p>
            <a:pPr marL="0" lvl="5">
              <a:defRPr/>
            </a:pPr>
            <a:r>
              <a:rPr lang="en-US" sz="1200">
                <a:solidFill>
                  <a:srgbClr val="000000"/>
                </a:solidFill>
                <a:latin typeface="Times" panose="02020603050405020304" pitchFamily="18" charset="0"/>
                <a:cs typeface="Times" panose="02020603050405020304" pitchFamily="18" charset="0"/>
              </a:rPr>
              <a:t>4:30 p.m.		</a:t>
            </a:r>
            <a:r>
              <a:rPr lang="en-US" sz="1200" b="1">
                <a:solidFill>
                  <a:srgbClr val="000000"/>
                </a:solidFill>
                <a:latin typeface="Times" panose="02020603050405020304" pitchFamily="18" charset="0"/>
                <a:cs typeface="Times" panose="02020603050405020304" pitchFamily="18" charset="0"/>
              </a:rPr>
              <a:t>Adjourn Until 5:30 p.m. for Fairchild AFB Open House</a:t>
            </a:r>
          </a:p>
          <a:p>
            <a:pPr marL="0" lvl="5">
              <a:defRPr/>
            </a:pPr>
            <a:endPar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endParaRPr>
          </a:p>
          <a:p>
            <a:pPr marL="0" lvl="5" algn="ctr">
              <a:defRPr/>
            </a:pPr>
            <a:endParaRPr lang="en-US" sz="1200" b="1">
              <a:solidFill>
                <a:srgbClr val="000000"/>
              </a:solidFill>
              <a:latin typeface="Times" panose="02020603050405020304" pitchFamily="18" charset="0"/>
              <a:cs typeface="Times" panose="02020603050405020304" pitchFamily="18" charset="0"/>
            </a:endParaRPr>
          </a:p>
          <a:p>
            <a:pPr marL="0" lvl="5" algn="ctr">
              <a:defRPr/>
            </a:pPr>
            <a:r>
              <a:rPr lang="en-US" sz="1200" b="1">
                <a:solidFill>
                  <a:srgbClr val="000000"/>
                </a:solidFill>
                <a:latin typeface="Times" panose="02020603050405020304" pitchFamily="18" charset="0"/>
                <a:cs typeface="Times" panose="02020603050405020304" pitchFamily="18" charset="0"/>
              </a:rPr>
              <a:t>Fairchild Air Force Base Open House</a:t>
            </a:r>
          </a:p>
          <a:p>
            <a:pPr marL="0" lvl="5" algn="ctr">
              <a:defRPr/>
            </a:pPr>
            <a:r>
              <a:rPr kumimoji="0" lang="en-US" sz="1200" b="1"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rPr>
              <a:t>5:30 to </a:t>
            </a:r>
            <a:r>
              <a:rPr lang="en-US" sz="1200" b="1">
                <a:solidFill>
                  <a:srgbClr val="000000"/>
                </a:solidFill>
                <a:latin typeface="Times" panose="02020603050405020304" pitchFamily="18" charset="0"/>
                <a:cs typeface="Times" panose="02020603050405020304" pitchFamily="18" charset="0"/>
              </a:rPr>
              <a:t>8:00 p.m.</a:t>
            </a:r>
          </a:p>
          <a:p>
            <a:pPr marL="0" lvl="5" algn="ctr">
              <a:defRPr/>
            </a:pPr>
            <a:r>
              <a:rPr lang="en-US" sz="1100">
                <a:solidFill>
                  <a:srgbClr val="000000"/>
                </a:solidFill>
                <a:latin typeface="Times" panose="02020603050405020304" pitchFamily="18" charset="0"/>
                <a:cs typeface="Times" panose="02020603050405020304" pitchFamily="18" charset="0"/>
              </a:rPr>
              <a:t>Fairchild AFB leadership and project managers available to speak with the public about the environmental cleanup program.</a:t>
            </a:r>
            <a:endParaRPr kumimoji="0" lang="en-US" sz="1100" i="0" u="none" strike="noStrike" kern="1200" cap="none" spc="0" normalizeH="0" baseline="0" noProof="0">
              <a:ln>
                <a:noFill/>
              </a:ln>
              <a:solidFill>
                <a:srgbClr val="000000"/>
              </a:solidFill>
              <a:effectLst/>
              <a:uLnTx/>
              <a:uFillTx/>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993807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440455" y="461666"/>
            <a:ext cx="5982821" cy="565313"/>
          </a:xfrm>
          <a:prstGeom prst="rect">
            <a:avLst/>
          </a:prstGeom>
        </p:spPr>
        <p:txBody>
          <a:bodyPr vert="horz" wrap="square" lIns="0" tIns="11206" rIns="0" bIns="0" rtlCol="0">
            <a:spAutoFit/>
          </a:bodyPr>
          <a:lstStyle/>
          <a:p>
            <a:pPr marL="11206">
              <a:spcBef>
                <a:spcPts val="88"/>
              </a:spcBef>
            </a:pPr>
            <a:r>
              <a:rPr lang="en-US" i="1" spc="-4">
                <a:solidFill>
                  <a:schemeClr val="accent6"/>
                </a:solidFill>
              </a:rPr>
              <a:t>RAB Mission Statement</a:t>
            </a:r>
          </a:p>
        </p:txBody>
      </p:sp>
      <p:sp>
        <p:nvSpPr>
          <p:cNvPr id="9" name="Text Placeholder 6"/>
          <p:cNvSpPr txBox="1">
            <a:spLocks/>
          </p:cNvSpPr>
          <p:nvPr/>
        </p:nvSpPr>
        <p:spPr bwMode="auto">
          <a:xfrm>
            <a:off x="298356" y="1928229"/>
            <a:ext cx="8547287" cy="5767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85750" marR="0" lvl="0" indent="-285750" algn="l" defTabSz="914400" rtl="0" eaLnBrk="1" fontAlgn="base" latinLnBrk="0" hangingPunct="1">
              <a:lnSpc>
                <a:spcPct val="100000"/>
              </a:lnSpc>
              <a:spcBef>
                <a:spcPts val="600"/>
              </a:spcBef>
              <a:spcAft>
                <a:spcPts val="400"/>
              </a:spcAft>
              <a:buClrTx/>
              <a:buSzTx/>
              <a:buFont typeface="Arial" panose="020B0604020202020204" pitchFamily="34" charset="0"/>
              <a:buChar char="•"/>
              <a:tabLst/>
              <a:defRPr/>
            </a:pPr>
            <a:endParaRPr kumimoji="0" lang="en-US" sz="2400" b="1" i="0" u="none" strike="noStrike" kern="0" cap="none" spc="0" normalizeH="0" baseline="0" noProof="0">
              <a:ln>
                <a:noFill/>
              </a:ln>
              <a:solidFill>
                <a:srgbClr val="333399">
                  <a:lumMod val="75000"/>
                </a:srgbClr>
              </a:solidFill>
              <a:effectLst/>
              <a:uLnTx/>
              <a:uFillTx/>
              <a:latin typeface="Arial"/>
              <a:ea typeface="+mn-ea"/>
              <a:cs typeface="+mn-cs"/>
            </a:endParaRPr>
          </a:p>
          <a:p>
            <a:pPr marL="0" marR="0" lvl="0" indent="0" algn="ctr" defTabSz="914400" rtl="0" eaLnBrk="1" fontAlgn="base" latinLnBrk="0" hangingPunct="1">
              <a:lnSpc>
                <a:spcPct val="100000"/>
              </a:lnSpc>
              <a:spcBef>
                <a:spcPts val="600"/>
              </a:spcBef>
              <a:spcAft>
                <a:spcPts val="400"/>
              </a:spcAft>
              <a:buClrTx/>
              <a:buSzTx/>
              <a:buNone/>
              <a:tabLst/>
              <a:defRPr/>
            </a:pPr>
            <a:r>
              <a:rPr kumimoji="0" lang="en-US" sz="2400" b="1" i="0" u="none" strike="noStrike" kern="0" cap="none" spc="0" normalizeH="0" baseline="0" noProof="0">
                <a:ln>
                  <a:noFill/>
                </a:ln>
                <a:solidFill>
                  <a:srgbClr val="002060"/>
                </a:solidFill>
                <a:effectLst/>
                <a:uLnTx/>
                <a:uFillTx/>
                <a:latin typeface="Arial"/>
                <a:ea typeface="+mn-ea"/>
                <a:cs typeface="+mn-cs"/>
              </a:rPr>
              <a:t>“The purpose of the Restoration Advisory Board is to promote community awareness and obtain constructive community review and comment on environmental restoration actions in the overall cleanup of Fairchild Air Force Base.”</a:t>
            </a: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16161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440455" y="461666"/>
            <a:ext cx="5982821" cy="565313"/>
          </a:xfrm>
          <a:prstGeom prst="rect">
            <a:avLst/>
          </a:prstGeom>
        </p:spPr>
        <p:txBody>
          <a:bodyPr vert="horz" wrap="square" lIns="0" tIns="11206" rIns="0" bIns="0" rtlCol="0">
            <a:spAutoFit/>
          </a:bodyPr>
          <a:lstStyle/>
          <a:p>
            <a:pPr marL="11206">
              <a:spcBef>
                <a:spcPts val="88"/>
              </a:spcBef>
            </a:pPr>
            <a:r>
              <a:rPr lang="en-US" i="1" spc="-4">
                <a:solidFill>
                  <a:schemeClr val="accent6"/>
                </a:solidFill>
              </a:rPr>
              <a:t>Public Code of Conduct</a:t>
            </a:r>
          </a:p>
        </p:txBody>
      </p:sp>
      <p:sp>
        <p:nvSpPr>
          <p:cNvPr id="9" name="Text Placeholder 6"/>
          <p:cNvSpPr txBox="1">
            <a:spLocks/>
          </p:cNvSpPr>
          <p:nvPr/>
        </p:nvSpPr>
        <p:spPr bwMode="auto">
          <a:xfrm>
            <a:off x="297455" y="1121789"/>
            <a:ext cx="8547287" cy="53904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342900" marR="0" lvl="0" indent="-342900" algn="l" defTabSz="914400" rtl="0" eaLnBrk="1" fontAlgn="base" latinLnBrk="0" hangingPunct="1">
              <a:lnSpc>
                <a:spcPct val="100000"/>
              </a:lnSpc>
              <a:spcBef>
                <a:spcPts val="600"/>
              </a:spcBef>
              <a:spcAft>
                <a:spcPts val="400"/>
              </a:spcAft>
              <a:buClrTx/>
              <a:buSzTx/>
              <a:buFont typeface="Arial" panose="020B0604020202020204" pitchFamily="34" charset="0"/>
              <a:buChar char="•"/>
              <a:tabLst/>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Commentors shall be courteous and respectful at all times.</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Interruptions will not be tolerated during the RAB presentations </a:t>
            </a:r>
            <a:r>
              <a:rPr lang="en-US" sz="1800">
                <a:solidFill>
                  <a:schemeClr val="accent2">
                    <a:lumMod val="75000"/>
                  </a:schemeClr>
                </a:solidFill>
                <a:latin typeface="Arial"/>
              </a:rPr>
              <a:t>or while</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another person is speaking.</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Profanity or any use of inappropriate language during </a:t>
            </a:r>
            <a:r>
              <a:rPr lang="en-US" sz="1800">
                <a:solidFill>
                  <a:schemeClr val="accent2">
                    <a:lumMod val="75000"/>
                  </a:schemeClr>
                </a:solidFill>
                <a:latin typeface="Arial"/>
              </a:rPr>
              <a:t>the presentations</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or public comment period is prohibited.</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Instigating any type of mass outbursts by the public will not </a:t>
            </a:r>
            <a:r>
              <a:rPr lang="en-US" sz="1800">
                <a:solidFill>
                  <a:schemeClr val="accent2">
                    <a:lumMod val="75000"/>
                  </a:schemeClr>
                </a:solidFill>
                <a:latin typeface="Arial"/>
              </a:rPr>
              <a:t>be tolerated</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The RAB facilitator may limit length of comments to manage </a:t>
            </a:r>
            <a:r>
              <a:rPr lang="en-US" sz="1800">
                <a:solidFill>
                  <a:schemeClr val="accent2">
                    <a:lumMod val="75000"/>
                  </a:schemeClr>
                </a:solidFill>
                <a:latin typeface="Arial"/>
              </a:rPr>
              <a:t>meeting and</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presentation times. Public comments during the public </a:t>
            </a:r>
            <a:r>
              <a:rPr lang="en-US" sz="1800">
                <a:solidFill>
                  <a:schemeClr val="accent2">
                    <a:lumMod val="75000"/>
                  </a:schemeClr>
                </a:solidFill>
                <a:latin typeface="Arial"/>
              </a:rPr>
              <a:t>comment opportunity</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will be limited to ten minutes.</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The RAB facilitator will moderate the meeting to ensure the </a:t>
            </a:r>
            <a:r>
              <a:rPr lang="en-US" sz="1800">
                <a:solidFill>
                  <a:schemeClr val="accent2">
                    <a:lumMod val="75000"/>
                  </a:schemeClr>
                </a:solidFill>
                <a:latin typeface="Arial"/>
              </a:rPr>
              <a:t>meeting stays</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on schedule and focused on the topics at hand.</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a:spcBef>
                <a:spcPts val="600"/>
              </a:spcBef>
              <a:spcAft>
                <a:spcPts val="400"/>
              </a:spcAft>
              <a:buFont typeface="Arial" panose="020B0604020202020204" pitchFamily="34" charset="0"/>
              <a:buChar char="•"/>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All members of the public are asked to remain seated in the </a:t>
            </a:r>
            <a:r>
              <a:rPr lang="en-US" sz="1800">
                <a:solidFill>
                  <a:schemeClr val="accent2">
                    <a:lumMod val="75000"/>
                  </a:schemeClr>
                </a:solidFill>
                <a:latin typeface="Arial"/>
              </a:rPr>
              <a:t>area designated</a:t>
            </a: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 for the public during the RAB presentation.</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marL="342900" marR="0" lvl="0" indent="-342900" algn="l" defTabSz="914400" rtl="0" eaLnBrk="1" fontAlgn="base" latinLnBrk="0" hangingPunct="1">
              <a:lnSpc>
                <a:spcPct val="100000"/>
              </a:lnSpc>
              <a:spcBef>
                <a:spcPts val="600"/>
              </a:spcBef>
              <a:spcAft>
                <a:spcPts val="400"/>
              </a:spcAft>
              <a:buClrTx/>
              <a:buSzTx/>
              <a:buFont typeface="Arial" panose="020B0604020202020204" pitchFamily="34" charset="0"/>
              <a:buChar char="•"/>
              <a:tabLst/>
              <a:defRPr/>
            </a:pPr>
            <a:r>
              <a:rPr kumimoji="0" lang="en-US" sz="1800" b="1" i="0" u="none" strike="noStrike" kern="1200" cap="none" spc="0" normalizeH="0" baseline="0" noProof="0">
                <a:ln>
                  <a:noFill/>
                </a:ln>
                <a:solidFill>
                  <a:schemeClr val="accent2">
                    <a:lumMod val="75000"/>
                  </a:schemeClr>
                </a:solidFill>
                <a:effectLst/>
                <a:uLnTx/>
                <a:uFillTx/>
                <a:latin typeface="Arial"/>
                <a:ea typeface="+mn-ea"/>
                <a:cs typeface="+mn-cs"/>
              </a:rPr>
              <a:t>Racist, sexist, or homophobic comments will not be tolerated.</a:t>
            </a:r>
            <a:endParaRPr lang="en-US" sz="1800" b="1" i="0" u="none" strike="noStrike" kern="1200" cap="none" spc="0" normalizeH="0" baseline="0" noProof="0">
              <a:ln>
                <a:noFill/>
              </a:ln>
              <a:solidFill>
                <a:schemeClr val="accent2">
                  <a:lumMod val="75000"/>
                </a:schemeClr>
              </a:solidFill>
              <a:effectLst/>
              <a:uLnTx/>
              <a:uFillTx/>
              <a:latin typeface="Arial"/>
              <a:cs typeface="Arial"/>
            </a:endParaRPr>
          </a:p>
          <a:p>
            <a:pPr marL="285750" marR="0" lvl="0" indent="-285750" algn="l" defTabSz="914400" rtl="0" eaLnBrk="1" fontAlgn="base" latinLnBrk="0" hangingPunct="1">
              <a:lnSpc>
                <a:spcPct val="100000"/>
              </a:lnSpc>
              <a:spcBef>
                <a:spcPts val="600"/>
              </a:spcBef>
              <a:spcAft>
                <a:spcPts val="400"/>
              </a:spcAft>
              <a:buClrTx/>
              <a:buSzTx/>
              <a:buFont typeface="Arial" panose="020B0604020202020204" pitchFamily="34" charset="0"/>
              <a:buChar char="•"/>
              <a:tabLst/>
              <a:defRPr/>
            </a:pPr>
            <a:endParaRPr kumimoji="0" lang="en-US" sz="2400" b="1" i="0" u="none" strike="noStrike" kern="0" cap="none" spc="0" normalizeH="0" baseline="0" noProof="0">
              <a:ln>
                <a:noFill/>
              </a:ln>
              <a:solidFill>
                <a:srgbClr val="002060"/>
              </a:solidFill>
              <a:effectLst/>
              <a:uLnTx/>
              <a:uFillTx/>
              <a:latin typeface="Arial"/>
              <a:ea typeface="+mn-ea"/>
              <a:cs typeface="+mn-cs"/>
            </a:endParaRP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4</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15329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440455" y="461666"/>
            <a:ext cx="5982821" cy="565313"/>
          </a:xfrm>
          <a:prstGeom prst="rect">
            <a:avLst/>
          </a:prstGeom>
        </p:spPr>
        <p:txBody>
          <a:bodyPr vert="horz" wrap="square" lIns="0" tIns="11206" rIns="0" bIns="0" rtlCol="0">
            <a:spAutoFit/>
          </a:bodyPr>
          <a:lstStyle/>
          <a:p>
            <a:pPr marL="11206">
              <a:spcBef>
                <a:spcPts val="88"/>
              </a:spcBef>
            </a:pPr>
            <a:r>
              <a:rPr lang="en-US" i="1" spc="-4">
                <a:solidFill>
                  <a:schemeClr val="accent6"/>
                </a:solidFill>
              </a:rPr>
              <a:t>RAB Member Expectations</a:t>
            </a:r>
          </a:p>
        </p:txBody>
      </p:sp>
      <p:sp>
        <p:nvSpPr>
          <p:cNvPr id="9" name="Text Placeholder 6"/>
          <p:cNvSpPr txBox="1">
            <a:spLocks/>
          </p:cNvSpPr>
          <p:nvPr/>
        </p:nvSpPr>
        <p:spPr bwMode="auto">
          <a:xfrm>
            <a:off x="299670" y="1145919"/>
            <a:ext cx="8544659" cy="56149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Attend all regular meetings. If the member is unable to attend, it is the member’s responsibility to ensure the alternate attends the meeting in his or her place.</a:t>
            </a:r>
          </a:p>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Participate actively and appropriately at meetings and other activities. Behavioral norms can be found on the back of the member's name tents.</a:t>
            </a:r>
          </a:p>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All RAB members, including alternates, are invited and encouraged to attend training sessions and participate on work groups.</a:t>
            </a:r>
          </a:p>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Read all RAB meeting minutes.</a:t>
            </a:r>
          </a:p>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Be available to communicate with local community residents and interest groups concerned with specific base cleanup issues. This may include attendance at Info Fairs, responding to direct contacts and taking the initiative to establish contact with community residents.</a:t>
            </a:r>
          </a:p>
          <a:p>
            <a:pPr>
              <a:spcBef>
                <a:spcPts val="600"/>
              </a:spcBef>
              <a:spcAft>
                <a:spcPts val="400"/>
              </a:spcAft>
              <a:buFont typeface="Arial" panose="020B0604020202020204" pitchFamily="34" charset="0"/>
              <a:buChar char="•"/>
              <a:defRPr/>
            </a:pPr>
            <a:r>
              <a:rPr lang="en-US" sz="1800">
                <a:solidFill>
                  <a:schemeClr val="accent2">
                    <a:lumMod val="75000"/>
                  </a:schemeClr>
                </a:solidFill>
                <a:latin typeface="Arial"/>
              </a:rPr>
              <a:t>Identify all actual, potential, and perceived conflicts of interest, as defined in Section IV.G., before any discussion that may affect the conflicting interest, and recusal from participating in such discussion.</a:t>
            </a: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5</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6060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909586" y="0"/>
            <a:ext cx="7324826" cy="1119311"/>
          </a:xfrm>
          <a:prstGeom prst="rect">
            <a:avLst/>
          </a:prstGeom>
        </p:spPr>
        <p:txBody>
          <a:bodyPr vert="horz" wrap="square" lIns="0" tIns="11206" rIns="0" bIns="0" rtlCol="0">
            <a:spAutoFit/>
          </a:bodyPr>
          <a:lstStyle/>
          <a:p>
            <a:pPr marL="11206">
              <a:spcBef>
                <a:spcPts val="88"/>
              </a:spcBef>
            </a:pPr>
            <a:r>
              <a:rPr lang="en-US" i="1" spc="-4">
                <a:solidFill>
                  <a:schemeClr val="accent6"/>
                </a:solidFill>
              </a:rPr>
              <a:t>Draft MCL and What does it Mean?</a:t>
            </a:r>
          </a:p>
        </p:txBody>
      </p:sp>
      <p:sp>
        <p:nvSpPr>
          <p:cNvPr id="9" name="Text Placeholder 6"/>
          <p:cNvSpPr txBox="1">
            <a:spLocks/>
          </p:cNvSpPr>
          <p:nvPr/>
        </p:nvSpPr>
        <p:spPr bwMode="auto">
          <a:xfrm>
            <a:off x="183291" y="1191493"/>
            <a:ext cx="8777415" cy="53987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a:buNone/>
              <a:defRPr/>
            </a:pPr>
            <a:r>
              <a:rPr lang="en-US" sz="1400">
                <a:solidFill>
                  <a:schemeClr val="accent6"/>
                </a:solidFill>
              </a:rPr>
              <a:t>USEPA has proposed a </a:t>
            </a:r>
            <a:r>
              <a:rPr lang="en-US" sz="1400" u="sng">
                <a:solidFill>
                  <a:srgbClr val="00B050"/>
                </a:solidFill>
              </a:rPr>
              <a:t>Draft</a:t>
            </a:r>
            <a:r>
              <a:rPr lang="en-US" sz="1400">
                <a:solidFill>
                  <a:srgbClr val="00B050"/>
                </a:solidFill>
              </a:rPr>
              <a:t> </a:t>
            </a:r>
            <a:r>
              <a:rPr lang="en-US" sz="1400">
                <a:solidFill>
                  <a:schemeClr val="accent6"/>
                </a:solidFill>
              </a:rPr>
              <a:t>Maximum Contaminate Level (MCL) of 4 parts per trillion (ppt)</a:t>
            </a:r>
            <a:endParaRPr lang="en-US" sz="1400">
              <a:solidFill>
                <a:schemeClr val="accent6"/>
              </a:solidFill>
              <a:highlight>
                <a:srgbClr val="FFFF00"/>
              </a:highlight>
            </a:endParaRPr>
          </a:p>
          <a:p>
            <a:pPr marL="0" indent="0" algn="just">
              <a:buNone/>
              <a:defRPr/>
            </a:pPr>
            <a:endParaRPr lang="en-US" sz="1400">
              <a:solidFill>
                <a:schemeClr val="accent6"/>
              </a:solidFill>
            </a:endParaRPr>
          </a:p>
          <a:p>
            <a:pPr marL="0" indent="0" algn="just">
              <a:buNone/>
              <a:defRPr/>
            </a:pPr>
            <a:endParaRPr lang="en-US" sz="1400">
              <a:solidFill>
                <a:schemeClr val="accent6"/>
              </a:solidFill>
            </a:endParaRPr>
          </a:p>
          <a:p>
            <a:pPr marL="0" indent="0" algn="just">
              <a:buNone/>
              <a:defRPr/>
            </a:pPr>
            <a:r>
              <a:rPr lang="en-US" sz="1400">
                <a:solidFill>
                  <a:schemeClr val="accent6"/>
                </a:solidFill>
              </a:rPr>
              <a:t>“DoD respects and values the public comment process on this proposed nationwide drinking water rule and looks forward to the clarity that a final regulatory drinking water standard for PFAS will provide.”</a:t>
            </a:r>
          </a:p>
          <a:p>
            <a:pPr marL="0" indent="0" algn="just">
              <a:buNone/>
              <a:defRPr/>
            </a:pPr>
            <a:endParaRPr lang="en-US" sz="1400">
              <a:solidFill>
                <a:schemeClr val="accent6"/>
              </a:solidFill>
            </a:endParaRPr>
          </a:p>
          <a:p>
            <a:pPr marL="0" indent="0" algn="just">
              <a:buNone/>
              <a:defRPr/>
            </a:pPr>
            <a:r>
              <a:rPr lang="en-US" sz="1400">
                <a:solidFill>
                  <a:schemeClr val="accent6"/>
                </a:solidFill>
              </a:rPr>
              <a:t>“In anticipation of the final standard that EPA expects to publish by the end of 2023, the Department is assessing what actions DoD can take to be prepared to incorporate EPA's final regulatory standard into our current cleanup process, such as reviewing our existing data and conducting additional sampling where necessary.”</a:t>
            </a:r>
          </a:p>
          <a:p>
            <a:pPr marL="0" indent="0" algn="just">
              <a:buNone/>
              <a:defRPr/>
            </a:pPr>
            <a:endParaRPr lang="en-US" sz="1400">
              <a:solidFill>
                <a:schemeClr val="accent6"/>
              </a:solidFill>
            </a:endParaRPr>
          </a:p>
          <a:p>
            <a:pPr marL="0" indent="0" algn="just">
              <a:buNone/>
              <a:defRPr/>
            </a:pPr>
            <a:r>
              <a:rPr lang="en-US" sz="1400">
                <a:solidFill>
                  <a:schemeClr val="accent6"/>
                </a:solidFill>
              </a:rPr>
              <a:t>“In addition, DoD will incorporate nationwide PFAS cleanup guidance, issued by EPA and applicable to all owners and operators under the federal cleanup law, as to when to provide alternate water when PFAS are present."</a:t>
            </a:r>
            <a:endParaRPr lang="en-US">
              <a:cs typeface="Arial"/>
            </a:endParaRPr>
          </a:p>
          <a:p>
            <a:pPr marL="0" indent="0">
              <a:buNone/>
              <a:defRPr/>
            </a:pPr>
            <a:endParaRPr lang="en-US" sz="1400">
              <a:solidFill>
                <a:schemeClr val="accent6"/>
              </a:solidFill>
            </a:endParaRPr>
          </a:p>
          <a:p>
            <a:pPr>
              <a:defRPr/>
            </a:pPr>
            <a:endParaRPr lang="en-US" sz="1600">
              <a:solidFill>
                <a:schemeClr val="accent6"/>
              </a:solidFill>
            </a:endParaRPr>
          </a:p>
          <a:p>
            <a:pPr>
              <a:defRPr/>
            </a:pPr>
            <a:endParaRPr lang="en-US" sz="1600">
              <a:solidFill>
                <a:schemeClr val="accent6"/>
              </a:solidFill>
            </a:endParaRPr>
          </a:p>
          <a:p>
            <a:pPr>
              <a:defRPr/>
            </a:pPr>
            <a:endParaRPr kumimoji="0" lang="en-US" sz="2400" b="1" i="0" u="none" strike="noStrike" kern="0" cap="none" spc="0" normalizeH="0" baseline="0" noProof="0">
              <a:ln>
                <a:noFill/>
              </a:ln>
              <a:solidFill>
                <a:schemeClr val="accent6"/>
              </a:solidFill>
              <a:effectLst/>
              <a:uLnTx/>
              <a:uFillTx/>
              <a:latin typeface="Arial"/>
              <a:ea typeface="+mn-ea"/>
              <a:cs typeface="+mn-cs"/>
            </a:endParaRP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6</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18495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84145" y="483422"/>
            <a:ext cx="1188047" cy="937259"/>
          </a:xfrm>
          <a:prstGeom prst="rect">
            <a:avLst/>
          </a:prstGeom>
          <a:blipFill>
            <a:blip r:embed="rId2"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874059" y="6096559"/>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2180888" y="561614"/>
            <a:ext cx="6078967" cy="503758"/>
          </a:xfrm>
          <a:prstGeom prst="rect">
            <a:avLst/>
          </a:prstGeom>
        </p:spPr>
        <p:txBody>
          <a:bodyPr vert="horz" wrap="square" lIns="0" tIns="11206" rIns="0" bIns="0" rtlCol="0">
            <a:spAutoFit/>
          </a:bodyPr>
          <a:lstStyle/>
          <a:p>
            <a:pPr marL="11206" marR="4483" algn="ctr" defTabSz="806867" rtl="0">
              <a:spcBef>
                <a:spcPts val="88"/>
              </a:spcBef>
              <a:defRPr/>
            </a:pPr>
            <a:r>
              <a:rPr sz="3200" kern="1200" spc="-4">
                <a:solidFill>
                  <a:srgbClr val="141B76"/>
                </a:solidFill>
                <a:ea typeface="+mn-ea"/>
              </a:rPr>
              <a:t>Air Force Civil Engineer Center</a:t>
            </a:r>
          </a:p>
        </p:txBody>
      </p:sp>
      <p:sp>
        <p:nvSpPr>
          <p:cNvPr id="5" name="object 5"/>
          <p:cNvSpPr/>
          <p:nvPr/>
        </p:nvSpPr>
        <p:spPr>
          <a:xfrm>
            <a:off x="874059" y="1490943"/>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1937274" y="1517726"/>
            <a:ext cx="5224743" cy="282363"/>
          </a:xfrm>
          <a:prstGeom prst="rect">
            <a:avLst/>
          </a:prstGeom>
        </p:spPr>
        <p:txBody>
          <a:bodyPr vert="horz" wrap="square" lIns="0" tIns="10646" rIns="0" bIns="0" rtlCol="0">
            <a:spAutoFit/>
          </a:bodyPr>
          <a:lstStyle/>
          <a:p>
            <a:pPr marL="11206" marR="0" lvl="0" indent="0" algn="l" defTabSz="806867" rtl="0" eaLnBrk="1" fontAlgn="auto" latinLnBrk="0" hangingPunct="1">
              <a:lnSpc>
                <a:spcPct val="100000"/>
              </a:lnSpc>
              <a:spcBef>
                <a:spcPts val="84"/>
              </a:spcBef>
              <a:spcAft>
                <a:spcPts val="0"/>
              </a:spcAft>
              <a:buClrTx/>
              <a:buSzTx/>
              <a:buFontTx/>
              <a:buNone/>
              <a:tabLst>
                <a:tab pos="1663601" algn="l"/>
                <a:tab pos="1867000" algn="l"/>
                <a:tab pos="3217940" algn="l"/>
                <a:tab pos="3420778" algn="l"/>
              </a:tabLst>
              <a:defRPr/>
            </a:pP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I n t e g r i</a:t>
            </a:r>
            <a:r>
              <a:rPr kumimoji="0" sz="1765" b="1" i="1" u="none" strike="noStrike" kern="1200" cap="none" spc="49" normalizeH="0" baseline="0" noProof="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t</a:t>
            </a:r>
            <a:r>
              <a:rPr kumimoji="0" sz="1765" b="1" i="1" u="none" strike="noStrike" kern="1200" cap="none" spc="0" normalizeH="0" baseline="0" noProof="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y	-	S e r v i</a:t>
            </a:r>
            <a:r>
              <a:rPr kumimoji="0" sz="1765" b="1" i="1" u="none" strike="noStrike" kern="1200" cap="none" spc="40" normalizeH="0" baseline="0" noProof="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c</a:t>
            </a:r>
            <a:r>
              <a:rPr kumimoji="0" sz="1765" b="1" i="1" u="none" strike="noStrike" kern="1200" cap="none" spc="0" normalizeH="0" baseline="0" noProof="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e	-	E x c e l l e n c</a:t>
            </a:r>
            <a:r>
              <a:rPr kumimoji="0" sz="1765" b="1" i="1" u="none" strike="noStrike" kern="1200" cap="none" spc="-13" normalizeH="0" baseline="0" noProof="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a:ln>
                  <a:noFill/>
                </a:ln>
                <a:solidFill>
                  <a:srgbClr val="141B76"/>
                </a:solidFill>
                <a:effectLst/>
                <a:uLnTx/>
                <a:uFillTx/>
                <a:latin typeface="Century Schoolbook"/>
                <a:ea typeface="+mn-ea"/>
                <a:cs typeface="Century Schoolbook"/>
              </a:rPr>
              <a:t>e</a:t>
            </a:r>
            <a:endParaRPr kumimoji="0" sz="1765" b="0" i="0" u="none" strike="noStrike" kern="1200" cap="none" spc="0" normalizeH="0" baseline="0" noProof="0">
              <a:ln>
                <a:noFill/>
              </a:ln>
              <a:solidFill>
                <a:prstClr val="black"/>
              </a:solidFill>
              <a:effectLst/>
              <a:uLnTx/>
              <a:uFillTx/>
              <a:latin typeface="Century Schoolbook"/>
              <a:ea typeface="+mn-ea"/>
              <a:cs typeface="Century Schoolbook"/>
            </a:endParaRPr>
          </a:p>
        </p:txBody>
      </p:sp>
      <p:sp>
        <p:nvSpPr>
          <p:cNvPr id="7" name="object 7"/>
          <p:cNvSpPr/>
          <p:nvPr/>
        </p:nvSpPr>
        <p:spPr>
          <a:xfrm>
            <a:off x="916417" y="2412403"/>
            <a:ext cx="2991971" cy="3245447"/>
          </a:xfrm>
          <a:prstGeom prst="rect">
            <a:avLst/>
          </a:prstGeom>
          <a:blipFill>
            <a:blip r:embed="rId3"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3908388" y="2236170"/>
            <a:ext cx="4639796" cy="3088120"/>
          </a:xfrm>
          <a:prstGeom prst="rect">
            <a:avLst/>
          </a:prstGeom>
        </p:spPr>
        <p:txBody>
          <a:bodyPr vert="horz" wrap="square" lIns="0" tIns="11206" rIns="0" bIns="0" rtlCol="0">
            <a:spAutoFit/>
          </a:bodyPr>
          <a:lstStyle/>
          <a:p>
            <a:pPr marL="11206" marR="4483" lvl="0" indent="0" algn="ctr" defTabSz="806867" rtl="0" eaLnBrk="1" fontAlgn="auto" latinLnBrk="0" hangingPunct="1">
              <a:lnSpc>
                <a:spcPct val="100000"/>
              </a:lnSpc>
              <a:spcBef>
                <a:spcPts val="88"/>
              </a:spcBef>
              <a:spcAft>
                <a:spcPts val="0"/>
              </a:spcAft>
              <a:buClrTx/>
              <a:buSzTx/>
              <a:buFontTx/>
              <a:buNone/>
              <a:tabLst/>
              <a:defRPr/>
            </a:pPr>
            <a:endParaRPr lang="en-US" sz="3177" b="1" i="1" spc="-4">
              <a:solidFill>
                <a:srgbClr val="141B76"/>
              </a:solidFill>
              <a:latin typeface="Arial"/>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sz="3600" b="1" i="1" spc="-4">
                <a:solidFill>
                  <a:srgbClr val="141B76"/>
                </a:solidFill>
                <a:latin typeface="Arial"/>
                <a:cs typeface="Arial"/>
              </a:rPr>
              <a:t>March</a:t>
            </a:r>
            <a:r>
              <a:rPr kumimoji="0" lang="en-US" sz="3600" b="1" i="1" u="none" strike="noStrike" kern="1200" cap="none" spc="-4" normalizeH="0" baseline="0" noProof="0">
                <a:ln>
                  <a:noFill/>
                </a:ln>
                <a:solidFill>
                  <a:srgbClr val="141B76"/>
                </a:solidFill>
                <a:effectLst/>
                <a:uLnTx/>
                <a:uFillTx/>
                <a:latin typeface="Arial"/>
                <a:cs typeface="Arial"/>
              </a:rPr>
              <a:t> </a:t>
            </a:r>
            <a:r>
              <a:rPr kumimoji="0" sz="3600" b="1" i="1" u="none" strike="noStrike" kern="1200" cap="none" spc="-4" normalizeH="0" baseline="0" noProof="0">
                <a:ln>
                  <a:noFill/>
                </a:ln>
                <a:solidFill>
                  <a:srgbClr val="141B76"/>
                </a:solidFill>
                <a:effectLst/>
                <a:uLnTx/>
                <a:uFillTx/>
                <a:latin typeface="Arial"/>
                <a:cs typeface="Arial"/>
              </a:rPr>
              <a:t>202</a:t>
            </a:r>
            <a:r>
              <a:rPr lang="en-US" sz="3600" b="1" i="1" spc="-4">
                <a:solidFill>
                  <a:srgbClr val="141B76"/>
                </a:solidFill>
                <a:latin typeface="Arial"/>
                <a:cs typeface="Arial"/>
              </a:rPr>
              <a:t>3</a:t>
            </a:r>
            <a:r>
              <a:rPr kumimoji="0" lang="en-US" sz="3600" b="1" i="1" u="none" strike="noStrike" kern="1200" cap="none" spc="-4" normalizeH="0" baseline="0" noProof="0">
                <a:ln>
                  <a:noFill/>
                </a:ln>
                <a:solidFill>
                  <a:srgbClr val="141B76"/>
                </a:solidFill>
                <a:effectLst/>
                <a:uLnTx/>
                <a:uFillTx/>
                <a:latin typeface="Arial"/>
                <a:cs typeface="Arial"/>
              </a:rPr>
              <a:t> </a:t>
            </a:r>
          </a:p>
          <a:p>
            <a:pPr marL="11206" marR="4483" lvl="0" indent="0" algn="ctr" defTabSz="806867" rtl="0" eaLnBrk="1" fontAlgn="auto" latinLnBrk="0" hangingPunct="1">
              <a:lnSpc>
                <a:spcPct val="100000"/>
              </a:lnSpc>
              <a:spcBef>
                <a:spcPts val="88"/>
              </a:spcBef>
              <a:spcAft>
                <a:spcPts val="0"/>
              </a:spcAft>
              <a:buClrTx/>
              <a:buSzTx/>
              <a:buFontTx/>
              <a:buNone/>
              <a:tabLst/>
              <a:defRPr/>
            </a:pPr>
            <a:r>
              <a:rPr kumimoji="0" lang="en-US" sz="3600" b="1" i="1" u="none" strike="noStrike" kern="1200" cap="none" spc="-4" normalizeH="0" baseline="0" noProof="0">
                <a:ln>
                  <a:noFill/>
                </a:ln>
                <a:solidFill>
                  <a:srgbClr val="141B76"/>
                </a:solidFill>
                <a:effectLst/>
                <a:uLnTx/>
                <a:uFillTx/>
                <a:latin typeface="Arial"/>
                <a:cs typeface="Arial"/>
              </a:rPr>
              <a:t>Restoration Advisory Board (RAB) </a:t>
            </a:r>
          </a:p>
          <a:p>
            <a:pPr marL="11206" marR="4483" lvl="0" indent="0" algn="ctr" defTabSz="806867" rtl="0" eaLnBrk="1" fontAlgn="auto" latinLnBrk="0" hangingPunct="1">
              <a:lnSpc>
                <a:spcPct val="100000"/>
              </a:lnSpc>
              <a:spcBef>
                <a:spcPts val="88"/>
              </a:spcBef>
              <a:spcAft>
                <a:spcPts val="0"/>
              </a:spcAft>
              <a:buClrTx/>
              <a:buSzTx/>
              <a:buFontTx/>
              <a:buNone/>
              <a:tabLst/>
              <a:defRPr/>
            </a:pPr>
            <a:endParaRPr kumimoji="0" lang="en-US" sz="1600" b="1" i="1" u="none" strike="noStrike" kern="1200" cap="none" spc="-4" normalizeH="0" baseline="0" noProof="0">
              <a:ln>
                <a:noFill/>
              </a:ln>
              <a:solidFill>
                <a:srgbClr val="002060"/>
              </a:solidFill>
              <a:effectLst/>
              <a:uLnTx/>
              <a:uFillTx/>
              <a:latin typeface="Arial"/>
              <a:ea typeface="+mn-ea"/>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sz="2000" b="1" spc="-4">
                <a:solidFill>
                  <a:srgbClr val="002060"/>
                </a:solidFill>
                <a:latin typeface="Arial"/>
                <a:cs typeface="Arial"/>
              </a:rPr>
              <a:t>Mark </a:t>
            </a:r>
            <a:r>
              <a:rPr lang="en-US" sz="2000" b="1" spc="-4" err="1">
                <a:solidFill>
                  <a:srgbClr val="002060"/>
                </a:solidFill>
                <a:latin typeface="Arial"/>
                <a:cs typeface="Arial"/>
              </a:rPr>
              <a:t>Loucks</a:t>
            </a:r>
            <a:r>
              <a:rPr kumimoji="0" lang="en-US" sz="2000" b="1" u="none" strike="noStrike" kern="1200" cap="none" spc="-4" normalizeH="0" baseline="0" noProof="0">
                <a:ln>
                  <a:noFill/>
                </a:ln>
                <a:solidFill>
                  <a:srgbClr val="002060"/>
                </a:solidFill>
                <a:effectLst/>
                <a:uLnTx/>
                <a:uFillTx/>
                <a:latin typeface="Arial"/>
                <a:cs typeface="Arial"/>
              </a:rPr>
              <a:t>, </a:t>
            </a:r>
          </a:p>
          <a:p>
            <a:pPr marL="11206" marR="4483" algn="ctr" defTabSz="806867" fontAlgn="auto">
              <a:spcBef>
                <a:spcPts val="88"/>
              </a:spcBef>
              <a:spcAft>
                <a:spcPts val="0"/>
              </a:spcAft>
              <a:defRPr/>
            </a:pPr>
            <a:r>
              <a:rPr lang="en-US" sz="2000" b="1" spc="-4">
                <a:solidFill>
                  <a:srgbClr val="002060"/>
                </a:solidFill>
                <a:latin typeface="Arial"/>
                <a:cs typeface="Arial"/>
              </a:rPr>
              <a:t>AFCEC Hill ISS Chief</a:t>
            </a:r>
          </a:p>
        </p:txBody>
      </p:sp>
      <p:sp>
        <p:nvSpPr>
          <p:cNvPr id="10" name="Date Placeholder 9"/>
          <p:cNvSpPr>
            <a:spLocks noGrp="1"/>
          </p:cNvSpPr>
          <p:nvPr>
            <p:ph type="dt" sz="half" idx="6"/>
          </p:nvPr>
        </p:nvSpPr>
        <p:spPr>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a:cs typeface="+mn-cs"/>
              </a:rPr>
              <a:t>March 30, 2023</a:t>
            </a: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7</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0597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583674" y="272260"/>
            <a:ext cx="5982821" cy="565313"/>
          </a:xfrm>
          <a:prstGeom prst="rect">
            <a:avLst/>
          </a:prstGeom>
        </p:spPr>
        <p:txBody>
          <a:bodyPr vert="horz" wrap="square" lIns="0" tIns="11206" rIns="0" bIns="0" rtlCol="0">
            <a:spAutoFit/>
          </a:bodyPr>
          <a:lstStyle/>
          <a:p>
            <a:pPr marL="11206">
              <a:spcBef>
                <a:spcPts val="88"/>
              </a:spcBef>
            </a:pPr>
            <a:r>
              <a:rPr lang="en-US" i="1" kern="1200" spc="-4">
                <a:solidFill>
                  <a:srgbClr val="141B76"/>
                </a:solidFill>
                <a:cs typeface="Arial"/>
              </a:rPr>
              <a:t>Agenda</a:t>
            </a:r>
            <a:endParaRPr spc="-4"/>
          </a:p>
        </p:txBody>
      </p:sp>
      <p:sp>
        <p:nvSpPr>
          <p:cNvPr id="9" name="Text Placeholder 6"/>
          <p:cNvSpPr txBox="1">
            <a:spLocks/>
          </p:cNvSpPr>
          <p:nvPr/>
        </p:nvSpPr>
        <p:spPr bwMode="auto">
          <a:xfrm>
            <a:off x="311870" y="762000"/>
            <a:ext cx="8763000" cy="44415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85750" indent="-285750">
              <a:buFont typeface="Arial" panose="020B0604020202020204" pitchFamily="34" charset="0"/>
              <a:buChar char="•"/>
            </a:pPr>
            <a:endParaRPr lang="en-US" kern="0">
              <a:solidFill>
                <a:schemeClr val="accent2">
                  <a:lumMod val="75000"/>
                </a:schemeClr>
              </a:solidFill>
            </a:endParaRPr>
          </a:p>
          <a:p>
            <a:pPr>
              <a:lnSpc>
                <a:spcPct val="90000"/>
              </a:lnSpc>
              <a:buFont typeface="Arial" panose="020B0604020202020204" pitchFamily="34" charset="0"/>
              <a:buChar char="•"/>
            </a:pPr>
            <a:r>
              <a:rPr lang="en-US">
                <a:solidFill>
                  <a:schemeClr val="accent2">
                    <a:lumMod val="75000"/>
                  </a:schemeClr>
                </a:solidFill>
              </a:rPr>
              <a:t>Background </a:t>
            </a:r>
          </a:p>
          <a:p>
            <a:pPr>
              <a:lnSpc>
                <a:spcPct val="90000"/>
              </a:lnSpc>
              <a:buFont typeface="Arial" panose="020B0604020202020204" pitchFamily="34" charset="0"/>
              <a:buChar char="•"/>
            </a:pPr>
            <a:r>
              <a:rPr lang="en-US">
                <a:solidFill>
                  <a:schemeClr val="accent2">
                    <a:lumMod val="75000"/>
                  </a:schemeClr>
                </a:solidFill>
              </a:rPr>
              <a:t>What have we accomplished so far?</a:t>
            </a:r>
          </a:p>
          <a:p>
            <a:pPr lvl="1">
              <a:lnSpc>
                <a:spcPct val="90000"/>
              </a:lnSpc>
              <a:buFont typeface="Arial" panose="020B0604020202020204" pitchFamily="34" charset="0"/>
              <a:buChar char="‒"/>
            </a:pPr>
            <a:r>
              <a:rPr lang="en-US" b="0">
                <a:solidFill>
                  <a:schemeClr val="accent2">
                    <a:lumMod val="75000"/>
                  </a:schemeClr>
                </a:solidFill>
              </a:rPr>
              <a:t>Mitigation efforts</a:t>
            </a:r>
          </a:p>
          <a:p>
            <a:pPr>
              <a:lnSpc>
                <a:spcPct val="90000"/>
              </a:lnSpc>
              <a:buFont typeface="Arial" panose="020B0604020202020204" pitchFamily="34" charset="0"/>
              <a:buChar char="•"/>
            </a:pPr>
            <a:r>
              <a:rPr lang="en-US">
                <a:solidFill>
                  <a:schemeClr val="accent2">
                    <a:lumMod val="75000"/>
                  </a:schemeClr>
                </a:solidFill>
              </a:rPr>
              <a:t>Current challenges</a:t>
            </a:r>
          </a:p>
          <a:p>
            <a:pPr>
              <a:lnSpc>
                <a:spcPct val="90000"/>
              </a:lnSpc>
              <a:buFont typeface="Arial" panose="020B0604020202020204" pitchFamily="34" charset="0"/>
              <a:buChar char="•"/>
            </a:pPr>
            <a:r>
              <a:rPr lang="en-US">
                <a:solidFill>
                  <a:schemeClr val="accent2">
                    <a:lumMod val="75000"/>
                  </a:schemeClr>
                </a:solidFill>
              </a:rPr>
              <a:t>Remedial Investigation (RI) update</a:t>
            </a:r>
          </a:p>
          <a:p>
            <a:pPr>
              <a:lnSpc>
                <a:spcPct val="90000"/>
              </a:lnSpc>
              <a:buFont typeface="Arial" panose="020B0604020202020204" pitchFamily="34" charset="0"/>
              <a:buChar char="•"/>
            </a:pPr>
            <a:r>
              <a:rPr lang="en-US">
                <a:solidFill>
                  <a:schemeClr val="accent2">
                    <a:lumMod val="75000"/>
                  </a:schemeClr>
                </a:solidFill>
              </a:rPr>
              <a:t>Engineering Evaluation/Cost Analysis (EE/CA) action for the City of Airway Heights (CAWH)</a:t>
            </a:r>
          </a:p>
          <a:p>
            <a:pPr>
              <a:lnSpc>
                <a:spcPct val="90000"/>
              </a:lnSpc>
              <a:buFont typeface="Arial" panose="020B0604020202020204" pitchFamily="34" charset="0"/>
              <a:buChar char="•"/>
            </a:pPr>
            <a:r>
              <a:rPr lang="en-US">
                <a:solidFill>
                  <a:schemeClr val="accent2">
                    <a:lumMod val="75000"/>
                  </a:schemeClr>
                </a:solidFill>
              </a:rPr>
              <a:t>New early actions under consideration </a:t>
            </a:r>
          </a:p>
          <a:p>
            <a:pPr marL="285750" indent="-285750">
              <a:buFont typeface="Arial" panose="020B0604020202020204" pitchFamily="34" charset="0"/>
              <a:buChar char="•"/>
            </a:pPr>
            <a:endParaRPr lang="en-US" kern="0">
              <a:solidFill>
                <a:srgbClr val="002060"/>
              </a:solidFill>
            </a:endParaRPr>
          </a:p>
          <a:p>
            <a:pPr marL="285750" indent="-285750">
              <a:buFont typeface="Arial" panose="020B0604020202020204" pitchFamily="34" charset="0"/>
              <a:buChar char="•"/>
            </a:pPr>
            <a:endParaRPr lang="en-US" kern="0">
              <a:solidFill>
                <a:srgbClr val="002060"/>
              </a:solidFill>
            </a:endParaRP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8</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67702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Groundwater Flow</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1657" y="1139497"/>
            <a:ext cx="8607969" cy="5569863"/>
          </a:xfr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9</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A07428A8-B24C-08A6-B7A0-885A507DC0D9}"/>
              </a:ext>
            </a:extLst>
          </p:cNvPr>
          <p:cNvSpPr/>
          <p:nvPr/>
        </p:nvSpPr>
        <p:spPr bwMode="auto">
          <a:xfrm flipV="1">
            <a:off x="3670104" y="45447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Flowchart: Connector 3">
            <a:extLst>
              <a:ext uri="{FF2B5EF4-FFF2-40B4-BE49-F238E27FC236}">
                <a16:creationId xmlns:a16="http://schemas.microsoft.com/office/drawing/2014/main" id="{8130F51A-34BA-B73E-0E16-8505334DA3AE}"/>
              </a:ext>
            </a:extLst>
          </p:cNvPr>
          <p:cNvSpPr/>
          <p:nvPr/>
        </p:nvSpPr>
        <p:spPr bwMode="auto">
          <a:xfrm flipV="1">
            <a:off x="3865176" y="46971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7200511C-A4C5-E232-5BDD-1A5E49C5D4F7}"/>
              </a:ext>
            </a:extLst>
          </p:cNvPr>
          <p:cNvSpPr/>
          <p:nvPr/>
        </p:nvSpPr>
        <p:spPr bwMode="auto">
          <a:xfrm flipV="1">
            <a:off x="1741515" y="253002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8EEFCB12-468D-C819-E98A-393F66A280FA}"/>
              </a:ext>
            </a:extLst>
          </p:cNvPr>
          <p:cNvSpPr/>
          <p:nvPr/>
        </p:nvSpPr>
        <p:spPr bwMode="auto">
          <a:xfrm flipV="1">
            <a:off x="6019800" y="3733800"/>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0DD95863-9A8A-E032-DBB2-899F7E8822E3}"/>
              </a:ext>
            </a:extLst>
          </p:cNvPr>
          <p:cNvSpPr/>
          <p:nvPr/>
        </p:nvSpPr>
        <p:spPr bwMode="auto">
          <a:xfrm flipV="1">
            <a:off x="6016089" y="3604194"/>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058B72F9-2BE4-BF3C-4AB0-9A271F5361F1}"/>
              </a:ext>
            </a:extLst>
          </p:cNvPr>
          <p:cNvSpPr/>
          <p:nvPr/>
        </p:nvSpPr>
        <p:spPr bwMode="auto">
          <a:xfrm flipV="1">
            <a:off x="6092755" y="3348920"/>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55BFDDE2-5F48-3F00-2920-EE7113208B2D}"/>
              </a:ext>
            </a:extLst>
          </p:cNvPr>
          <p:cNvSpPr/>
          <p:nvPr/>
        </p:nvSpPr>
        <p:spPr bwMode="auto">
          <a:xfrm flipV="1">
            <a:off x="1751454" y="1750035"/>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96548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Sampling Area</a:t>
            </a:r>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10</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pic>
        <p:nvPicPr>
          <p:cNvPr id="9" name="Picture 8" descr="Diagram, map&#10;&#10;Description automatically generated">
            <a:extLst>
              <a:ext uri="{FF2B5EF4-FFF2-40B4-BE49-F238E27FC236}">
                <a16:creationId xmlns:a16="http://schemas.microsoft.com/office/drawing/2014/main" id="{0D4CBE10-DE16-2449-2B43-BA2EBB2C0E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79" t="8995" r="950" b="9839"/>
          <a:stretch/>
        </p:blipFill>
        <p:spPr>
          <a:xfrm>
            <a:off x="395313" y="1181168"/>
            <a:ext cx="8447422" cy="5412912"/>
          </a:xfrm>
          <a:prstGeom prst="rect">
            <a:avLst/>
          </a:prstGeom>
        </p:spPr>
      </p:pic>
    </p:spTree>
    <p:extLst>
      <p:ext uri="{BB962C8B-B14F-4D97-AF65-F5344CB8AC3E}">
        <p14:creationId xmlns:p14="http://schemas.microsoft.com/office/powerpoint/2010/main" val="809648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Response Actions</a:t>
            </a:r>
          </a:p>
        </p:txBody>
      </p:sp>
      <p:sp>
        <p:nvSpPr>
          <p:cNvPr id="3" name="Content Placeholder 2"/>
          <p:cNvSpPr>
            <a:spLocks noGrp="1"/>
          </p:cNvSpPr>
          <p:nvPr>
            <p:ph idx="1"/>
          </p:nvPr>
        </p:nvSpPr>
        <p:spPr>
          <a:xfrm>
            <a:off x="304581" y="1295401"/>
            <a:ext cx="8770289" cy="5486400"/>
          </a:xfrm>
        </p:spPr>
        <p:txBody>
          <a:bodyPr/>
          <a:lstStyle/>
          <a:p>
            <a:pPr>
              <a:lnSpc>
                <a:spcPct val="90000"/>
              </a:lnSpc>
            </a:pPr>
            <a:r>
              <a:rPr lang="en-US">
                <a:solidFill>
                  <a:schemeClr val="accent2">
                    <a:lumMod val="75000"/>
                  </a:schemeClr>
                </a:solidFill>
              </a:rPr>
              <a:t>Actions for residential drinking water wells</a:t>
            </a:r>
          </a:p>
          <a:p>
            <a:pPr lvl="1">
              <a:lnSpc>
                <a:spcPct val="90000"/>
              </a:lnSpc>
            </a:pPr>
            <a:r>
              <a:rPr lang="en-US" sz="2000" b="0">
                <a:solidFill>
                  <a:schemeClr val="accent2">
                    <a:lumMod val="75000"/>
                  </a:schemeClr>
                </a:solidFill>
                <a:ea typeface="+mn-ea"/>
                <a:cs typeface="+mn-cs"/>
              </a:rPr>
              <a:t>Time Critical Removal Action (TCRA) approved March 2018; installation ongoing</a:t>
            </a:r>
            <a:endParaRPr lang="en-US" sz="2000" b="0">
              <a:solidFill>
                <a:schemeClr val="accent2">
                  <a:lumMod val="75000"/>
                </a:schemeClr>
              </a:solidFill>
              <a:ea typeface="+mn-ea"/>
              <a:cs typeface="Arial"/>
            </a:endParaRPr>
          </a:p>
          <a:p>
            <a:pPr lvl="1">
              <a:lnSpc>
                <a:spcPct val="90000"/>
              </a:lnSpc>
            </a:pPr>
            <a:r>
              <a:rPr lang="en-US" sz="2000" b="0">
                <a:solidFill>
                  <a:schemeClr val="accent2">
                    <a:lumMod val="75000"/>
                  </a:schemeClr>
                </a:solidFill>
              </a:rPr>
              <a:t>Individual whole house Granular Activated Carbon (GAC) filtration systems: </a:t>
            </a:r>
          </a:p>
          <a:p>
            <a:pPr lvl="1">
              <a:lnSpc>
                <a:spcPct val="90000"/>
              </a:lnSpc>
            </a:pPr>
            <a:r>
              <a:rPr lang="en-US" sz="1800">
                <a:solidFill>
                  <a:schemeClr val="accent2">
                    <a:lumMod val="75000"/>
                  </a:schemeClr>
                </a:solidFill>
              </a:rPr>
              <a:t>89 filtration systems installed</a:t>
            </a:r>
            <a:endParaRPr lang="en-US" sz="1800">
              <a:solidFill>
                <a:schemeClr val="accent2">
                  <a:lumMod val="75000"/>
                </a:schemeClr>
              </a:solidFill>
              <a:cs typeface="Arial"/>
            </a:endParaRPr>
          </a:p>
          <a:p>
            <a:pPr lvl="2">
              <a:lnSpc>
                <a:spcPct val="90000"/>
              </a:lnSpc>
            </a:pPr>
            <a:r>
              <a:rPr lang="en-US" sz="1800">
                <a:solidFill>
                  <a:schemeClr val="accent2">
                    <a:lumMod val="75000"/>
                  </a:schemeClr>
                </a:solidFill>
              </a:rPr>
              <a:t>4 wells with systems pending </a:t>
            </a:r>
            <a:endParaRPr lang="en-US" sz="1800">
              <a:solidFill>
                <a:schemeClr val="accent2">
                  <a:lumMod val="75000"/>
                </a:schemeClr>
              </a:solidFill>
              <a:cs typeface="Arial"/>
            </a:endParaRPr>
          </a:p>
          <a:p>
            <a:pPr lvl="2">
              <a:lnSpc>
                <a:spcPct val="90000"/>
              </a:lnSpc>
            </a:pPr>
            <a:r>
              <a:rPr lang="en-US" sz="1800">
                <a:solidFill>
                  <a:schemeClr val="accent6">
                    <a:lumMod val="75000"/>
                  </a:schemeClr>
                </a:solidFill>
              </a:rPr>
              <a:t>4 wells (7 homes</a:t>
            </a:r>
            <a:r>
              <a:rPr lang="en-US" sz="1800">
                <a:solidFill>
                  <a:schemeClr val="accent2">
                    <a:lumMod val="75000"/>
                  </a:schemeClr>
                </a:solidFill>
              </a:rPr>
              <a:t>) connected to CAWH water system</a:t>
            </a:r>
            <a:endParaRPr lang="en-US" sz="1800">
              <a:solidFill>
                <a:schemeClr val="accent2">
                  <a:lumMod val="75000"/>
                </a:schemeClr>
              </a:solidFill>
              <a:cs typeface="Arial"/>
            </a:endParaRPr>
          </a:p>
          <a:p>
            <a:pPr lvl="2">
              <a:lnSpc>
                <a:spcPct val="90000"/>
              </a:lnSpc>
            </a:pPr>
            <a:r>
              <a:rPr lang="en-US" sz="1800">
                <a:solidFill>
                  <a:schemeClr val="accent6">
                    <a:lumMod val="75000"/>
                  </a:schemeClr>
                </a:solidFill>
              </a:rPr>
              <a:t>5 wells on hold </a:t>
            </a:r>
          </a:p>
          <a:p>
            <a:pPr lvl="3">
              <a:lnSpc>
                <a:spcPct val="90000"/>
              </a:lnSpc>
            </a:pPr>
            <a:r>
              <a:rPr lang="en-US" sz="1800">
                <a:solidFill>
                  <a:schemeClr val="accent6">
                    <a:lumMod val="75000"/>
                  </a:schemeClr>
                </a:solidFill>
              </a:rPr>
              <a:t>2 homeowners refused system</a:t>
            </a:r>
          </a:p>
          <a:p>
            <a:pPr lvl="3">
              <a:lnSpc>
                <a:spcPct val="90000"/>
              </a:lnSpc>
            </a:pPr>
            <a:r>
              <a:rPr lang="en-US" sz="1800">
                <a:solidFill>
                  <a:schemeClr val="accent6">
                    <a:lumMod val="75000"/>
                  </a:schemeClr>
                </a:solidFill>
              </a:rPr>
              <a:t>1 homeowner refuses to sign access agreement</a:t>
            </a:r>
          </a:p>
          <a:p>
            <a:pPr lvl="3">
              <a:lnSpc>
                <a:spcPct val="90000"/>
              </a:lnSpc>
            </a:pPr>
            <a:r>
              <a:rPr lang="en-US" sz="1800">
                <a:solidFill>
                  <a:schemeClr val="accent6">
                    <a:lumMod val="75000"/>
                  </a:schemeClr>
                </a:solidFill>
              </a:rPr>
              <a:t>1 homeowner prohibiting AF entry</a:t>
            </a:r>
          </a:p>
          <a:p>
            <a:pPr lvl="3">
              <a:lnSpc>
                <a:spcPct val="90000"/>
              </a:lnSpc>
            </a:pPr>
            <a:r>
              <a:rPr lang="en-US" sz="1800">
                <a:solidFill>
                  <a:schemeClr val="accent6">
                    <a:lumMod val="75000"/>
                  </a:schemeClr>
                </a:solidFill>
              </a:rPr>
              <a:t>1 homeowner no longer in communication with AF</a:t>
            </a:r>
          </a:p>
          <a:p>
            <a:pPr lvl="2">
              <a:lnSpc>
                <a:spcPct val="90000"/>
              </a:lnSpc>
            </a:pPr>
            <a:r>
              <a:rPr lang="en-US" sz="1800">
                <a:solidFill>
                  <a:schemeClr val="accent6">
                    <a:lumMod val="75000"/>
                  </a:schemeClr>
                </a:solidFill>
              </a:rPr>
              <a:t>7 wells not currently in use (properties with more than one well)</a:t>
            </a:r>
            <a:endParaRPr lang="en-US" sz="1800">
              <a:solidFill>
                <a:schemeClr val="accent6">
                  <a:lumMod val="75000"/>
                </a:schemeClr>
              </a:solidFill>
              <a:cs typeface="Arial"/>
            </a:endParaRPr>
          </a:p>
          <a:p>
            <a:pPr lvl="3">
              <a:lnSpc>
                <a:spcPct val="90000"/>
              </a:lnSpc>
            </a:pPr>
            <a:r>
              <a:rPr lang="en-US" sz="1600">
                <a:solidFill>
                  <a:schemeClr val="accent6">
                    <a:lumMod val="75000"/>
                  </a:schemeClr>
                </a:solidFill>
              </a:rPr>
              <a:t>Wells are not used as drinking water supply </a:t>
            </a:r>
            <a:endParaRPr lang="en-US" sz="1600">
              <a:solidFill>
                <a:schemeClr val="accent6">
                  <a:lumMod val="75000"/>
                </a:schemeClr>
              </a:solidFill>
              <a:cs typeface="Arial"/>
            </a:endParaRPr>
          </a:p>
          <a:p>
            <a:pPr lvl="3">
              <a:lnSpc>
                <a:spcPct val="90000"/>
              </a:lnSpc>
            </a:pPr>
            <a:r>
              <a:rPr lang="en-US" sz="1600">
                <a:solidFill>
                  <a:schemeClr val="accent6">
                    <a:lumMod val="75000"/>
                  </a:schemeClr>
                </a:solidFill>
              </a:rPr>
              <a:t>Currently not needed to meet homeowner requirements</a:t>
            </a:r>
            <a:endParaRPr lang="en-US" sz="1600">
              <a:solidFill>
                <a:schemeClr val="accent6">
                  <a:lumMod val="75000"/>
                </a:schemeClr>
              </a:solidFill>
              <a:cs typeface="Arial"/>
            </a:endParaRPr>
          </a:p>
          <a:p>
            <a:pPr>
              <a:lnSpc>
                <a:spcPct val="90000"/>
              </a:lnSpc>
            </a:pPr>
            <a:endParaRPr lang="en-US"/>
          </a:p>
          <a:p>
            <a:pPr marL="457200" lvl="1" indent="0">
              <a:lnSpc>
                <a:spcPct val="90000"/>
              </a:lnSpc>
              <a:buNone/>
            </a:pPr>
            <a:endParaRPr lang="en-US"/>
          </a:p>
          <a:p>
            <a:endParaRPr lang="en-US"/>
          </a:p>
        </p:txBody>
      </p:sp>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11</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7105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noChangeArrowheads="1"/>
          </p:cNvSpPr>
          <p:nvPr>
            <p:ph type="body" idx="1"/>
          </p:nvPr>
        </p:nvSpPr>
        <p:spPr>
          <a:xfrm>
            <a:off x="79131" y="1414095"/>
            <a:ext cx="3358662" cy="4698023"/>
          </a:xfrm>
          <a:noFill/>
          <a:ln w="19050">
            <a:solidFill>
              <a:schemeClr val="tx1"/>
            </a:solidFill>
          </a:ln>
        </p:spPr>
        <p:txBody>
          <a:bodyPr/>
          <a:lstStyle/>
          <a:p>
            <a:pPr marL="0" indent="0">
              <a:buNone/>
            </a:pPr>
            <a:r>
              <a:rPr lang="en-US" sz="1600">
                <a:solidFill>
                  <a:schemeClr val="accent2">
                    <a:lumMod val="75000"/>
                  </a:schemeClr>
                </a:solidFill>
              </a:rPr>
              <a:t>CAWH</a:t>
            </a:r>
          </a:p>
          <a:p>
            <a:pPr>
              <a:buFont typeface="Arial" panose="020B0604020202020204" pitchFamily="34" charset="0"/>
              <a:buChar char="‒"/>
            </a:pPr>
            <a:r>
              <a:rPr lang="en-US" sz="1200" b="0">
                <a:solidFill>
                  <a:schemeClr val="accent2">
                    <a:lumMod val="75000"/>
                  </a:schemeClr>
                </a:solidFill>
                <a:sym typeface="Wingdings" pitchFamily="2" charset="2"/>
              </a:rPr>
              <a:t>Approximately 6,000 users </a:t>
            </a:r>
          </a:p>
          <a:p>
            <a:pPr>
              <a:lnSpc>
                <a:spcPct val="90000"/>
              </a:lnSpc>
              <a:spcBef>
                <a:spcPts val="200"/>
              </a:spcBef>
            </a:pPr>
            <a:endParaRPr lang="en-US" sz="1400">
              <a:solidFill>
                <a:schemeClr val="accent2">
                  <a:lumMod val="75000"/>
                </a:schemeClr>
              </a:solidFill>
            </a:endParaRPr>
          </a:p>
          <a:p>
            <a:pPr marL="0" indent="0">
              <a:lnSpc>
                <a:spcPct val="90000"/>
              </a:lnSpc>
              <a:buNone/>
            </a:pPr>
            <a:r>
              <a:rPr lang="en-US" sz="1600">
                <a:solidFill>
                  <a:schemeClr val="accent2">
                    <a:lumMod val="75000"/>
                  </a:schemeClr>
                </a:solidFill>
              </a:rPr>
              <a:t>Main CAWH Well #9 GAC system installed (Temporary solution)</a:t>
            </a:r>
          </a:p>
          <a:p>
            <a:pPr>
              <a:lnSpc>
                <a:spcPct val="90000"/>
              </a:lnSpc>
              <a:buFont typeface="Arial" panose="020B0604020202020204" pitchFamily="34" charset="0"/>
              <a:buChar char="‒"/>
            </a:pPr>
            <a:r>
              <a:rPr lang="en-US" sz="1200" b="0">
                <a:solidFill>
                  <a:schemeClr val="accent2">
                    <a:lumMod val="75000"/>
                  </a:schemeClr>
                </a:solidFill>
              </a:rPr>
              <a:t>Commissioned on 24 September 2018</a:t>
            </a:r>
          </a:p>
          <a:p>
            <a:pPr>
              <a:lnSpc>
                <a:spcPct val="90000"/>
              </a:lnSpc>
              <a:buFont typeface="Arial" panose="020B0604020202020204" pitchFamily="34" charset="0"/>
              <a:buChar char="‒"/>
            </a:pPr>
            <a:r>
              <a:rPr lang="en-US" sz="1200" b="0">
                <a:solidFill>
                  <a:schemeClr val="accent2">
                    <a:lumMod val="75000"/>
                  </a:schemeClr>
                </a:solidFill>
              </a:rPr>
              <a:t>Cost $1.5M to install, $180K per year to operate (5-month duration)</a:t>
            </a:r>
          </a:p>
          <a:p>
            <a:pPr>
              <a:lnSpc>
                <a:spcPct val="90000"/>
              </a:lnSpc>
              <a:buFont typeface="Arial" panose="020B0604020202020204" pitchFamily="34" charset="0"/>
              <a:buChar char="‒"/>
            </a:pPr>
            <a:r>
              <a:rPr lang="en-US" sz="1200" b="0">
                <a:solidFill>
                  <a:schemeClr val="accent2">
                    <a:lumMod val="75000"/>
                  </a:schemeClr>
                </a:solidFill>
              </a:rPr>
              <a:t>Back-up municipal well remains shut down </a:t>
            </a:r>
          </a:p>
          <a:p>
            <a:pPr>
              <a:lnSpc>
                <a:spcPct val="90000"/>
              </a:lnSpc>
              <a:spcBef>
                <a:spcPts val="200"/>
              </a:spcBef>
              <a:buFont typeface="Arial" panose="020B0604020202020204" pitchFamily="34" charset="0"/>
              <a:buChar char="•"/>
            </a:pPr>
            <a:endParaRPr lang="en-US" sz="1400" b="0">
              <a:solidFill>
                <a:schemeClr val="accent2">
                  <a:lumMod val="75000"/>
                </a:schemeClr>
              </a:solidFill>
            </a:endParaRPr>
          </a:p>
          <a:p>
            <a:pPr marL="0" indent="0">
              <a:lnSpc>
                <a:spcPct val="90000"/>
              </a:lnSpc>
              <a:buNone/>
            </a:pPr>
            <a:r>
              <a:rPr lang="en-US" sz="1600">
                <a:solidFill>
                  <a:schemeClr val="accent2">
                    <a:lumMod val="75000"/>
                  </a:schemeClr>
                </a:solidFill>
              </a:rPr>
              <a:t>Acquired drinking water from City of Spokane</a:t>
            </a:r>
          </a:p>
          <a:p>
            <a:pPr>
              <a:lnSpc>
                <a:spcPct val="90000"/>
              </a:lnSpc>
              <a:buFont typeface="Arial" panose="020B0604020202020204" pitchFamily="34" charset="0"/>
              <a:buChar char="‒"/>
            </a:pPr>
            <a:r>
              <a:rPr lang="en-US" sz="1200" b="0">
                <a:solidFill>
                  <a:schemeClr val="accent2">
                    <a:lumMod val="75000"/>
                  </a:schemeClr>
                </a:solidFill>
              </a:rPr>
              <a:t>Environmental Services Agreement (ESA) is about $816k each year based on water usage</a:t>
            </a:r>
          </a:p>
          <a:p>
            <a:pPr marL="0" indent="0">
              <a:lnSpc>
                <a:spcPct val="90000"/>
              </a:lnSpc>
              <a:spcBef>
                <a:spcPts val="200"/>
              </a:spcBef>
              <a:buNone/>
            </a:pPr>
            <a:endParaRPr lang="en-US" sz="1600">
              <a:solidFill>
                <a:schemeClr val="accent2">
                  <a:lumMod val="75000"/>
                </a:schemeClr>
              </a:solidFill>
            </a:endParaRPr>
          </a:p>
          <a:p>
            <a:pPr marL="0" indent="0">
              <a:lnSpc>
                <a:spcPct val="90000"/>
              </a:lnSpc>
              <a:buNone/>
            </a:pPr>
            <a:r>
              <a:rPr lang="en-US" sz="1600">
                <a:solidFill>
                  <a:schemeClr val="accent2">
                    <a:lumMod val="75000"/>
                  </a:schemeClr>
                </a:solidFill>
              </a:rPr>
              <a:t>TCRA amendment signed in October 2019</a:t>
            </a:r>
          </a:p>
          <a:p>
            <a:pPr>
              <a:lnSpc>
                <a:spcPct val="90000"/>
              </a:lnSpc>
              <a:buFont typeface="Arial" panose="020B0604020202020204" pitchFamily="34" charset="0"/>
              <a:buChar char="‒"/>
            </a:pPr>
            <a:r>
              <a:rPr lang="en-US" sz="1200" b="0">
                <a:solidFill>
                  <a:schemeClr val="accent2">
                    <a:lumMod val="75000"/>
                  </a:schemeClr>
                </a:solidFill>
              </a:rPr>
              <a:t>7 homes connected to CAWH drinking water system</a:t>
            </a:r>
          </a:p>
          <a:p>
            <a:pPr lvl="1">
              <a:lnSpc>
                <a:spcPct val="90000"/>
              </a:lnSpc>
            </a:pPr>
            <a:endParaRPr lang="en-US"/>
          </a:p>
          <a:p>
            <a:pPr marL="0" indent="0">
              <a:lnSpc>
                <a:spcPct val="90000"/>
              </a:lnSpc>
              <a:buNone/>
            </a:pPr>
            <a:endParaRPr lang="en-US" sz="1400" b="0"/>
          </a:p>
          <a:p>
            <a:pPr marL="457200" lvl="1" indent="0">
              <a:lnSpc>
                <a:spcPct val="90000"/>
              </a:lnSpc>
              <a:buNone/>
            </a:pPr>
            <a:endParaRPr lang="en-US"/>
          </a:p>
        </p:txBody>
      </p:sp>
      <p:sp>
        <p:nvSpPr>
          <p:cNvPr id="8196" name="Rectangle 7"/>
          <p:cNvSpPr>
            <a:spLocks noGrp="1" noChangeArrowheads="1"/>
          </p:cNvSpPr>
          <p:nvPr>
            <p:ph type="title"/>
          </p:nvPr>
        </p:nvSpPr>
        <p:spPr>
          <a:xfrm>
            <a:off x="1085853" y="76200"/>
            <a:ext cx="6983111" cy="914400"/>
          </a:xfrm>
        </p:spPr>
        <p:txBody>
          <a:bodyPr/>
          <a:lstStyle/>
          <a:p>
            <a:pPr eaLnBrk="1" hangingPunct="1"/>
            <a:r>
              <a:rPr lang="en-US" i="1" kern="1200" spc="-4">
                <a:solidFill>
                  <a:srgbClr val="141B76"/>
                </a:solidFill>
                <a:cs typeface="Arial"/>
              </a:rPr>
              <a:t>City of Airway Heights </a:t>
            </a:r>
          </a:p>
        </p:txBody>
      </p:sp>
      <p:pic>
        <p:nvPicPr>
          <p:cNvPr id="3" name="Picture 2"/>
          <p:cNvPicPr>
            <a:picLocks noChangeAspect="1"/>
          </p:cNvPicPr>
          <p:nvPr/>
        </p:nvPicPr>
        <p:blipFill>
          <a:blip r:embed="rId3"/>
          <a:stretch>
            <a:fillRect/>
          </a:stretch>
        </p:blipFill>
        <p:spPr>
          <a:xfrm>
            <a:off x="3492858" y="1906434"/>
            <a:ext cx="5572011" cy="3713343"/>
          </a:xfrm>
          <a:prstGeom prst="rect">
            <a:avLst/>
          </a:prstGeom>
          <a:ln w="19050">
            <a:solidFill>
              <a:schemeClr val="tx1"/>
            </a:solidFill>
          </a:ln>
        </p:spPr>
      </p:pic>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12</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0774289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7F706-D785-CBA9-BE64-213F698AB6D3}"/>
              </a:ext>
            </a:extLst>
          </p:cNvPr>
          <p:cNvSpPr>
            <a:spLocks noGrp="1"/>
          </p:cNvSpPr>
          <p:nvPr>
            <p:ph type="title"/>
          </p:nvPr>
        </p:nvSpPr>
        <p:spPr/>
        <p:txBody>
          <a:bodyPr/>
          <a:lstStyle/>
          <a:p>
            <a:r>
              <a:rPr lang="en-US" i="1">
                <a:solidFill>
                  <a:schemeClr val="accent2">
                    <a:lumMod val="75000"/>
                  </a:schemeClr>
                </a:solidFill>
              </a:rPr>
              <a:t>Residential Treatment Systems</a:t>
            </a:r>
          </a:p>
        </p:txBody>
      </p:sp>
      <p:sp>
        <p:nvSpPr>
          <p:cNvPr id="3" name="Slide Number Placeholder 2">
            <a:extLst>
              <a:ext uri="{FF2B5EF4-FFF2-40B4-BE49-F238E27FC236}">
                <a16:creationId xmlns:a16="http://schemas.microsoft.com/office/drawing/2014/main" id="{D9B564A2-407C-110C-8064-FF82E1DC28F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ts val="0"/>
              </a:spcAft>
              <a:buClrTx/>
              <a:buSzTx/>
              <a:buFontTx/>
              <a:buNone/>
              <a:tabLst/>
              <a:defRPr/>
            </a:pPr>
            <a:fld id="{DC00F39A-F38B-4BD2-9138-636B5AB92BEE}"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52AF06D1-5777-62C8-2276-3A5779A08557}"/>
              </a:ext>
            </a:extLst>
          </p:cNvPr>
          <p:cNvSpPr txBox="1">
            <a:spLocks/>
          </p:cNvSpPr>
          <p:nvPr/>
        </p:nvSpPr>
        <p:spPr>
          <a:xfrm>
            <a:off x="3478492" y="1310448"/>
            <a:ext cx="5222448" cy="5118632"/>
          </a:xfrm>
          <a:prstGeom prst="rect">
            <a:avLst/>
          </a:prstGeom>
        </p:spPr>
        <p:txBody>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1800" kern="0">
                <a:solidFill>
                  <a:schemeClr val="accent2">
                    <a:lumMod val="75000"/>
                  </a:schemeClr>
                </a:solidFill>
              </a:rPr>
              <a:t>89 treatment systems have been installed at private residences from 2017 to present </a:t>
            </a:r>
          </a:p>
          <a:p>
            <a:r>
              <a:rPr lang="en-US" sz="1800" kern="0">
                <a:solidFill>
                  <a:schemeClr val="accent2">
                    <a:lumMod val="75000"/>
                  </a:schemeClr>
                </a:solidFill>
              </a:rPr>
              <a:t>Typical capacity for these systems is 10 GPM, though there are some higher flow systems</a:t>
            </a:r>
          </a:p>
          <a:p>
            <a:r>
              <a:rPr lang="en-US" sz="1800" kern="0">
                <a:solidFill>
                  <a:schemeClr val="accent2">
                    <a:lumMod val="75000"/>
                  </a:schemeClr>
                </a:solidFill>
              </a:rPr>
              <a:t>System designed with 3 tanks for redundancy and increased safety</a:t>
            </a:r>
          </a:p>
          <a:p>
            <a:r>
              <a:rPr lang="en-US" sz="1800" kern="0">
                <a:solidFill>
                  <a:schemeClr val="accent2">
                    <a:lumMod val="75000"/>
                  </a:schemeClr>
                </a:solidFill>
              </a:rPr>
              <a:t>Sampling and routine maintenance is conducted quarterly </a:t>
            </a:r>
          </a:p>
          <a:p>
            <a:r>
              <a:rPr lang="en-US" sz="1800" kern="0">
                <a:solidFill>
                  <a:schemeClr val="accent2">
                    <a:lumMod val="75000"/>
                  </a:schemeClr>
                </a:solidFill>
              </a:rPr>
              <a:t>A 24-hr hotline is available for emergency repairs and response</a:t>
            </a:r>
          </a:p>
          <a:p>
            <a:r>
              <a:rPr lang="en-US" sz="1800" kern="0">
                <a:solidFill>
                  <a:schemeClr val="accent2">
                    <a:lumMod val="75000"/>
                  </a:schemeClr>
                </a:solidFill>
              </a:rPr>
              <a:t>System also includes:</a:t>
            </a:r>
          </a:p>
          <a:p>
            <a:pPr lvl="1"/>
            <a:r>
              <a:rPr lang="en-US" sz="1400" b="0" kern="0">
                <a:solidFill>
                  <a:schemeClr val="accent2">
                    <a:lumMod val="75000"/>
                  </a:schemeClr>
                </a:solidFill>
              </a:rPr>
              <a:t>Particulate filters to remove any sediment/sands from the well</a:t>
            </a:r>
          </a:p>
          <a:p>
            <a:pPr lvl="1"/>
            <a:r>
              <a:rPr lang="en-US" sz="1400" b="0" kern="0">
                <a:solidFill>
                  <a:schemeClr val="accent2">
                    <a:lumMod val="75000"/>
                  </a:schemeClr>
                </a:solidFill>
              </a:rPr>
              <a:t>Ultraviolet (UV) disinfection system for additional removal of bacteria and microorganisms </a:t>
            </a:r>
          </a:p>
          <a:p>
            <a:pPr marL="914400" lvl="2" indent="0">
              <a:buFontTx/>
              <a:buNone/>
            </a:pPr>
            <a:endParaRPr lang="en-US" sz="900" kern="0">
              <a:solidFill>
                <a:schemeClr val="accent2">
                  <a:lumMod val="75000"/>
                </a:schemeClr>
              </a:solidFill>
              <a:ea typeface="+mn-ea"/>
              <a:cs typeface="Arial"/>
            </a:endParaRPr>
          </a:p>
        </p:txBody>
      </p:sp>
      <p:pic>
        <p:nvPicPr>
          <p:cNvPr id="5" name="Picture 4" descr="A picture containing indoor&#10;&#10;Description automatically generated">
            <a:extLst>
              <a:ext uri="{FF2B5EF4-FFF2-40B4-BE49-F238E27FC236}">
                <a16:creationId xmlns:a16="http://schemas.microsoft.com/office/drawing/2014/main" id="{6B40B110-FC1A-10E2-2FCB-A544C5ABE715}"/>
              </a:ext>
            </a:extLst>
          </p:cNvPr>
          <p:cNvPicPr>
            <a:picLocks noChangeAspect="1"/>
          </p:cNvPicPr>
          <p:nvPr/>
        </p:nvPicPr>
        <p:blipFill rotWithShape="1">
          <a:blip r:embed="rId2"/>
          <a:srcRect r="14970" b="-2"/>
          <a:stretch/>
        </p:blipFill>
        <p:spPr>
          <a:xfrm>
            <a:off x="534075" y="1310448"/>
            <a:ext cx="2762251" cy="4331494"/>
          </a:xfrm>
          <a:prstGeom prst="rect">
            <a:avLst/>
          </a:prstGeom>
        </p:spPr>
      </p:pic>
    </p:spTree>
    <p:extLst>
      <p:ext uri="{BB962C8B-B14F-4D97-AF65-F5344CB8AC3E}">
        <p14:creationId xmlns:p14="http://schemas.microsoft.com/office/powerpoint/2010/main" val="515923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a:solidFill>
                  <a:srgbClr val="141B76"/>
                </a:solidFill>
                <a:cs typeface="Arial"/>
              </a:rPr>
              <a:t>Challenges with O&amp;M of</a:t>
            </a:r>
            <a:br>
              <a:rPr lang="en-US" sz="3200" i="1" kern="1200" spc="-4">
                <a:solidFill>
                  <a:srgbClr val="141B76"/>
                </a:solidFill>
                <a:cs typeface="Arial"/>
              </a:rPr>
            </a:br>
            <a:r>
              <a:rPr lang="en-US" sz="3200" i="1" kern="1200" spc="-4">
                <a:solidFill>
                  <a:srgbClr val="141B76"/>
                </a:solidFill>
                <a:cs typeface="Arial"/>
              </a:rPr>
              <a:t>Residential Treatment Systems</a:t>
            </a:r>
          </a:p>
        </p:txBody>
      </p:sp>
      <p:sp>
        <p:nvSpPr>
          <p:cNvPr id="3" name="Content Placeholder 2"/>
          <p:cNvSpPr>
            <a:spLocks noGrp="1"/>
          </p:cNvSpPr>
          <p:nvPr>
            <p:ph sz="half" idx="1"/>
          </p:nvPr>
        </p:nvSpPr>
        <p:spPr>
          <a:xfrm>
            <a:off x="311868" y="1216024"/>
            <a:ext cx="4488731" cy="4930251"/>
          </a:xfrm>
        </p:spPr>
        <p:txBody>
          <a:bodyPr/>
          <a:lstStyle/>
          <a:p>
            <a:r>
              <a:rPr lang="en-US" sz="2000">
                <a:solidFill>
                  <a:schemeClr val="accent2">
                    <a:lumMod val="75000"/>
                  </a:schemeClr>
                </a:solidFill>
              </a:rPr>
              <a:t>Odor issues</a:t>
            </a:r>
          </a:p>
          <a:p>
            <a:pPr lvl="1">
              <a:buFont typeface="Arial" panose="020B0604020202020204" pitchFamily="34" charset="0"/>
              <a:buChar char="–"/>
            </a:pPr>
            <a:r>
              <a:rPr lang="en-US" sz="1400">
                <a:solidFill>
                  <a:schemeClr val="accent2">
                    <a:lumMod val="75000"/>
                  </a:schemeClr>
                </a:solidFill>
                <a:ea typeface="+mn-ea"/>
                <a:cs typeface="Arial" charset="0"/>
              </a:rPr>
              <a:t>Identified at 9 homes</a:t>
            </a:r>
          </a:p>
          <a:p>
            <a:pPr lvl="1">
              <a:buFont typeface="Arial" panose="020B0604020202020204" pitchFamily="34" charset="0"/>
              <a:buChar char="–"/>
            </a:pPr>
            <a:r>
              <a:rPr lang="en-US" sz="1400">
                <a:solidFill>
                  <a:schemeClr val="accent2">
                    <a:lumMod val="75000"/>
                  </a:schemeClr>
                </a:solidFill>
                <a:ea typeface="+mn-ea"/>
                <a:cs typeface="Arial" charset="0"/>
              </a:rPr>
              <a:t>7 homes have been mitigated </a:t>
            </a:r>
          </a:p>
          <a:p>
            <a:pPr lvl="2">
              <a:buFont typeface="Arial" panose="020B0604020202020204" pitchFamily="34" charset="0"/>
              <a:buChar char="•"/>
            </a:pPr>
            <a:r>
              <a:rPr lang="en-US" sz="1400">
                <a:solidFill>
                  <a:schemeClr val="accent2">
                    <a:lumMod val="75000"/>
                  </a:schemeClr>
                </a:solidFill>
                <a:ea typeface="+mn-ea"/>
                <a:cs typeface="+mn-cs"/>
              </a:rPr>
              <a:t>Performed chlorine disinfection of water distribution pipes</a:t>
            </a:r>
          </a:p>
          <a:p>
            <a:pPr lvl="2">
              <a:buFont typeface="Arial" panose="020B0604020202020204" pitchFamily="34" charset="0"/>
              <a:buChar char="•"/>
            </a:pPr>
            <a:r>
              <a:rPr lang="en-US" sz="1400">
                <a:solidFill>
                  <a:schemeClr val="accent2">
                    <a:lumMod val="75000"/>
                  </a:schemeClr>
                </a:solidFill>
                <a:ea typeface="+mn-ea"/>
                <a:cs typeface="+mn-cs"/>
              </a:rPr>
              <a:t>Replaced all 3 GAC canisters for each location</a:t>
            </a:r>
          </a:p>
          <a:p>
            <a:pPr lvl="2">
              <a:buFont typeface="Arial" panose="020B0604020202020204" pitchFamily="34" charset="0"/>
              <a:buChar char="•"/>
            </a:pPr>
            <a:r>
              <a:rPr lang="en-US" sz="1400">
                <a:solidFill>
                  <a:schemeClr val="accent2">
                    <a:lumMod val="75000"/>
                  </a:schemeClr>
                </a:solidFill>
                <a:ea typeface="+mn-ea"/>
                <a:cs typeface="+mn-cs"/>
              </a:rPr>
              <a:t>Performed a 24-hour flush</a:t>
            </a:r>
          </a:p>
          <a:p>
            <a:pPr lvl="1">
              <a:buFont typeface="Arial" panose="020B0604020202020204" pitchFamily="34" charset="0"/>
              <a:buChar char="–"/>
            </a:pPr>
            <a:r>
              <a:rPr lang="en-US" sz="1400">
                <a:solidFill>
                  <a:schemeClr val="accent2">
                    <a:lumMod val="75000"/>
                  </a:schemeClr>
                </a:solidFill>
                <a:ea typeface="+mn-ea"/>
                <a:cs typeface="Arial" charset="0"/>
              </a:rPr>
              <a:t>2 homes still trouble-shooting</a:t>
            </a:r>
          </a:p>
          <a:p>
            <a:pPr lvl="2">
              <a:buFont typeface="Arial" panose="020B0604020202020204" pitchFamily="34" charset="0"/>
              <a:buChar char="•"/>
            </a:pPr>
            <a:r>
              <a:rPr lang="en-US" sz="1400">
                <a:solidFill>
                  <a:schemeClr val="accent2">
                    <a:lumMod val="75000"/>
                  </a:schemeClr>
                </a:solidFill>
                <a:ea typeface="+mn-ea"/>
                <a:cs typeface="+mn-cs"/>
              </a:rPr>
              <a:t>Odor sampling to be completed for one new home</a:t>
            </a:r>
          </a:p>
          <a:p>
            <a:pPr lvl="3">
              <a:buFont typeface="Arial" panose="020B0604020202020204" pitchFamily="34" charset="0"/>
              <a:buChar char="–"/>
            </a:pPr>
            <a:r>
              <a:rPr lang="en-US" sz="1400">
                <a:solidFill>
                  <a:schemeClr val="accent2">
                    <a:lumMod val="75000"/>
                  </a:schemeClr>
                </a:solidFill>
                <a:ea typeface="+mn-ea"/>
                <a:cs typeface="Arial" charset="0"/>
              </a:rPr>
              <a:t>High concentrations of Manganese</a:t>
            </a:r>
          </a:p>
          <a:p>
            <a:pPr lvl="3">
              <a:buFont typeface="Arial" panose="020B0604020202020204" pitchFamily="34" charset="0"/>
              <a:buChar char="–"/>
            </a:pPr>
            <a:r>
              <a:rPr lang="en-US" sz="1400">
                <a:solidFill>
                  <a:schemeClr val="accent2">
                    <a:lumMod val="75000"/>
                  </a:schemeClr>
                </a:solidFill>
                <a:ea typeface="+mn-ea"/>
                <a:cs typeface="Arial" charset="0"/>
              </a:rPr>
              <a:t>Performing PH and Hardness tests to see if a water softener would be viable solution </a:t>
            </a:r>
          </a:p>
          <a:p>
            <a:pPr lvl="2">
              <a:buFont typeface="Arial" panose="020B0604020202020204" pitchFamily="34" charset="0"/>
              <a:buChar char="•"/>
            </a:pPr>
            <a:r>
              <a:rPr lang="en-US" sz="1400">
                <a:solidFill>
                  <a:schemeClr val="accent2">
                    <a:lumMod val="75000"/>
                  </a:schemeClr>
                </a:solidFill>
                <a:ea typeface="+mn-ea"/>
                <a:cs typeface="+mn-cs"/>
              </a:rPr>
              <a:t>Remove each GAC canister to isolate the odor</a:t>
            </a:r>
          </a:p>
          <a:p>
            <a:pPr marL="914400" lvl="2" indent="0">
              <a:buNone/>
            </a:pPr>
            <a:endParaRPr lang="en-US" sz="1200">
              <a:solidFill>
                <a:schemeClr val="accent2">
                  <a:lumMod val="75000"/>
                </a:schemeClr>
              </a:solidFill>
              <a:ea typeface="+mn-ea"/>
              <a:cs typeface="Arial"/>
            </a:endParaRPr>
          </a:p>
        </p:txBody>
      </p:sp>
      <p:sp>
        <p:nvSpPr>
          <p:cNvPr id="14" name="Content Placeholder 13"/>
          <p:cNvSpPr>
            <a:spLocks noGrp="1"/>
          </p:cNvSpPr>
          <p:nvPr>
            <p:ph sz="half" idx="2"/>
          </p:nvPr>
        </p:nvSpPr>
        <p:spPr>
          <a:xfrm>
            <a:off x="4724400" y="1216025"/>
            <a:ext cx="4191000" cy="2746375"/>
          </a:xfrm>
        </p:spPr>
        <p:txBody>
          <a:bodyPr/>
          <a:lstStyle/>
          <a:p>
            <a:r>
              <a:rPr lang="en-US" sz="2000">
                <a:solidFill>
                  <a:schemeClr val="accent2">
                    <a:lumMod val="75000"/>
                  </a:schemeClr>
                </a:solidFill>
              </a:rPr>
              <a:t>Low-pressure issues</a:t>
            </a:r>
          </a:p>
          <a:p>
            <a:pPr lvl="1">
              <a:buFont typeface="Arial" panose="020B0604020202020204" pitchFamily="34" charset="0"/>
              <a:buChar char="–"/>
            </a:pPr>
            <a:r>
              <a:rPr lang="en-US" sz="1400">
                <a:solidFill>
                  <a:schemeClr val="accent2">
                    <a:lumMod val="75000"/>
                  </a:schemeClr>
                </a:solidFill>
                <a:ea typeface="+mn-ea"/>
                <a:cs typeface="Arial" charset="0"/>
              </a:rPr>
              <a:t>Identified at 7 homes</a:t>
            </a:r>
          </a:p>
          <a:p>
            <a:pPr lvl="1">
              <a:buFont typeface="Arial" panose="020B0604020202020204" pitchFamily="34" charset="0"/>
              <a:buChar char="–"/>
            </a:pPr>
            <a:r>
              <a:rPr lang="en-US" sz="1400">
                <a:solidFill>
                  <a:schemeClr val="accent2">
                    <a:lumMod val="75000"/>
                  </a:schemeClr>
                </a:solidFill>
                <a:ea typeface="+mn-ea"/>
                <a:cs typeface="Arial" charset="0"/>
              </a:rPr>
              <a:t>3 homes mitigated</a:t>
            </a:r>
          </a:p>
          <a:p>
            <a:pPr lvl="2">
              <a:buFont typeface="Arial" panose="020B0604020202020204" pitchFamily="34" charset="0"/>
              <a:buChar char="•"/>
            </a:pPr>
            <a:r>
              <a:rPr lang="en-US" sz="1400">
                <a:solidFill>
                  <a:schemeClr val="accent2">
                    <a:lumMod val="75000"/>
                  </a:schemeClr>
                </a:solidFill>
                <a:ea typeface="+mn-ea"/>
                <a:cs typeface="+mn-cs"/>
              </a:rPr>
              <a:t>piping, frost-free hydrant, water heater, faucet, and water softener replacements</a:t>
            </a:r>
          </a:p>
          <a:p>
            <a:pPr lvl="1">
              <a:buFont typeface="Arial" panose="020B0604020202020204" pitchFamily="34" charset="0"/>
              <a:buChar char="–"/>
            </a:pPr>
            <a:r>
              <a:rPr lang="en-US" sz="1400">
                <a:solidFill>
                  <a:schemeClr val="accent2">
                    <a:lumMod val="75000"/>
                  </a:schemeClr>
                </a:solidFill>
                <a:ea typeface="+mn-ea"/>
                <a:cs typeface="Arial" charset="0"/>
              </a:rPr>
              <a:t>4 homes - Efforts being taken to address</a:t>
            </a:r>
          </a:p>
          <a:p>
            <a:pPr marL="0" indent="0">
              <a:buNone/>
            </a:pP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3962400"/>
            <a:ext cx="3180682" cy="2385512"/>
          </a:xfrm>
          <a:prstGeom prst="rect">
            <a:avLst/>
          </a:prstGeom>
        </p:spPr>
      </p:pic>
      <p:sp>
        <p:nvSpPr>
          <p:cNvPr id="8" name="Slide Number Placeholder 10">
            <a:extLst>
              <a:ext uri="{FF2B5EF4-FFF2-40B4-BE49-F238E27FC236}">
                <a16:creationId xmlns:a16="http://schemas.microsoft.com/office/drawing/2014/main" id="{F6DCA21F-6310-4304-0C3C-A326D63C7576}"/>
              </a:ext>
            </a:extLst>
          </p:cNvPr>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14</a:t>
            </a:fld>
            <a:endParaRPr lang="en-US" sz="1235" spc="-4">
              <a:solidFill>
                <a:prstClr val="black"/>
              </a:solidFill>
              <a:latin typeface="Arial"/>
              <a:cs typeface="Arial"/>
            </a:endParaRPr>
          </a:p>
        </p:txBody>
      </p:sp>
    </p:spTree>
    <p:extLst>
      <p:ext uri="{BB962C8B-B14F-4D97-AF65-F5344CB8AC3E}">
        <p14:creationId xmlns:p14="http://schemas.microsoft.com/office/powerpoint/2010/main" val="355029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1" y="152400"/>
            <a:ext cx="7272817" cy="931682"/>
          </a:xfrm>
        </p:spPr>
        <p:txBody>
          <a:bodyPr/>
          <a:lstStyle/>
          <a:p>
            <a:r>
              <a:rPr lang="en-US" sz="3200" i="1" kern="1200" spc="-4">
                <a:solidFill>
                  <a:srgbClr val="141B76"/>
                </a:solidFill>
                <a:cs typeface="Arial"/>
              </a:rPr>
              <a:t>Remedial Investigation (RI) </a:t>
            </a:r>
            <a:endParaRPr lang="en-US"/>
          </a:p>
        </p:txBody>
      </p:sp>
      <p:sp>
        <p:nvSpPr>
          <p:cNvPr id="5" name="Content Placeholder 4"/>
          <p:cNvSpPr>
            <a:spLocks noGrp="1"/>
          </p:cNvSpPr>
          <p:nvPr>
            <p:ph idx="1"/>
          </p:nvPr>
        </p:nvSpPr>
        <p:spPr>
          <a:xfrm>
            <a:off x="304799" y="1219200"/>
            <a:ext cx="8542712" cy="5486400"/>
          </a:xfrm>
        </p:spPr>
        <p:txBody>
          <a:bodyPr/>
          <a:lstStyle/>
          <a:p>
            <a:pPr marL="342900" lvl="1" indent="-342900">
              <a:buChar char="•"/>
            </a:pPr>
            <a:r>
              <a:rPr lang="en-US">
                <a:solidFill>
                  <a:schemeClr val="accent2">
                    <a:lumMod val="75000"/>
                  </a:schemeClr>
                </a:solidFill>
                <a:ea typeface="+mn-ea"/>
                <a:cs typeface="+mn-cs"/>
              </a:rPr>
              <a:t>Goal: To determine the nature and extent of soil and groundwater contamination</a:t>
            </a:r>
          </a:p>
          <a:p>
            <a:pPr lvl="1"/>
            <a:r>
              <a:rPr lang="en-US" sz="1800" b="0">
                <a:solidFill>
                  <a:schemeClr val="accent2">
                    <a:lumMod val="75000"/>
                  </a:schemeClr>
                </a:solidFill>
              </a:rPr>
              <a:t>Starts with Work Plan/QAPP (completed)</a:t>
            </a:r>
            <a:endParaRPr lang="en-US" sz="1800" b="0">
              <a:solidFill>
                <a:schemeClr val="accent2">
                  <a:lumMod val="75000"/>
                </a:schemeClr>
              </a:solidFill>
              <a:cs typeface="Arial"/>
            </a:endParaRPr>
          </a:p>
          <a:p>
            <a:pPr lvl="1"/>
            <a:r>
              <a:rPr lang="en-US" sz="1800" b="0">
                <a:solidFill>
                  <a:schemeClr val="accent2">
                    <a:lumMod val="75000"/>
                  </a:schemeClr>
                </a:solidFill>
              </a:rPr>
              <a:t>Typically takes multiple phases to complete delineation</a:t>
            </a:r>
            <a:endParaRPr lang="en-US" sz="1800" b="0">
              <a:solidFill>
                <a:schemeClr val="accent2">
                  <a:lumMod val="75000"/>
                </a:schemeClr>
              </a:solidFill>
              <a:cs typeface="Arial"/>
            </a:endParaRPr>
          </a:p>
          <a:p>
            <a:r>
              <a:rPr lang="en-US" sz="2200">
                <a:solidFill>
                  <a:schemeClr val="accent2">
                    <a:lumMod val="75000"/>
                  </a:schemeClr>
                </a:solidFill>
              </a:rPr>
              <a:t>Phase I - delineation</a:t>
            </a:r>
          </a:p>
          <a:p>
            <a:pPr lvl="1"/>
            <a:r>
              <a:rPr lang="en-US" sz="2000" b="0">
                <a:solidFill>
                  <a:schemeClr val="accent2">
                    <a:lumMod val="75000"/>
                  </a:schemeClr>
                </a:solidFill>
              </a:rPr>
              <a:t>Soil sampling at the 5 source areas and at stormwater pond/no name ditch </a:t>
            </a:r>
          </a:p>
          <a:p>
            <a:pPr lvl="1"/>
            <a:r>
              <a:rPr lang="en-US" sz="2000" b="0">
                <a:solidFill>
                  <a:schemeClr val="accent2">
                    <a:lumMod val="75000"/>
                  </a:schemeClr>
                </a:solidFill>
              </a:rPr>
              <a:t>Sample existing wells and install/sample up to 100 new monitoring wells</a:t>
            </a:r>
            <a:endParaRPr lang="en-US" sz="2000" b="0">
              <a:solidFill>
                <a:schemeClr val="accent2">
                  <a:lumMod val="75000"/>
                </a:schemeClr>
              </a:solidFill>
              <a:cs typeface="Arial"/>
            </a:endParaRPr>
          </a:p>
          <a:p>
            <a:pPr lvl="2"/>
            <a:r>
              <a:rPr lang="en-US" sz="1400">
                <a:solidFill>
                  <a:schemeClr val="accent2">
                    <a:lumMod val="75000"/>
                  </a:schemeClr>
                </a:solidFill>
              </a:rPr>
              <a:t>Sampled existing on base Monitoring wells (completed)</a:t>
            </a:r>
          </a:p>
          <a:p>
            <a:pPr lvl="2"/>
            <a:r>
              <a:rPr lang="en-US" sz="1400">
                <a:solidFill>
                  <a:schemeClr val="accent2">
                    <a:lumMod val="75000"/>
                  </a:schemeClr>
                </a:solidFill>
              </a:rPr>
              <a:t>Install and sample 23 new monitoring wells on base (completed)</a:t>
            </a:r>
          </a:p>
          <a:p>
            <a:pPr lvl="2"/>
            <a:r>
              <a:rPr lang="en-US" sz="1400">
                <a:solidFill>
                  <a:schemeClr val="accent2">
                    <a:lumMod val="75000"/>
                  </a:schemeClr>
                </a:solidFill>
                <a:cs typeface="Arial"/>
              </a:rPr>
              <a:t>Install 16 off-base monitoring wells on Spokane County property starts 13 March 2023</a:t>
            </a:r>
          </a:p>
          <a:p>
            <a:pPr lvl="2"/>
            <a:r>
              <a:rPr lang="en-US" sz="1400">
                <a:solidFill>
                  <a:schemeClr val="accent2">
                    <a:lumMod val="75000"/>
                  </a:schemeClr>
                </a:solidFill>
              </a:rPr>
              <a:t>Working on obtaining permission and rights to install 10 off-base wells within the City of Airway Heights</a:t>
            </a:r>
            <a:endParaRPr lang="en-US" sz="1400">
              <a:solidFill>
                <a:schemeClr val="accent2">
                  <a:lumMod val="75000"/>
                </a:schemeClr>
              </a:solidFill>
              <a:cs typeface="Arial"/>
            </a:endParaRPr>
          </a:p>
          <a:p>
            <a:pPr marL="342900" lvl="1" indent="-342900">
              <a:buChar char="•"/>
            </a:pPr>
            <a:r>
              <a:rPr lang="en-US">
                <a:solidFill>
                  <a:schemeClr val="accent2">
                    <a:lumMod val="75000"/>
                  </a:schemeClr>
                </a:solidFill>
                <a:ea typeface="+mn-ea"/>
                <a:cs typeface="+mn-cs"/>
              </a:rPr>
              <a:t>Phase II - Baseline Risk Assessment (BRA)</a:t>
            </a:r>
            <a:endParaRPr lang="en-US">
              <a:solidFill>
                <a:schemeClr val="accent2">
                  <a:lumMod val="75000"/>
                </a:schemeClr>
              </a:solidFill>
              <a:ea typeface="+mn-ea"/>
              <a:cs typeface="Arial"/>
            </a:endParaRPr>
          </a:p>
          <a:p>
            <a:pPr lvl="1"/>
            <a:r>
              <a:rPr lang="en-US" sz="1800" b="0">
                <a:solidFill>
                  <a:schemeClr val="accent2">
                    <a:lumMod val="75000"/>
                  </a:schemeClr>
                </a:solidFill>
              </a:rPr>
              <a:t>Determine if there is an unacceptable risk to human health or the environment </a:t>
            </a:r>
            <a:endParaRPr lang="en-US" sz="1800" b="0">
              <a:solidFill>
                <a:schemeClr val="accent2">
                  <a:lumMod val="75000"/>
                </a:schemeClr>
              </a:solidFill>
              <a:cs typeface="Arial"/>
            </a:endParaRPr>
          </a:p>
          <a:p>
            <a:endParaRPr lang="en-US" sz="2400"/>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15</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070302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15802EFC-79AD-F888-6F44-583C6BDD99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35" r="20844"/>
          <a:stretch/>
        </p:blipFill>
        <p:spPr>
          <a:xfrm>
            <a:off x="76201" y="1539624"/>
            <a:ext cx="5029200" cy="4869279"/>
          </a:xfrm>
          <a:prstGeom prst="rect">
            <a:avLst/>
          </a:prstGeom>
        </p:spPr>
      </p:pic>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Investigation Areas</a:t>
            </a: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16</a:t>
            </a:fld>
            <a:endParaRPr lang="en-US" sz="1235" spc="-4">
              <a:solidFill>
                <a:prstClr val="black"/>
              </a:solidFill>
              <a:latin typeface="Arial"/>
              <a:cs typeface="Arial"/>
            </a:endParaRPr>
          </a:p>
        </p:txBody>
      </p:sp>
      <p:sp>
        <p:nvSpPr>
          <p:cNvPr id="15" name="TextBox 14"/>
          <p:cNvSpPr txBox="1"/>
          <p:nvPr/>
        </p:nvSpPr>
        <p:spPr>
          <a:xfrm>
            <a:off x="5029200" y="1295401"/>
            <a:ext cx="3954544" cy="5055230"/>
          </a:xfrm>
          <a:prstGeom prst="rect">
            <a:avLst/>
          </a:prstGeom>
          <a:noFill/>
        </p:spPr>
        <p:txBody>
          <a:bodyPr wrap="square" rtlCol="0">
            <a:spAutoFit/>
          </a:bodyPr>
          <a:lstStyle/>
          <a:p>
            <a:pPr algn="ctr"/>
            <a:r>
              <a:rPr lang="en-US" sz="2800" b="1">
                <a:solidFill>
                  <a:schemeClr val="accent2">
                    <a:lumMod val="75000"/>
                  </a:schemeClr>
                </a:solidFill>
                <a:latin typeface="+mn-lt"/>
              </a:rPr>
              <a:t>Aqueous Film -Forming Foam (AFFF) Release Areas:</a:t>
            </a:r>
          </a:p>
          <a:p>
            <a:endParaRPr lang="en-US" sz="1050" b="1">
              <a:solidFill>
                <a:schemeClr val="accent2">
                  <a:lumMod val="75000"/>
                </a:schemeClr>
              </a:solidFill>
              <a:latin typeface="+mn-lt"/>
            </a:endParaRPr>
          </a:p>
          <a:p>
            <a:pPr marL="457200" indent="-230188">
              <a:buFont typeface="Arial" panose="020B0604020202020204" pitchFamily="34" charset="0"/>
              <a:buChar char="•"/>
            </a:pPr>
            <a:r>
              <a:rPr lang="en-US" sz="2000" b="1">
                <a:solidFill>
                  <a:schemeClr val="accent2">
                    <a:lumMod val="75000"/>
                  </a:schemeClr>
                </a:solidFill>
                <a:latin typeface="+mn-lt"/>
              </a:rPr>
              <a:t>AFFF Release Area 1: </a:t>
            </a:r>
          </a:p>
          <a:p>
            <a:pPr marL="687388" lvl="1" indent="-230188">
              <a:buFontTx/>
              <a:buChar char="‒"/>
            </a:pPr>
            <a:r>
              <a:rPr lang="en-US" sz="1600">
                <a:solidFill>
                  <a:schemeClr val="accent2">
                    <a:lumMod val="75000"/>
                  </a:schemeClr>
                </a:solidFill>
              </a:rPr>
              <a:t>Fire Training 1 / FT01 / FT004P-sub</a:t>
            </a:r>
          </a:p>
          <a:p>
            <a:pPr marL="457200" indent="-230188">
              <a:buFont typeface="Arial" panose="020B0604020202020204" pitchFamily="34" charset="0"/>
              <a:buChar char="•"/>
            </a:pPr>
            <a:r>
              <a:rPr lang="en-US" sz="2000" b="1">
                <a:solidFill>
                  <a:schemeClr val="accent2">
                    <a:lumMod val="75000"/>
                  </a:schemeClr>
                </a:solidFill>
                <a:latin typeface="+mn-lt"/>
              </a:rPr>
              <a:t>AFFF Release Area 2:</a:t>
            </a:r>
          </a:p>
          <a:p>
            <a:pPr marL="687388" lvl="1" indent="-230188">
              <a:buFontTx/>
              <a:buChar char="‒"/>
            </a:pPr>
            <a:r>
              <a:rPr lang="en-US" sz="1600">
                <a:solidFill>
                  <a:schemeClr val="accent2">
                    <a:lumMod val="75000"/>
                  </a:schemeClr>
                </a:solidFill>
              </a:rPr>
              <a:t>Calibration Area / RS003P</a:t>
            </a:r>
          </a:p>
          <a:p>
            <a:pPr marL="457200" indent="-230188">
              <a:buFont typeface="Arial" panose="020B0604020202020204" pitchFamily="34" charset="0"/>
              <a:buChar char="•"/>
            </a:pPr>
            <a:r>
              <a:rPr lang="en-US" sz="2000" b="1">
                <a:solidFill>
                  <a:schemeClr val="accent2">
                    <a:lumMod val="75000"/>
                  </a:schemeClr>
                </a:solidFill>
                <a:latin typeface="+mn-lt"/>
              </a:rPr>
              <a:t>AFFF Release Area 3:</a:t>
            </a:r>
          </a:p>
          <a:p>
            <a:pPr marL="687388" lvl="1" indent="-230188">
              <a:buFontTx/>
              <a:buChar char="‒"/>
            </a:pPr>
            <a:r>
              <a:rPr lang="en-US" sz="1600">
                <a:solidFill>
                  <a:schemeClr val="accent2">
                    <a:lumMod val="75000"/>
                  </a:schemeClr>
                </a:solidFill>
              </a:rPr>
              <a:t>Aircraft Crash Location (PS-4/PS-9) /  SS008P-sub</a:t>
            </a:r>
            <a:endParaRPr lang="en-US" sz="1600">
              <a:solidFill>
                <a:schemeClr val="accent2">
                  <a:lumMod val="75000"/>
                </a:schemeClr>
              </a:solidFill>
              <a:latin typeface="+mn-lt"/>
            </a:endParaRPr>
          </a:p>
          <a:p>
            <a:pPr marL="457200" indent="-230188">
              <a:buFont typeface="Arial" panose="020B0604020202020204" pitchFamily="34" charset="0"/>
              <a:buChar char="•"/>
            </a:pPr>
            <a:r>
              <a:rPr lang="en-US" sz="2000" b="1">
                <a:solidFill>
                  <a:schemeClr val="accent2">
                    <a:lumMod val="75000"/>
                  </a:schemeClr>
                </a:solidFill>
                <a:latin typeface="+mn-lt"/>
              </a:rPr>
              <a:t>AFFF Release Area 4:</a:t>
            </a:r>
          </a:p>
          <a:p>
            <a:pPr marL="687388" lvl="1" indent="-230188">
              <a:buFontTx/>
              <a:buChar char="‒"/>
            </a:pPr>
            <a:r>
              <a:rPr lang="en-US" sz="1600">
                <a:solidFill>
                  <a:schemeClr val="accent2">
                    <a:lumMod val="75000"/>
                  </a:schemeClr>
                </a:solidFill>
              </a:rPr>
              <a:t>B-52 Crash (1994) / RS002P</a:t>
            </a:r>
          </a:p>
          <a:p>
            <a:pPr marL="457200" indent="-230188">
              <a:buFont typeface="Arial" panose="020B0604020202020204" pitchFamily="34" charset="0"/>
              <a:buChar char="•"/>
            </a:pPr>
            <a:r>
              <a:rPr lang="en-US" sz="2000" b="1">
                <a:solidFill>
                  <a:schemeClr val="accent2">
                    <a:lumMod val="75000"/>
                  </a:schemeClr>
                </a:solidFill>
                <a:latin typeface="+mn-lt"/>
              </a:rPr>
              <a:t>AFFF Release Area 5:</a:t>
            </a:r>
          </a:p>
          <a:p>
            <a:pPr marL="687388" lvl="1" indent="-230188">
              <a:buFontTx/>
              <a:buChar char="‒"/>
            </a:pPr>
            <a:r>
              <a:rPr lang="en-US" sz="1600">
                <a:solidFill>
                  <a:schemeClr val="accent2">
                    <a:lumMod val="75000"/>
                  </a:schemeClr>
                </a:solidFill>
              </a:rPr>
              <a:t>Fire Station 1 (Building 1) / RS001P</a:t>
            </a:r>
          </a:p>
        </p:txBody>
      </p:sp>
      <p:sp>
        <p:nvSpPr>
          <p:cNvPr id="16" name="TextBox 15"/>
          <p:cNvSpPr txBox="1"/>
          <p:nvPr/>
        </p:nvSpPr>
        <p:spPr>
          <a:xfrm>
            <a:off x="4543398" y="3310386"/>
            <a:ext cx="304800" cy="381000"/>
          </a:xfrm>
          <a:prstGeom prst="rect">
            <a:avLst/>
          </a:prstGeom>
          <a:noFill/>
        </p:spPr>
        <p:txBody>
          <a:bodyPr wrap="square" rtlCol="0">
            <a:spAutoFit/>
          </a:bodyPr>
          <a:lstStyle/>
          <a:p>
            <a:r>
              <a:rPr lang="en-US">
                <a:solidFill>
                  <a:srgbClr val="00B0F0"/>
                </a:solidFill>
              </a:rPr>
              <a:t>1</a:t>
            </a:r>
          </a:p>
        </p:txBody>
      </p:sp>
      <p:sp>
        <p:nvSpPr>
          <p:cNvPr id="17" name="TextBox 16"/>
          <p:cNvSpPr txBox="1"/>
          <p:nvPr/>
        </p:nvSpPr>
        <p:spPr>
          <a:xfrm>
            <a:off x="3513055" y="3238500"/>
            <a:ext cx="304800" cy="381000"/>
          </a:xfrm>
          <a:prstGeom prst="rect">
            <a:avLst/>
          </a:prstGeom>
          <a:noFill/>
        </p:spPr>
        <p:txBody>
          <a:bodyPr wrap="square" rtlCol="0">
            <a:spAutoFit/>
          </a:bodyPr>
          <a:lstStyle/>
          <a:p>
            <a:r>
              <a:rPr lang="en-US">
                <a:solidFill>
                  <a:srgbClr val="00B0F0"/>
                </a:solidFill>
              </a:rPr>
              <a:t>2</a:t>
            </a:r>
          </a:p>
        </p:txBody>
      </p:sp>
      <p:sp>
        <p:nvSpPr>
          <p:cNvPr id="18" name="TextBox 17"/>
          <p:cNvSpPr txBox="1"/>
          <p:nvPr/>
        </p:nvSpPr>
        <p:spPr>
          <a:xfrm>
            <a:off x="1243100" y="4724400"/>
            <a:ext cx="304800" cy="381000"/>
          </a:xfrm>
          <a:prstGeom prst="rect">
            <a:avLst/>
          </a:prstGeom>
          <a:noFill/>
        </p:spPr>
        <p:txBody>
          <a:bodyPr wrap="square" rtlCol="0">
            <a:spAutoFit/>
          </a:bodyPr>
          <a:lstStyle/>
          <a:p>
            <a:r>
              <a:rPr lang="en-US">
                <a:solidFill>
                  <a:srgbClr val="00B0F0"/>
                </a:solidFill>
              </a:rPr>
              <a:t>4</a:t>
            </a:r>
          </a:p>
        </p:txBody>
      </p:sp>
      <p:sp>
        <p:nvSpPr>
          <p:cNvPr id="19" name="TextBox 18"/>
          <p:cNvSpPr txBox="1"/>
          <p:nvPr/>
        </p:nvSpPr>
        <p:spPr>
          <a:xfrm>
            <a:off x="231112" y="2700112"/>
            <a:ext cx="304800" cy="381000"/>
          </a:xfrm>
          <a:prstGeom prst="rect">
            <a:avLst/>
          </a:prstGeom>
          <a:noFill/>
        </p:spPr>
        <p:txBody>
          <a:bodyPr wrap="square" rtlCol="0">
            <a:spAutoFit/>
          </a:bodyPr>
          <a:lstStyle/>
          <a:p>
            <a:r>
              <a:rPr lang="en-US">
                <a:solidFill>
                  <a:srgbClr val="00B0F0"/>
                </a:solidFill>
              </a:rPr>
              <a:t>5</a:t>
            </a:r>
          </a:p>
        </p:txBody>
      </p:sp>
      <p:sp>
        <p:nvSpPr>
          <p:cNvPr id="20" name="TextBox 19"/>
          <p:cNvSpPr txBox="1"/>
          <p:nvPr/>
        </p:nvSpPr>
        <p:spPr>
          <a:xfrm>
            <a:off x="1217526" y="2319112"/>
            <a:ext cx="304800" cy="381000"/>
          </a:xfrm>
          <a:prstGeom prst="rect">
            <a:avLst/>
          </a:prstGeom>
          <a:noFill/>
        </p:spPr>
        <p:txBody>
          <a:bodyPr wrap="square" rtlCol="0">
            <a:spAutoFit/>
          </a:bodyPr>
          <a:lstStyle/>
          <a:p>
            <a:r>
              <a:rPr lang="en-US">
                <a:solidFill>
                  <a:srgbClr val="00B0F0"/>
                </a:solidFill>
              </a:rPr>
              <a:t>3</a:t>
            </a:r>
          </a:p>
        </p:txBody>
      </p:sp>
    </p:spTree>
    <p:extLst>
      <p:ext uri="{BB962C8B-B14F-4D97-AF65-F5344CB8AC3E}">
        <p14:creationId xmlns:p14="http://schemas.microsoft.com/office/powerpoint/2010/main" val="240405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Release Area 1 Soil Borings</a:t>
            </a:r>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17</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C446D44B-2954-5E32-061A-323251A339AF}"/>
              </a:ext>
            </a:extLst>
          </p:cNvPr>
          <p:cNvSpPr/>
          <p:nvPr/>
        </p:nvSpPr>
        <p:spPr bwMode="auto">
          <a:xfrm flipV="1">
            <a:off x="3138948" y="423524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86294417-C740-7667-BC86-A8CB7C95EBBB}"/>
              </a:ext>
            </a:extLst>
          </p:cNvPr>
          <p:cNvSpPr/>
          <p:nvPr/>
        </p:nvSpPr>
        <p:spPr bwMode="auto">
          <a:xfrm flipV="1">
            <a:off x="4501601" y="41500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36FE7050-0C97-360D-2F9A-900D5776180F}"/>
              </a:ext>
            </a:extLst>
          </p:cNvPr>
          <p:cNvSpPr/>
          <p:nvPr/>
        </p:nvSpPr>
        <p:spPr bwMode="auto">
          <a:xfrm flipV="1">
            <a:off x="2659626" y="28267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E422D07D-19BC-848F-12F6-7DC2D065EA64}"/>
              </a:ext>
            </a:extLst>
          </p:cNvPr>
          <p:cNvSpPr/>
          <p:nvPr/>
        </p:nvSpPr>
        <p:spPr bwMode="auto">
          <a:xfrm flipV="1">
            <a:off x="4409079" y="282923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ADF1FE0E-EEBF-D791-02E5-9F321039F1C4}"/>
              </a:ext>
            </a:extLst>
          </p:cNvPr>
          <p:cNvSpPr/>
          <p:nvPr/>
        </p:nvSpPr>
        <p:spPr bwMode="auto">
          <a:xfrm flipV="1">
            <a:off x="7521678" y="14404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062E73F8-4E72-3556-4DFA-038567934AAD}"/>
              </a:ext>
            </a:extLst>
          </p:cNvPr>
          <p:cNvSpPr/>
          <p:nvPr/>
        </p:nvSpPr>
        <p:spPr bwMode="auto">
          <a:xfrm flipV="1">
            <a:off x="2669458" y="539545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2EDEFF60-D926-E09C-78F3-23EB98E433D5}"/>
              </a:ext>
            </a:extLst>
          </p:cNvPr>
          <p:cNvSpPr/>
          <p:nvPr/>
        </p:nvSpPr>
        <p:spPr bwMode="auto">
          <a:xfrm flipV="1">
            <a:off x="4486065" y="542347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3" name="Picture 12" descr="Map&#10;&#10;Description automatically generated">
            <a:extLst>
              <a:ext uri="{FF2B5EF4-FFF2-40B4-BE49-F238E27FC236}">
                <a16:creationId xmlns:a16="http://schemas.microsoft.com/office/drawing/2014/main" id="{088A1F37-27EE-95A9-3BB4-0ED643629D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428" y="1220291"/>
            <a:ext cx="8241301" cy="5332607"/>
          </a:xfrm>
          <a:prstGeom prst="rect">
            <a:avLst/>
          </a:prstGeom>
        </p:spPr>
      </p:pic>
    </p:spTree>
    <p:extLst>
      <p:ext uri="{BB962C8B-B14F-4D97-AF65-F5344CB8AC3E}">
        <p14:creationId xmlns:p14="http://schemas.microsoft.com/office/powerpoint/2010/main" val="3319816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305A-F132-6DE2-4C13-DA4E559C34A9}"/>
              </a:ext>
            </a:extLst>
          </p:cNvPr>
          <p:cNvSpPr>
            <a:spLocks noGrp="1"/>
          </p:cNvSpPr>
          <p:nvPr>
            <p:ph type="title"/>
          </p:nvPr>
        </p:nvSpPr>
        <p:spPr/>
        <p:txBody>
          <a:bodyPr/>
          <a:lstStyle/>
          <a:p>
            <a:r>
              <a:rPr lang="en-US" sz="3200" i="1" kern="1200" spc="-4">
                <a:solidFill>
                  <a:srgbClr val="141B76"/>
                </a:solidFill>
                <a:cs typeface="Arial"/>
              </a:rPr>
              <a:t>Phase I RI: No-Name Ditch Sampling</a:t>
            </a:r>
            <a:endParaRPr lang="en-US" sz="3200"/>
          </a:p>
        </p:txBody>
      </p:sp>
      <p:sp>
        <p:nvSpPr>
          <p:cNvPr id="10" name="Slide Number Placeholder 10">
            <a:extLst>
              <a:ext uri="{FF2B5EF4-FFF2-40B4-BE49-F238E27FC236}">
                <a16:creationId xmlns:a16="http://schemas.microsoft.com/office/drawing/2014/main" id="{71B32D27-92A2-21DA-B9E9-06FCA6268664}"/>
              </a:ext>
            </a:extLst>
          </p:cNvPr>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18</a:t>
            </a:fld>
            <a:endParaRPr lang="en-US" sz="1235" spc="-4">
              <a:solidFill>
                <a:prstClr val="black"/>
              </a:solidFill>
              <a:latin typeface="Arial"/>
              <a:cs typeface="Arial"/>
            </a:endParaRPr>
          </a:p>
        </p:txBody>
      </p:sp>
      <p:pic>
        <p:nvPicPr>
          <p:cNvPr id="4" name="Picture 3" descr="Map&#10;&#10;Description automatically generated">
            <a:extLst>
              <a:ext uri="{FF2B5EF4-FFF2-40B4-BE49-F238E27FC236}">
                <a16:creationId xmlns:a16="http://schemas.microsoft.com/office/drawing/2014/main" id="{6E548B77-B9ED-3D0A-91AF-AE31B1BC66F7}"/>
              </a:ext>
            </a:extLst>
          </p:cNvPr>
          <p:cNvPicPr>
            <a:picLocks noChangeAspect="1"/>
          </p:cNvPicPr>
          <p:nvPr/>
        </p:nvPicPr>
        <p:blipFill rotWithShape="1">
          <a:blip r:embed="rId2">
            <a:extLst>
              <a:ext uri="{28A0092B-C50C-407E-A947-70E740481C1C}">
                <a14:useLocalDpi xmlns:a14="http://schemas.microsoft.com/office/drawing/2010/main" val="0"/>
              </a:ext>
            </a:extLst>
          </a:blip>
          <a:srcRect b="20376"/>
          <a:stretch/>
        </p:blipFill>
        <p:spPr>
          <a:xfrm>
            <a:off x="1981200" y="1141982"/>
            <a:ext cx="5325341" cy="5487418"/>
          </a:xfrm>
          <a:prstGeom prst="rect">
            <a:avLst/>
          </a:prstGeom>
        </p:spPr>
      </p:pic>
    </p:spTree>
    <p:extLst>
      <p:ext uri="{BB962C8B-B14F-4D97-AF65-F5344CB8AC3E}">
        <p14:creationId xmlns:p14="http://schemas.microsoft.com/office/powerpoint/2010/main" val="3904461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Release Area 2 Soil Borings</a:t>
            </a:r>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19</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C72D83A4-631F-8F8D-B793-2E2B90965B6C}"/>
              </a:ext>
            </a:extLst>
          </p:cNvPr>
          <p:cNvSpPr/>
          <p:nvPr/>
        </p:nvSpPr>
        <p:spPr bwMode="auto">
          <a:xfrm flipV="1">
            <a:off x="3200400" y="46776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CF083EE3-C2B1-D987-7966-5B6E8E0687C2}"/>
              </a:ext>
            </a:extLst>
          </p:cNvPr>
          <p:cNvSpPr/>
          <p:nvPr/>
        </p:nvSpPr>
        <p:spPr bwMode="auto">
          <a:xfrm flipV="1">
            <a:off x="3505200" y="41442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0321DD38-EE43-6D1F-B2AA-BF51F33CEF87}"/>
              </a:ext>
            </a:extLst>
          </p:cNvPr>
          <p:cNvSpPr/>
          <p:nvPr/>
        </p:nvSpPr>
        <p:spPr bwMode="auto">
          <a:xfrm flipV="1">
            <a:off x="4633451" y="44122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1A88393B-496B-F1EF-40BD-F216DE8ABC80}"/>
              </a:ext>
            </a:extLst>
          </p:cNvPr>
          <p:cNvSpPr/>
          <p:nvPr/>
        </p:nvSpPr>
        <p:spPr bwMode="auto">
          <a:xfrm flipV="1">
            <a:off x="4336026" y="35125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04AF9889-5254-03AF-51C2-E59841025F9B}"/>
              </a:ext>
            </a:extLst>
          </p:cNvPr>
          <p:cNvSpPr/>
          <p:nvPr/>
        </p:nvSpPr>
        <p:spPr bwMode="auto">
          <a:xfrm flipV="1">
            <a:off x="2681748" y="356743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8A2E0847-F1F1-4AFF-F2AC-A294E85B8ACA}"/>
              </a:ext>
            </a:extLst>
          </p:cNvPr>
          <p:cNvSpPr/>
          <p:nvPr/>
        </p:nvSpPr>
        <p:spPr bwMode="auto">
          <a:xfrm flipV="1">
            <a:off x="1978740" y="417625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BEE67CFE-F1B1-0F52-964A-62A43185BE55}"/>
              </a:ext>
            </a:extLst>
          </p:cNvPr>
          <p:cNvSpPr/>
          <p:nvPr/>
        </p:nvSpPr>
        <p:spPr bwMode="auto">
          <a:xfrm flipV="1">
            <a:off x="7519218" y="14625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2D5DC823-3DBF-824E-5E21-9FE4008344C6}"/>
              </a:ext>
            </a:extLst>
          </p:cNvPr>
          <p:cNvCxnSpPr>
            <a:cxnSpLocks/>
          </p:cNvCxnSpPr>
          <p:nvPr/>
        </p:nvCxnSpPr>
        <p:spPr bwMode="auto">
          <a:xfrm>
            <a:off x="2413818" y="3345426"/>
            <a:ext cx="76200" cy="76200"/>
          </a:xfrm>
          <a:prstGeom prst="line">
            <a:avLst/>
          </a:prstGeom>
          <a:noFill/>
          <a:ln w="12700" cap="flat" cmpd="sng" algn="ctr">
            <a:solidFill>
              <a:srgbClr val="FFFF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A3F5A1A-B2B9-C74C-0661-E6D170015361}"/>
              </a:ext>
            </a:extLst>
          </p:cNvPr>
          <p:cNvCxnSpPr>
            <a:cxnSpLocks/>
          </p:cNvCxnSpPr>
          <p:nvPr/>
        </p:nvCxnSpPr>
        <p:spPr bwMode="auto">
          <a:xfrm flipH="1">
            <a:off x="2395038" y="3341739"/>
            <a:ext cx="109728" cy="83574"/>
          </a:xfrm>
          <a:prstGeom prst="line">
            <a:avLst/>
          </a:prstGeom>
          <a:noFill/>
          <a:ln w="12700" cap="flat" cmpd="sng" algn="ctr">
            <a:solidFill>
              <a:srgbClr val="FFFF00"/>
            </a:solidFill>
            <a:prstDash val="solid"/>
            <a:round/>
            <a:headEnd type="none" w="med" len="med"/>
            <a:tailEnd type="none" w="med" len="med"/>
          </a:ln>
          <a:effectLst/>
        </p:spPr>
      </p:cxnSp>
      <p:pic>
        <p:nvPicPr>
          <p:cNvPr id="16" name="Picture 15" descr="Diagram, schematic&#10;&#10;Description automatically generated">
            <a:extLst>
              <a:ext uri="{FF2B5EF4-FFF2-40B4-BE49-F238E27FC236}">
                <a16:creationId xmlns:a16="http://schemas.microsoft.com/office/drawing/2014/main" id="{861C931F-B9E7-D040-B14D-418512DB67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814" y="1088606"/>
            <a:ext cx="8091989" cy="5235993"/>
          </a:xfrm>
          <a:prstGeom prst="rect">
            <a:avLst/>
          </a:prstGeom>
        </p:spPr>
      </p:pic>
    </p:spTree>
    <p:extLst>
      <p:ext uri="{BB962C8B-B14F-4D97-AF65-F5344CB8AC3E}">
        <p14:creationId xmlns:p14="http://schemas.microsoft.com/office/powerpoint/2010/main" val="2844002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Release Area 3 Soil Borings</a:t>
            </a:r>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20</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7D517AE0-3AC7-A867-D9FE-C50F32D43DFC}"/>
              </a:ext>
            </a:extLst>
          </p:cNvPr>
          <p:cNvSpPr/>
          <p:nvPr/>
        </p:nvSpPr>
        <p:spPr bwMode="auto">
          <a:xfrm flipV="1">
            <a:off x="3315930" y="13789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8A426CF5-5F91-6777-5072-D0927634FA10}"/>
              </a:ext>
            </a:extLst>
          </p:cNvPr>
          <p:cNvSpPr/>
          <p:nvPr/>
        </p:nvSpPr>
        <p:spPr bwMode="auto">
          <a:xfrm flipV="1">
            <a:off x="3984522" y="27358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4AB0B407-0641-BFDB-8B87-75E4F2E6C756}"/>
              </a:ext>
            </a:extLst>
          </p:cNvPr>
          <p:cNvSpPr/>
          <p:nvPr/>
        </p:nvSpPr>
        <p:spPr bwMode="auto">
          <a:xfrm flipV="1">
            <a:off x="2957052" y="35961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CCB81F0D-8F3E-762E-C29B-3C77D46457BC}"/>
              </a:ext>
            </a:extLst>
          </p:cNvPr>
          <p:cNvSpPr/>
          <p:nvPr/>
        </p:nvSpPr>
        <p:spPr bwMode="auto">
          <a:xfrm flipV="1">
            <a:off x="3748548" y="45105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6989BC7E-4D3A-0451-2395-B508BF12B423}"/>
              </a:ext>
            </a:extLst>
          </p:cNvPr>
          <p:cNvSpPr/>
          <p:nvPr/>
        </p:nvSpPr>
        <p:spPr bwMode="auto">
          <a:xfrm flipV="1">
            <a:off x="2743200" y="480060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89C9A89C-940F-CCCA-AC69-85FDA54DAACD}"/>
              </a:ext>
            </a:extLst>
          </p:cNvPr>
          <p:cNvSpPr/>
          <p:nvPr/>
        </p:nvSpPr>
        <p:spPr bwMode="auto">
          <a:xfrm flipV="1">
            <a:off x="2902188" y="6459651"/>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CF3BF7E6-B22E-3E61-079F-C793B967082E}"/>
              </a:ext>
            </a:extLst>
          </p:cNvPr>
          <p:cNvSpPr/>
          <p:nvPr/>
        </p:nvSpPr>
        <p:spPr bwMode="auto">
          <a:xfrm flipV="1">
            <a:off x="7551174" y="145596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00E9B4E0-2FF5-F85D-EA43-1A5E1206954E}"/>
              </a:ext>
            </a:extLst>
          </p:cNvPr>
          <p:cNvCxnSpPr>
            <a:cxnSpLocks/>
          </p:cNvCxnSpPr>
          <p:nvPr/>
        </p:nvCxnSpPr>
        <p:spPr bwMode="auto">
          <a:xfrm flipH="1" flipV="1">
            <a:off x="2499852" y="3643638"/>
            <a:ext cx="76200" cy="82689"/>
          </a:xfrm>
          <a:prstGeom prst="line">
            <a:avLst/>
          </a:prstGeom>
          <a:noFill/>
          <a:ln w="12700" cap="flat" cmpd="sng" algn="ctr">
            <a:solidFill>
              <a:srgbClr val="FFFF0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A0456B5-1486-E628-0BDB-9CDAA685E842}"/>
              </a:ext>
            </a:extLst>
          </p:cNvPr>
          <p:cNvCxnSpPr>
            <a:cxnSpLocks/>
          </p:cNvCxnSpPr>
          <p:nvPr/>
        </p:nvCxnSpPr>
        <p:spPr bwMode="auto">
          <a:xfrm flipH="1">
            <a:off x="1462548" y="5697793"/>
            <a:ext cx="109728" cy="83574"/>
          </a:xfrm>
          <a:prstGeom prst="line">
            <a:avLst/>
          </a:prstGeom>
          <a:noFill/>
          <a:ln w="12700" cap="flat" cmpd="sng" algn="ctr">
            <a:solidFill>
              <a:srgbClr val="FFFF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ED43699-B8D6-2E9D-3C53-93E295CEC91C}"/>
              </a:ext>
            </a:extLst>
          </p:cNvPr>
          <p:cNvCxnSpPr>
            <a:cxnSpLocks/>
          </p:cNvCxnSpPr>
          <p:nvPr/>
        </p:nvCxnSpPr>
        <p:spPr bwMode="auto">
          <a:xfrm>
            <a:off x="1470612" y="5710697"/>
            <a:ext cx="109038" cy="72513"/>
          </a:xfrm>
          <a:prstGeom prst="line">
            <a:avLst/>
          </a:prstGeom>
          <a:noFill/>
          <a:ln w="12700" cap="flat" cmpd="sng" algn="ctr">
            <a:solidFill>
              <a:srgbClr val="FFFF00"/>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D752232-8095-BA22-12EA-F306371B03D4}"/>
              </a:ext>
            </a:extLst>
          </p:cNvPr>
          <p:cNvCxnSpPr>
            <a:cxnSpLocks/>
          </p:cNvCxnSpPr>
          <p:nvPr/>
        </p:nvCxnSpPr>
        <p:spPr bwMode="auto">
          <a:xfrm>
            <a:off x="6393426" y="1759974"/>
            <a:ext cx="76200" cy="76200"/>
          </a:xfrm>
          <a:prstGeom prst="line">
            <a:avLst/>
          </a:prstGeom>
          <a:noFill/>
          <a:ln w="12700" cap="flat" cmpd="sng" algn="ctr">
            <a:solidFill>
              <a:srgbClr val="FFFF00"/>
            </a:solidFill>
            <a:prstDash val="solid"/>
            <a:round/>
            <a:headEnd type="none" w="med" len="med"/>
            <a:tailEnd type="none" w="med" len="med"/>
          </a:ln>
          <a:effectLst/>
        </p:spPr>
      </p:cxnSp>
      <p:pic>
        <p:nvPicPr>
          <p:cNvPr id="14" name="Picture 13" descr="Map&#10;&#10;Description automatically generated">
            <a:extLst>
              <a:ext uri="{FF2B5EF4-FFF2-40B4-BE49-F238E27FC236}">
                <a16:creationId xmlns:a16="http://schemas.microsoft.com/office/drawing/2014/main" id="{40643917-48A4-4229-9917-6C87ED02B7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998" y="1243281"/>
            <a:ext cx="8324003" cy="5386119"/>
          </a:xfrm>
          <a:prstGeom prst="rect">
            <a:avLst/>
          </a:prstGeom>
        </p:spPr>
      </p:pic>
    </p:spTree>
    <p:extLst>
      <p:ext uri="{BB962C8B-B14F-4D97-AF65-F5344CB8AC3E}">
        <p14:creationId xmlns:p14="http://schemas.microsoft.com/office/powerpoint/2010/main" val="61343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Release Area 5 Soil Borings</a:t>
            </a:r>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21</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869EC688-62A9-DDE9-37D9-557E9E71DB3B}"/>
              </a:ext>
            </a:extLst>
          </p:cNvPr>
          <p:cNvSpPr/>
          <p:nvPr/>
        </p:nvSpPr>
        <p:spPr bwMode="auto">
          <a:xfrm flipV="1">
            <a:off x="1934496" y="403860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ACDCF14B-4713-ACB8-9062-DE9B470155DA}"/>
              </a:ext>
            </a:extLst>
          </p:cNvPr>
          <p:cNvSpPr/>
          <p:nvPr/>
        </p:nvSpPr>
        <p:spPr bwMode="auto">
          <a:xfrm flipV="1">
            <a:off x="3124200" y="3348769"/>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6E2CC6C4-0103-6002-C389-C60530D0D6C9}"/>
              </a:ext>
            </a:extLst>
          </p:cNvPr>
          <p:cNvSpPr/>
          <p:nvPr/>
        </p:nvSpPr>
        <p:spPr bwMode="auto">
          <a:xfrm flipV="1">
            <a:off x="3241302" y="515210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5EB0A58C-6CF3-C224-F345-26A3AF0699C1}"/>
              </a:ext>
            </a:extLst>
          </p:cNvPr>
          <p:cNvSpPr/>
          <p:nvPr/>
        </p:nvSpPr>
        <p:spPr bwMode="auto">
          <a:xfrm flipV="1">
            <a:off x="4930878" y="407134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8D9AAE3A-F260-2DB7-7765-8FA20DDCC82B}"/>
              </a:ext>
            </a:extLst>
          </p:cNvPr>
          <p:cNvSpPr/>
          <p:nvPr/>
        </p:nvSpPr>
        <p:spPr bwMode="auto">
          <a:xfrm flipV="1">
            <a:off x="5837904" y="355190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960A4827-4AA9-3438-5C45-8D2DD8A16D6C}"/>
              </a:ext>
            </a:extLst>
          </p:cNvPr>
          <p:cNvSpPr/>
          <p:nvPr/>
        </p:nvSpPr>
        <p:spPr bwMode="auto">
          <a:xfrm flipV="1">
            <a:off x="4575544" y="26964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1C4B4216-6F3A-F559-FA1C-ACFC28BE15F2}"/>
              </a:ext>
            </a:extLst>
          </p:cNvPr>
          <p:cNvSpPr/>
          <p:nvPr/>
        </p:nvSpPr>
        <p:spPr bwMode="auto">
          <a:xfrm flipV="1">
            <a:off x="7275870" y="118233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70FB6057-43D2-0316-3330-77CA91C946B9}"/>
              </a:ext>
            </a:extLst>
          </p:cNvPr>
          <p:cNvSpPr/>
          <p:nvPr/>
        </p:nvSpPr>
        <p:spPr bwMode="auto">
          <a:xfrm flipV="1">
            <a:off x="7558548" y="143305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4" name="Picture 13" descr="Diagram, map&#10;&#10;Description automatically generated">
            <a:extLst>
              <a:ext uri="{FF2B5EF4-FFF2-40B4-BE49-F238E27FC236}">
                <a16:creationId xmlns:a16="http://schemas.microsoft.com/office/drawing/2014/main" id="{CEE5FCE4-562E-6A58-E197-F6D40C47D2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915" y="1182330"/>
            <a:ext cx="8126714" cy="5258462"/>
          </a:xfrm>
          <a:prstGeom prst="rect">
            <a:avLst/>
          </a:prstGeom>
        </p:spPr>
      </p:pic>
    </p:spTree>
    <p:extLst>
      <p:ext uri="{BB962C8B-B14F-4D97-AF65-F5344CB8AC3E}">
        <p14:creationId xmlns:p14="http://schemas.microsoft.com/office/powerpoint/2010/main" val="2497842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a:t>
            </a:r>
            <a:br>
              <a:rPr lang="en-US" sz="3200" i="1" kern="1200" spc="-4">
                <a:solidFill>
                  <a:srgbClr val="141B76"/>
                </a:solidFill>
                <a:cs typeface="Arial"/>
              </a:rPr>
            </a:br>
            <a:r>
              <a:rPr lang="en-US" sz="3200" i="1" kern="1200" spc="-4">
                <a:solidFill>
                  <a:srgbClr val="141B76"/>
                </a:solidFill>
                <a:cs typeface="Arial"/>
              </a:rPr>
              <a:t>AFFF Release Area 4 Soil Borings</a:t>
            </a:r>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22</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CDEAE000-6DBF-487B-EB92-58C4ED032D42}"/>
              </a:ext>
            </a:extLst>
          </p:cNvPr>
          <p:cNvSpPr/>
          <p:nvPr/>
        </p:nvSpPr>
        <p:spPr bwMode="auto">
          <a:xfrm flipV="1">
            <a:off x="2431026" y="31536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 name="Flowchart: Connector 2">
            <a:extLst>
              <a:ext uri="{FF2B5EF4-FFF2-40B4-BE49-F238E27FC236}">
                <a16:creationId xmlns:a16="http://schemas.microsoft.com/office/drawing/2014/main" id="{5E0BA7B1-DD3A-EFD5-68B0-90CBDB8FEF56}"/>
              </a:ext>
            </a:extLst>
          </p:cNvPr>
          <p:cNvSpPr/>
          <p:nvPr/>
        </p:nvSpPr>
        <p:spPr bwMode="auto">
          <a:xfrm flipV="1">
            <a:off x="3352800" y="186813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D02FCB8F-5D02-AD5B-E007-A88B3BF41D97}"/>
              </a:ext>
            </a:extLst>
          </p:cNvPr>
          <p:cNvSpPr/>
          <p:nvPr/>
        </p:nvSpPr>
        <p:spPr bwMode="auto">
          <a:xfrm flipV="1">
            <a:off x="3994356" y="332664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8699223C-0A6F-776E-BD9A-735096EB421D}"/>
              </a:ext>
            </a:extLst>
          </p:cNvPr>
          <p:cNvSpPr/>
          <p:nvPr/>
        </p:nvSpPr>
        <p:spPr bwMode="auto">
          <a:xfrm flipV="1">
            <a:off x="3312684" y="43728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45804D1F-2F9A-9BBA-96EC-22409D42B7F7}"/>
              </a:ext>
            </a:extLst>
          </p:cNvPr>
          <p:cNvSpPr/>
          <p:nvPr/>
        </p:nvSpPr>
        <p:spPr bwMode="auto">
          <a:xfrm flipV="1">
            <a:off x="2888226" y="569287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A4195622-A86C-5A0E-9FE6-48AD1A87A0CD}"/>
              </a:ext>
            </a:extLst>
          </p:cNvPr>
          <p:cNvSpPr/>
          <p:nvPr/>
        </p:nvSpPr>
        <p:spPr bwMode="auto">
          <a:xfrm flipV="1">
            <a:off x="3741174" y="615007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5ACF151E-707D-2207-39E6-8A474DDAFC70}"/>
              </a:ext>
            </a:extLst>
          </p:cNvPr>
          <p:cNvSpPr/>
          <p:nvPr/>
        </p:nvSpPr>
        <p:spPr bwMode="auto">
          <a:xfrm flipV="1">
            <a:off x="7551174" y="14551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3" name="Picture 12" descr="Map&#10;&#10;Description automatically generated">
            <a:extLst>
              <a:ext uri="{FF2B5EF4-FFF2-40B4-BE49-F238E27FC236}">
                <a16:creationId xmlns:a16="http://schemas.microsoft.com/office/drawing/2014/main" id="{200F7FF0-15F2-0F15-8BEB-DDC8F46395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491" y="1225485"/>
            <a:ext cx="8229684" cy="5325090"/>
          </a:xfrm>
          <a:prstGeom prst="rect">
            <a:avLst/>
          </a:prstGeom>
        </p:spPr>
      </p:pic>
    </p:spTree>
    <p:extLst>
      <p:ext uri="{BB962C8B-B14F-4D97-AF65-F5344CB8AC3E}">
        <p14:creationId xmlns:p14="http://schemas.microsoft.com/office/powerpoint/2010/main" val="3962653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Monitoring Wells</a:t>
            </a:r>
            <a:br>
              <a:rPr lang="en-US" sz="3200" i="1" kern="1200" spc="-4">
                <a:solidFill>
                  <a:srgbClr val="141B76"/>
                </a:solidFill>
                <a:cs typeface="Arial"/>
              </a:rPr>
            </a:br>
            <a:r>
              <a:rPr lang="en-US" sz="3200" i="1" kern="1200" spc="-4">
                <a:solidFill>
                  <a:srgbClr val="141B76"/>
                </a:solidFill>
                <a:cs typeface="Arial"/>
              </a:rPr>
              <a:t>Spokane County</a:t>
            </a: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23</a:t>
            </a:fld>
            <a:endParaRPr lang="en-US" sz="1235" spc="-4">
              <a:solidFill>
                <a:prstClr val="black"/>
              </a:solidFill>
              <a:latin typeface="Arial"/>
              <a:cs typeface="Arial"/>
            </a:endParaRPr>
          </a:p>
        </p:txBody>
      </p:sp>
      <p:pic>
        <p:nvPicPr>
          <p:cNvPr id="3" name="Picture 2" descr="Map&#10;&#10;Description automatically generated">
            <a:extLst>
              <a:ext uri="{FF2B5EF4-FFF2-40B4-BE49-F238E27FC236}">
                <a16:creationId xmlns:a16="http://schemas.microsoft.com/office/drawing/2014/main" id="{742ECE51-E2E3-F0A4-5EB7-6664965E6B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061" y="1143001"/>
            <a:ext cx="8328399" cy="5388964"/>
          </a:xfrm>
          <a:prstGeom prst="rect">
            <a:avLst/>
          </a:prstGeom>
        </p:spPr>
      </p:pic>
    </p:spTree>
    <p:extLst>
      <p:ext uri="{BB962C8B-B14F-4D97-AF65-F5344CB8AC3E}">
        <p14:creationId xmlns:p14="http://schemas.microsoft.com/office/powerpoint/2010/main" val="1105968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a:solidFill>
                  <a:srgbClr val="141B76"/>
                </a:solidFill>
                <a:cs typeface="Arial"/>
              </a:rPr>
              <a:t>Phase I RI: Monitoring Wells</a:t>
            </a:r>
            <a:br>
              <a:rPr lang="en-US" sz="3200" i="1" kern="1200" spc="-4">
                <a:solidFill>
                  <a:srgbClr val="141B76"/>
                </a:solidFill>
                <a:cs typeface="Arial"/>
              </a:rPr>
            </a:br>
            <a:r>
              <a:rPr lang="en-US" sz="3200" i="1" kern="1200" spc="-4">
                <a:solidFill>
                  <a:srgbClr val="141B76"/>
                </a:solidFill>
                <a:cs typeface="Arial"/>
              </a:rPr>
              <a:t>City of Airway Heights</a:t>
            </a: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24</a:t>
            </a:fld>
            <a:endParaRPr lang="en-US" sz="1235" spc="-4">
              <a:solidFill>
                <a:prstClr val="black"/>
              </a:solidFill>
              <a:latin typeface="Arial"/>
              <a:cs typeface="Arial"/>
            </a:endParaRPr>
          </a:p>
        </p:txBody>
      </p:sp>
      <p:pic>
        <p:nvPicPr>
          <p:cNvPr id="5" name="Picture 4" descr="Map&#10;&#10;Description automatically generated">
            <a:extLst>
              <a:ext uri="{FF2B5EF4-FFF2-40B4-BE49-F238E27FC236}">
                <a16:creationId xmlns:a16="http://schemas.microsoft.com/office/drawing/2014/main" id="{FEDB7F70-C93F-EAC1-1734-3AD07A9FA5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095" y="1143000"/>
            <a:ext cx="8369810" cy="5415760"/>
          </a:xfrm>
          <a:prstGeom prst="rect">
            <a:avLst/>
          </a:prstGeom>
        </p:spPr>
      </p:pic>
    </p:spTree>
    <p:extLst>
      <p:ext uri="{BB962C8B-B14F-4D97-AF65-F5344CB8AC3E}">
        <p14:creationId xmlns:p14="http://schemas.microsoft.com/office/powerpoint/2010/main" val="2285238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RI Schedules</a:t>
            </a:r>
          </a:p>
        </p:txBody>
      </p:sp>
      <p:sp>
        <p:nvSpPr>
          <p:cNvPr id="3" name="Content Placeholder 2"/>
          <p:cNvSpPr>
            <a:spLocks noGrp="1"/>
          </p:cNvSpPr>
          <p:nvPr>
            <p:ph idx="1"/>
          </p:nvPr>
        </p:nvSpPr>
        <p:spPr>
          <a:xfrm>
            <a:off x="312817" y="1219200"/>
            <a:ext cx="8534400" cy="5210175"/>
          </a:xfrm>
        </p:spPr>
        <p:txBody>
          <a:bodyPr/>
          <a:lstStyle/>
          <a:p>
            <a:r>
              <a:rPr lang="en-US" sz="2000">
                <a:solidFill>
                  <a:schemeClr val="accent2">
                    <a:lumMod val="75000"/>
                  </a:schemeClr>
                </a:solidFill>
              </a:rPr>
              <a:t>RI field work began on 7 June 2021</a:t>
            </a:r>
          </a:p>
          <a:p>
            <a:pPr lvl="1"/>
            <a:r>
              <a:rPr lang="en-US" sz="1800" b="0">
                <a:solidFill>
                  <a:schemeClr val="accent2">
                    <a:lumMod val="75000"/>
                  </a:schemeClr>
                </a:solidFill>
              </a:rPr>
              <a:t>108 soil borings completed in the 5 AFFF areas, including No-Name Ditch and the Airfield ponds as of February 2023.</a:t>
            </a:r>
            <a:endParaRPr lang="en-US" sz="1800" b="0">
              <a:solidFill>
                <a:schemeClr val="accent2">
                  <a:lumMod val="75000"/>
                </a:schemeClr>
              </a:solidFill>
              <a:cs typeface="Arial"/>
            </a:endParaRPr>
          </a:p>
          <a:p>
            <a:pPr lvl="1"/>
            <a:r>
              <a:rPr lang="en-US" sz="1800" b="0">
                <a:solidFill>
                  <a:schemeClr val="accent2">
                    <a:lumMod val="75000"/>
                  </a:schemeClr>
                </a:solidFill>
              </a:rPr>
              <a:t>Additionally, 10 surface water samples were also collected from</a:t>
            </a:r>
            <a:r>
              <a:rPr lang="en-US" sz="1800">
                <a:solidFill>
                  <a:schemeClr val="accent2">
                    <a:lumMod val="75000"/>
                  </a:schemeClr>
                </a:solidFill>
              </a:rPr>
              <a:t> </a:t>
            </a:r>
            <a:r>
              <a:rPr lang="en-US" sz="1800" b="0">
                <a:solidFill>
                  <a:schemeClr val="accent2">
                    <a:lumMod val="75000"/>
                  </a:schemeClr>
                </a:solidFill>
              </a:rPr>
              <a:t>No-Name Ditch and the Airfield ponds.</a:t>
            </a:r>
            <a:endParaRPr lang="en-US" sz="1800" b="0">
              <a:solidFill>
                <a:schemeClr val="accent2">
                  <a:lumMod val="75000"/>
                </a:schemeClr>
              </a:solidFill>
              <a:cs typeface="Arial"/>
            </a:endParaRPr>
          </a:p>
          <a:p>
            <a:r>
              <a:rPr lang="en-US" sz="2000">
                <a:solidFill>
                  <a:schemeClr val="accent2">
                    <a:lumMod val="75000"/>
                  </a:schemeClr>
                </a:solidFill>
              </a:rPr>
              <a:t>Monitoring wells installation:</a:t>
            </a:r>
            <a:endParaRPr lang="en-US" sz="2000">
              <a:solidFill>
                <a:schemeClr val="accent2">
                  <a:lumMod val="75000"/>
                </a:schemeClr>
              </a:solidFill>
              <a:cs typeface="Arial"/>
            </a:endParaRPr>
          </a:p>
          <a:p>
            <a:pPr lvl="1"/>
            <a:r>
              <a:rPr lang="en-US" sz="1800" b="0">
                <a:solidFill>
                  <a:schemeClr val="accent2">
                    <a:lumMod val="75000"/>
                  </a:schemeClr>
                </a:solidFill>
              </a:rPr>
              <a:t>23 installed on base, 16 installed off-base on Spokane County property and 10 to be installed on the City of Airway Heights property (upcoming)</a:t>
            </a:r>
            <a:endParaRPr lang="en-US" sz="1800" b="0">
              <a:solidFill>
                <a:schemeClr val="accent2">
                  <a:lumMod val="75000"/>
                </a:schemeClr>
              </a:solidFill>
              <a:cs typeface="Arial"/>
            </a:endParaRPr>
          </a:p>
          <a:p>
            <a:pPr lvl="1"/>
            <a:r>
              <a:rPr lang="en-US" sz="1800" b="0">
                <a:solidFill>
                  <a:schemeClr val="accent2">
                    <a:lumMod val="75000"/>
                  </a:schemeClr>
                </a:solidFill>
                <a:cs typeface="Arial"/>
              </a:rPr>
              <a:t>Begun discussions with six (6) small business owners to install one (1) monitoring well on their property</a:t>
            </a:r>
          </a:p>
          <a:p>
            <a:pPr lvl="1"/>
            <a:r>
              <a:rPr lang="en-US" sz="1800" b="0">
                <a:solidFill>
                  <a:schemeClr val="accent2">
                    <a:lumMod val="75000"/>
                  </a:schemeClr>
                </a:solidFill>
              </a:rPr>
              <a:t>Slug testing of each new monitoring well once installed</a:t>
            </a:r>
            <a:endParaRPr lang="en-US" sz="1800" b="0">
              <a:solidFill>
                <a:schemeClr val="accent2">
                  <a:lumMod val="75000"/>
                </a:schemeClr>
              </a:solidFill>
              <a:cs typeface="Arial"/>
            </a:endParaRPr>
          </a:p>
          <a:p>
            <a:r>
              <a:rPr lang="en-US" sz="2000">
                <a:solidFill>
                  <a:schemeClr val="accent2">
                    <a:lumMod val="75000"/>
                  </a:schemeClr>
                </a:solidFill>
              </a:rPr>
              <a:t>Phase I RI Report</a:t>
            </a:r>
            <a:endParaRPr lang="en-US" sz="2000">
              <a:solidFill>
                <a:schemeClr val="accent2">
                  <a:lumMod val="75000"/>
                </a:schemeClr>
              </a:solidFill>
              <a:cs typeface="Arial"/>
            </a:endParaRPr>
          </a:p>
          <a:p>
            <a:pPr lvl="1"/>
            <a:r>
              <a:rPr lang="en-US" sz="1800" b="0">
                <a:solidFill>
                  <a:schemeClr val="accent2">
                    <a:lumMod val="75000"/>
                  </a:schemeClr>
                </a:solidFill>
                <a:ea typeface="+mn-ea"/>
                <a:cs typeface="+mn-cs"/>
              </a:rPr>
              <a:t>Regulatory review and comments due by 9 May 2024</a:t>
            </a:r>
            <a:endParaRPr lang="en-US" sz="1800" b="0">
              <a:solidFill>
                <a:schemeClr val="accent2">
                  <a:lumMod val="75000"/>
                </a:schemeClr>
              </a:solidFill>
              <a:ea typeface="+mn-ea"/>
              <a:cs typeface="Arial"/>
            </a:endParaRPr>
          </a:p>
          <a:p>
            <a:pPr lvl="1"/>
            <a:r>
              <a:rPr lang="en-US" sz="1800" b="0">
                <a:solidFill>
                  <a:schemeClr val="accent2">
                    <a:lumMod val="75000"/>
                  </a:schemeClr>
                </a:solidFill>
                <a:ea typeface="+mn-ea"/>
                <a:cs typeface="+mn-cs"/>
              </a:rPr>
              <a:t>Final Phase I RI Report due by 14 June 2024</a:t>
            </a:r>
            <a:endParaRPr lang="en-US" sz="1800" b="0">
              <a:solidFill>
                <a:schemeClr val="accent2">
                  <a:lumMod val="75000"/>
                </a:schemeClr>
              </a:solidFill>
              <a:ea typeface="+mn-ea"/>
              <a:cs typeface="Arial"/>
            </a:endParaRPr>
          </a:p>
          <a:p>
            <a:pPr marL="342900" lvl="1" indent="-342900">
              <a:buChar char="•"/>
            </a:pPr>
            <a:r>
              <a:rPr lang="en-US" sz="2000">
                <a:solidFill>
                  <a:schemeClr val="accent2">
                    <a:lumMod val="75000"/>
                  </a:schemeClr>
                </a:solidFill>
                <a:ea typeface="+mn-ea"/>
                <a:cs typeface="+mn-cs"/>
              </a:rPr>
              <a:t>Plan for additional RI Phases: October 2023 – April 2024</a:t>
            </a:r>
            <a:endParaRPr lang="en-US" sz="2000">
              <a:solidFill>
                <a:schemeClr val="accent2">
                  <a:lumMod val="75000"/>
                </a:schemeClr>
              </a:solidFill>
            </a:endParaRPr>
          </a:p>
          <a:p>
            <a:endParaRPr lang="en-US"/>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25</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4333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a:solidFill>
                  <a:srgbClr val="141B76"/>
                </a:solidFill>
                <a:cs typeface="Arial"/>
              </a:rPr>
              <a:t>Early Action Projects</a:t>
            </a:r>
          </a:p>
        </p:txBody>
      </p:sp>
      <p:sp>
        <p:nvSpPr>
          <p:cNvPr id="3" name="Content Placeholder 2"/>
          <p:cNvSpPr>
            <a:spLocks noGrp="1"/>
          </p:cNvSpPr>
          <p:nvPr>
            <p:ph idx="1"/>
          </p:nvPr>
        </p:nvSpPr>
        <p:spPr>
          <a:xfrm>
            <a:off x="304800" y="1143000"/>
            <a:ext cx="8509262" cy="5314361"/>
          </a:xfrm>
        </p:spPr>
        <p:txBody>
          <a:bodyPr/>
          <a:lstStyle/>
          <a:p>
            <a:pPr marL="342900" lvl="1" indent="-342900">
              <a:buFont typeface="Arial" panose="020B0604020202020204" pitchFamily="34" charset="0"/>
              <a:buChar char="•"/>
            </a:pPr>
            <a:r>
              <a:rPr lang="en-US" sz="2000">
                <a:solidFill>
                  <a:schemeClr val="accent2">
                    <a:lumMod val="75000"/>
                  </a:schemeClr>
                </a:solidFill>
                <a:ea typeface="+mn-ea"/>
                <a:cs typeface="+mn-cs"/>
              </a:rPr>
              <a:t>Engineering Evaluation/Cost Analysis (EE/CA) for Fairchild AFB Impacts to City of Airway Heights Water Supply </a:t>
            </a:r>
          </a:p>
          <a:p>
            <a:pPr lvl="1">
              <a:buFont typeface="Arial" panose="020B0604020202020204" pitchFamily="34" charset="0"/>
              <a:buChar char="‒"/>
            </a:pPr>
            <a:r>
              <a:rPr lang="en-US" sz="1800" b="0">
                <a:solidFill>
                  <a:schemeClr val="accent2">
                    <a:lumMod val="75000"/>
                  </a:schemeClr>
                </a:solidFill>
              </a:rPr>
              <a:t>Evaluated interim cleanup alternatives for mitigating impacts from PFOS/PFOA on the City of Airway Heights</a:t>
            </a:r>
          </a:p>
          <a:p>
            <a:pPr lvl="2">
              <a:buFont typeface="Arial" panose="020B0604020202020204" pitchFamily="34" charset="0"/>
              <a:buChar char="•"/>
            </a:pPr>
            <a:r>
              <a:rPr lang="en-US" sz="1600">
                <a:solidFill>
                  <a:schemeClr val="accent2">
                    <a:lumMod val="75000"/>
                  </a:schemeClr>
                </a:solidFill>
              </a:rPr>
              <a:t>Alternative 1 (status quo)</a:t>
            </a:r>
          </a:p>
          <a:p>
            <a:pPr lvl="2">
              <a:buFont typeface="Arial" panose="020B0604020202020204" pitchFamily="34" charset="0"/>
              <a:buChar char="•"/>
            </a:pPr>
            <a:r>
              <a:rPr lang="en-US" sz="1600">
                <a:solidFill>
                  <a:schemeClr val="accent2">
                    <a:lumMod val="75000"/>
                  </a:schemeClr>
                </a:solidFill>
              </a:rPr>
              <a:t>Alternative 2 (Activated Carbon Wellhead Treatment at Wells 1/4 and 9)</a:t>
            </a:r>
          </a:p>
          <a:p>
            <a:pPr lvl="2">
              <a:buFont typeface="Arial" panose="020B0604020202020204" pitchFamily="34" charset="0"/>
              <a:buChar char="•"/>
            </a:pPr>
            <a:r>
              <a:rPr lang="en-US" sz="1600">
                <a:solidFill>
                  <a:schemeClr val="accent2">
                    <a:lumMod val="75000"/>
                  </a:schemeClr>
                </a:solidFill>
              </a:rPr>
              <a:t>Alternative 3 (Ion Exchange Wellhead Treatment)</a:t>
            </a:r>
          </a:p>
          <a:p>
            <a:pPr lvl="2">
              <a:buFont typeface="Arial" panose="020B0604020202020204" pitchFamily="34" charset="0"/>
              <a:buChar char="•"/>
            </a:pPr>
            <a:r>
              <a:rPr lang="en-US" sz="1600">
                <a:solidFill>
                  <a:schemeClr val="accent2">
                    <a:lumMod val="75000"/>
                  </a:schemeClr>
                </a:solidFill>
              </a:rPr>
              <a:t>Alternative 4 (Reverse Osmosis Wellhead Treatment)</a:t>
            </a:r>
          </a:p>
          <a:p>
            <a:pPr lvl="2">
              <a:buFont typeface="Arial" panose="020B0604020202020204" pitchFamily="34" charset="0"/>
              <a:buChar char="•"/>
            </a:pPr>
            <a:r>
              <a:rPr lang="en-US" sz="1600">
                <a:solidFill>
                  <a:schemeClr val="accent2">
                    <a:lumMod val="75000"/>
                  </a:schemeClr>
                </a:solidFill>
              </a:rPr>
              <a:t>Alternative 5 (New Water Supply Well)</a:t>
            </a:r>
          </a:p>
          <a:p>
            <a:pPr lvl="2">
              <a:buFont typeface="Arial" panose="020B0604020202020204" pitchFamily="34" charset="0"/>
              <a:buChar char="•"/>
            </a:pPr>
            <a:r>
              <a:rPr lang="en-US" sz="1600">
                <a:solidFill>
                  <a:schemeClr val="accent2">
                    <a:lumMod val="75000"/>
                  </a:schemeClr>
                </a:solidFill>
              </a:rPr>
              <a:t>Alternative 6 (Continued Use of Spokane Water Supply)</a:t>
            </a:r>
          </a:p>
          <a:p>
            <a:pPr lvl="1">
              <a:buFont typeface="Arial" panose="020B0604020202020204" pitchFamily="34" charset="0"/>
              <a:buChar char="‒"/>
            </a:pPr>
            <a:r>
              <a:rPr lang="en-US" sz="1800" b="0">
                <a:solidFill>
                  <a:schemeClr val="accent2">
                    <a:lumMod val="75000"/>
                  </a:schemeClr>
                </a:solidFill>
              </a:rPr>
              <a:t>Final report provided to regulators 24 June 2021</a:t>
            </a:r>
            <a:endParaRPr lang="en-US" sz="1800" b="0">
              <a:solidFill>
                <a:schemeClr val="accent2">
                  <a:lumMod val="75000"/>
                </a:schemeClr>
              </a:solidFill>
              <a:cs typeface="Arial"/>
            </a:endParaRPr>
          </a:p>
          <a:p>
            <a:pPr lvl="1">
              <a:buFont typeface="Arial" panose="020B0604020202020204" pitchFamily="34" charset="0"/>
              <a:buChar char="‒"/>
            </a:pPr>
            <a:r>
              <a:rPr lang="en-US" sz="1800" b="0">
                <a:solidFill>
                  <a:schemeClr val="accent2">
                    <a:lumMod val="75000"/>
                  </a:schemeClr>
                </a:solidFill>
              </a:rPr>
              <a:t>Open House held on 23 September 2021</a:t>
            </a:r>
          </a:p>
          <a:p>
            <a:pPr lvl="1">
              <a:buFont typeface="Arial" panose="020B0604020202020204" pitchFamily="34" charset="0"/>
              <a:buChar char="‒"/>
            </a:pPr>
            <a:r>
              <a:rPr lang="en-US" sz="1800" b="0">
                <a:solidFill>
                  <a:schemeClr val="accent2">
                    <a:lumMod val="75000"/>
                  </a:schemeClr>
                </a:solidFill>
                <a:cs typeface="Arial"/>
              </a:rPr>
              <a:t>Action Memo (stating the preferred alternative) drafted – selecting Alternative 2</a:t>
            </a:r>
          </a:p>
          <a:p>
            <a:pPr>
              <a:buFont typeface="Arial" panose="020B0604020202020204" pitchFamily="34" charset="0"/>
              <a:buChar char="•"/>
            </a:pPr>
            <a:r>
              <a:rPr lang="en-US" sz="2000" b="0">
                <a:solidFill>
                  <a:schemeClr val="accent2">
                    <a:lumMod val="75000"/>
                  </a:schemeClr>
                </a:solidFill>
              </a:rPr>
              <a:t>Final Action Memo on hold – City of Airway Heights would like to implement Alternative 5; however, resolution on ability to obtain water rights, rights-of-way, etc. still being resolved</a:t>
            </a:r>
            <a:endParaRPr lang="en-US" sz="2000" b="0">
              <a:solidFill>
                <a:schemeClr val="accent2">
                  <a:lumMod val="75000"/>
                </a:schemeClr>
              </a:solidFill>
              <a:cs typeface="Arial"/>
            </a:endParaRPr>
          </a:p>
          <a:p>
            <a:pPr marL="457200" lvl="1" indent="0">
              <a:buNone/>
            </a:pPr>
            <a:endParaRPr lang="en-US" sz="1400">
              <a:solidFill>
                <a:schemeClr val="accent2">
                  <a:lumMod val="75000"/>
                </a:schemeClr>
              </a:solidFill>
              <a:cs typeface="Arial"/>
            </a:endParaRPr>
          </a:p>
        </p:txBody>
      </p:sp>
      <p:sp>
        <p:nvSpPr>
          <p:cNvPr id="5"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26</a:t>
            </a:fld>
            <a:endParaRPr lang="en-US" sz="1235" spc="-4">
              <a:solidFill>
                <a:prstClr val="black"/>
              </a:solidFill>
              <a:latin typeface="Arial"/>
              <a:cs typeface="Arial"/>
            </a:endParaRPr>
          </a:p>
        </p:txBody>
      </p:sp>
    </p:spTree>
    <p:extLst>
      <p:ext uri="{BB962C8B-B14F-4D97-AF65-F5344CB8AC3E}">
        <p14:creationId xmlns:p14="http://schemas.microsoft.com/office/powerpoint/2010/main" val="949251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a:solidFill>
                  <a:srgbClr val="141B76"/>
                </a:solidFill>
                <a:cs typeface="Arial"/>
              </a:rPr>
              <a:t>Early Action Projects (Cont.)</a:t>
            </a:r>
          </a:p>
        </p:txBody>
      </p:sp>
      <p:sp>
        <p:nvSpPr>
          <p:cNvPr id="3" name="Content Placeholder 2"/>
          <p:cNvSpPr>
            <a:spLocks noGrp="1"/>
          </p:cNvSpPr>
          <p:nvPr>
            <p:ph idx="1"/>
          </p:nvPr>
        </p:nvSpPr>
        <p:spPr>
          <a:xfrm>
            <a:off x="304800" y="1143000"/>
            <a:ext cx="8686800" cy="5210175"/>
          </a:xfrm>
        </p:spPr>
        <p:txBody>
          <a:bodyPr/>
          <a:lstStyle/>
          <a:p>
            <a:pPr marL="342900" lvl="1" indent="-342900">
              <a:buChar char="•"/>
            </a:pPr>
            <a:r>
              <a:rPr lang="en-US" sz="2800">
                <a:solidFill>
                  <a:schemeClr val="accent2">
                    <a:lumMod val="75000"/>
                  </a:schemeClr>
                </a:solidFill>
                <a:ea typeface="+mn-ea"/>
                <a:cs typeface="+mn-cs"/>
              </a:rPr>
              <a:t>EE/CA for PFAS at FT004</a:t>
            </a:r>
          </a:p>
          <a:p>
            <a:pPr lvl="1"/>
            <a:r>
              <a:rPr lang="en-US" sz="1800" b="0">
                <a:solidFill>
                  <a:schemeClr val="accent2">
                    <a:lumMod val="75000"/>
                  </a:schemeClr>
                </a:solidFill>
              </a:rPr>
              <a:t>The Air Force (AF) believes that it is wise to take an early action to stop PFAS from put a removal system(s) at Base boundary ASAP as well as “No Name Ditch”</a:t>
            </a:r>
            <a:endParaRPr lang="en-US" sz="1800" b="0">
              <a:solidFill>
                <a:schemeClr val="accent2">
                  <a:lumMod val="75000"/>
                </a:schemeClr>
              </a:solidFill>
              <a:cs typeface="Arial"/>
            </a:endParaRPr>
          </a:p>
          <a:p>
            <a:pPr lvl="1"/>
            <a:r>
              <a:rPr lang="en-US" sz="1800" b="0">
                <a:solidFill>
                  <a:schemeClr val="accent2">
                    <a:lumMod val="75000"/>
                  </a:schemeClr>
                </a:solidFill>
                <a:cs typeface="Arial"/>
              </a:rPr>
              <a:t>A Data Gap Study and Treatability Study are needed</a:t>
            </a:r>
            <a:r>
              <a:rPr lang="en-US" sz="1800" b="0">
                <a:solidFill>
                  <a:schemeClr val="accent2">
                    <a:lumMod val="75000"/>
                  </a:schemeClr>
                </a:solidFill>
              </a:rPr>
              <a:t> to support selection of a removal action </a:t>
            </a:r>
            <a:endParaRPr lang="en-US" sz="1800" b="0">
              <a:solidFill>
                <a:schemeClr val="accent2">
                  <a:lumMod val="75000"/>
                </a:schemeClr>
              </a:solidFill>
              <a:cs typeface="Arial"/>
            </a:endParaRPr>
          </a:p>
          <a:p>
            <a:pPr lvl="2"/>
            <a:r>
              <a:rPr lang="en-US" sz="1600">
                <a:solidFill>
                  <a:schemeClr val="accent2">
                    <a:lumMod val="75000"/>
                  </a:schemeClr>
                </a:solidFill>
              </a:rPr>
              <a:t>Data collection will include: Hydrogeologic data or Bench-scale treatability studies</a:t>
            </a:r>
          </a:p>
          <a:p>
            <a:pPr lvl="2"/>
            <a:r>
              <a:rPr lang="en-US" sz="1600">
                <a:solidFill>
                  <a:schemeClr val="accent2">
                    <a:lumMod val="75000"/>
                  </a:schemeClr>
                </a:solidFill>
              </a:rPr>
              <a:t>EE/CA actions include a Public Comment Period and Public Meeting</a:t>
            </a:r>
            <a:endParaRPr lang="en-US" sz="1600">
              <a:solidFill>
                <a:schemeClr val="accent2">
                  <a:lumMod val="75000"/>
                </a:schemeClr>
              </a:solidFill>
              <a:cs typeface="Arial"/>
            </a:endParaRPr>
          </a:p>
          <a:p>
            <a:pPr lvl="1">
              <a:buFont typeface="Arial" panose="020B0604020202020204" pitchFamily="34" charset="0"/>
              <a:buChar char="‒"/>
            </a:pPr>
            <a:r>
              <a:rPr lang="en-US" sz="1800" b="0">
                <a:solidFill>
                  <a:schemeClr val="accent2">
                    <a:lumMod val="75000"/>
                  </a:schemeClr>
                </a:solidFill>
              </a:rPr>
              <a:t>After the removal action selection, the NTCRA process includes:</a:t>
            </a:r>
            <a:endParaRPr lang="en-US" sz="1800" b="0">
              <a:solidFill>
                <a:schemeClr val="accent2">
                  <a:lumMod val="75000"/>
                </a:schemeClr>
              </a:solidFill>
              <a:cs typeface="Arial"/>
            </a:endParaRPr>
          </a:p>
          <a:p>
            <a:pPr lvl="2"/>
            <a:r>
              <a:rPr lang="en-US" sz="1600" b="0">
                <a:solidFill>
                  <a:schemeClr val="accent2">
                    <a:lumMod val="75000"/>
                  </a:schemeClr>
                </a:solidFill>
              </a:rPr>
              <a:t>Design, construction, operation and maintenance (O&amp;M), and monitoring</a:t>
            </a:r>
            <a:endParaRPr lang="en-US" sz="1600">
              <a:solidFill>
                <a:schemeClr val="accent2">
                  <a:lumMod val="75000"/>
                </a:schemeClr>
              </a:solidFill>
              <a:cs typeface="Arial"/>
            </a:endParaRPr>
          </a:p>
          <a:p>
            <a:pPr lvl="1">
              <a:buFont typeface="Arial" panose="020B0604020202020204" pitchFamily="34" charset="0"/>
              <a:buChar char="‒"/>
            </a:pPr>
            <a:r>
              <a:rPr lang="en-US" sz="1800" b="0">
                <a:solidFill>
                  <a:schemeClr val="accent2">
                    <a:lumMod val="75000"/>
                  </a:schemeClr>
                </a:solidFill>
              </a:rPr>
              <a:t>Schedule</a:t>
            </a:r>
          </a:p>
          <a:p>
            <a:pPr lvl="2">
              <a:buFont typeface="Arial" panose="020B0604020202020204" pitchFamily="34" charset="0"/>
              <a:buChar char="•"/>
            </a:pPr>
            <a:r>
              <a:rPr lang="en-US" sz="1600" b="0">
                <a:solidFill>
                  <a:schemeClr val="accent2">
                    <a:lumMod val="75000"/>
                  </a:schemeClr>
                </a:solidFill>
              </a:rPr>
              <a:t>Final Quality Assurance Project Plan (QAPP) due by 19 May 2023</a:t>
            </a:r>
            <a:endParaRPr lang="en-US" sz="1600" b="0">
              <a:solidFill>
                <a:schemeClr val="accent2">
                  <a:lumMod val="75000"/>
                </a:schemeClr>
              </a:solidFill>
              <a:cs typeface="Arial"/>
            </a:endParaRPr>
          </a:p>
          <a:p>
            <a:pPr lvl="2">
              <a:buFont typeface="Arial" panose="020B0604020202020204" pitchFamily="34" charset="0"/>
              <a:buChar char="•"/>
            </a:pPr>
            <a:r>
              <a:rPr lang="en-US" sz="1600" b="0">
                <a:solidFill>
                  <a:schemeClr val="accent2">
                    <a:lumMod val="75000"/>
                  </a:schemeClr>
                </a:solidFill>
              </a:rPr>
              <a:t>Final Waste Management Plan due by 29 May 2023</a:t>
            </a:r>
            <a:endParaRPr lang="en-US" sz="1600" b="0">
              <a:solidFill>
                <a:schemeClr val="accent2">
                  <a:lumMod val="75000"/>
                </a:schemeClr>
              </a:solidFill>
              <a:cs typeface="Arial"/>
            </a:endParaRPr>
          </a:p>
          <a:p>
            <a:pPr lvl="2">
              <a:buFont typeface="Arial" panose="020B0604020202020204" pitchFamily="34" charset="0"/>
              <a:buChar char="•"/>
            </a:pPr>
            <a:r>
              <a:rPr lang="en-US" sz="1600" b="0">
                <a:solidFill>
                  <a:schemeClr val="accent2">
                    <a:lumMod val="75000"/>
                  </a:schemeClr>
                </a:solidFill>
              </a:rPr>
              <a:t>Final Data Gap Study and Treatability Study (TS) due by 17 February 2024</a:t>
            </a:r>
            <a:endParaRPr lang="en-US" sz="1600" b="0">
              <a:solidFill>
                <a:schemeClr val="accent2">
                  <a:lumMod val="75000"/>
                </a:schemeClr>
              </a:solidFill>
              <a:cs typeface="Arial"/>
            </a:endParaRPr>
          </a:p>
          <a:p>
            <a:endParaRPr lang="en-US">
              <a:solidFill>
                <a:schemeClr val="accent2">
                  <a:lumMod val="75000"/>
                </a:schemeClr>
              </a:solidFill>
            </a:endParaRPr>
          </a:p>
          <a:p>
            <a:endParaRPr lang="en-US"/>
          </a:p>
          <a:p>
            <a:endParaRPr lang="en-US"/>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27</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55411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8677" y="250743"/>
            <a:ext cx="7209443" cy="565313"/>
          </a:xfrm>
          <a:prstGeom prst="rect">
            <a:avLst/>
          </a:prstGeom>
        </p:spPr>
        <p:txBody>
          <a:bodyPr vert="horz" wrap="square" lIns="0" tIns="11206" rIns="0" bIns="0" rtlCol="0">
            <a:spAutoFit/>
          </a:bodyPr>
          <a:lstStyle/>
          <a:p>
            <a:pPr marL="11206">
              <a:spcBef>
                <a:spcPts val="88"/>
              </a:spcBef>
            </a:pPr>
            <a:r>
              <a:rPr i="1" kern="1200" spc="-4">
                <a:solidFill>
                  <a:srgbClr val="141B76"/>
                </a:solidFill>
                <a:cs typeface="Arial"/>
              </a:rPr>
              <a:t>Acronyms and Abbreviations</a:t>
            </a:r>
          </a:p>
        </p:txBody>
      </p:sp>
      <p:sp>
        <p:nvSpPr>
          <p:cNvPr id="3" name="object 3"/>
          <p:cNvSpPr txBox="1"/>
          <p:nvPr/>
        </p:nvSpPr>
        <p:spPr>
          <a:xfrm>
            <a:off x="442836" y="1143000"/>
            <a:ext cx="8258328" cy="5612849"/>
          </a:xfrm>
          <a:prstGeom prst="rect">
            <a:avLst/>
          </a:prstGeom>
        </p:spPr>
        <p:txBody>
          <a:bodyPr vert="horz" wrap="square" lIns="0" tIns="11206" rIns="0" bIns="0" rtlCol="0">
            <a:spAutoFit/>
          </a:bodyPr>
          <a:lstStyle/>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AFB		Air Force Base</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AF		Air Force</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AFFF		Aqueous Film-Forming Foam</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BRA		Baseline Risk Assessment</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CAWH		City of Airway Heights</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CERCLA		Comprehensive Environmental Response, Compensation, and Liability Act</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CPA		Critical Process Analysis</a:t>
            </a:r>
            <a:endParaRPr sz="1300" spc="-4">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EE/CA		Engineering Evaluation/Cost Analysis</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ESA		Environmental Services Agreement</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GAC		Granular Activated Carbon</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GPM		gallons per minute</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LHA		Lifetime Health Advisory</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ND		non-detect</a:t>
            </a:r>
            <a:endParaRPr sz="1300" spc="-4">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NTCRA		Non-Time Critical Removal Action</a:t>
            </a:r>
            <a:endParaRPr sz="1300" spc="-4">
              <a:solidFill>
                <a:srgbClr val="141B76"/>
              </a:solidFill>
              <a:latin typeface="+mn-lt"/>
              <a:ea typeface="+mj-ea"/>
              <a:cs typeface="Arial"/>
            </a:endParaRPr>
          </a:p>
          <a:p>
            <a:pPr marL="11206" defTabSz="806867" fontAlgn="auto">
              <a:spcBef>
                <a:spcPts val="0"/>
              </a:spcBef>
              <a:spcAft>
                <a:spcPts val="0"/>
              </a:spcAft>
              <a:tabLst>
                <a:tab pos="1170517" algn="l"/>
              </a:tabLst>
              <a:defRPr/>
            </a:pPr>
            <a:r>
              <a:rPr sz="1300" spc="-4">
                <a:solidFill>
                  <a:srgbClr val="141B76"/>
                </a:solidFill>
                <a:latin typeface="+mn-lt"/>
                <a:ea typeface="+mj-ea"/>
                <a:cs typeface="Arial"/>
              </a:rPr>
              <a:t>O&amp;M	</a:t>
            </a:r>
            <a:r>
              <a:rPr lang="en-US" sz="1300" spc="-4">
                <a:solidFill>
                  <a:srgbClr val="141B76"/>
                </a:solidFill>
                <a:latin typeface="+mn-lt"/>
                <a:ea typeface="+mj-ea"/>
                <a:cs typeface="Arial"/>
              </a:rPr>
              <a:t>	o</a:t>
            </a:r>
            <a:r>
              <a:rPr sz="1300" spc="-4">
                <a:solidFill>
                  <a:srgbClr val="141B76"/>
                </a:solidFill>
                <a:latin typeface="+mn-lt"/>
                <a:ea typeface="+mj-ea"/>
                <a:cs typeface="Arial"/>
              </a:rPr>
              <a:t>peration and </a:t>
            </a:r>
            <a:r>
              <a:rPr lang="en-US" sz="1300" spc="-4">
                <a:solidFill>
                  <a:srgbClr val="141B76"/>
                </a:solidFill>
                <a:latin typeface="+mn-lt"/>
                <a:ea typeface="+mj-ea"/>
                <a:cs typeface="Arial"/>
              </a:rPr>
              <a:t>m</a:t>
            </a:r>
            <a:r>
              <a:rPr sz="1300" spc="-4">
                <a:solidFill>
                  <a:srgbClr val="141B76"/>
                </a:solidFill>
                <a:latin typeface="+mn-lt"/>
                <a:ea typeface="+mj-ea"/>
                <a:cs typeface="Arial"/>
              </a:rPr>
              <a:t>aintenance</a:t>
            </a:r>
            <a:endParaRPr lang="en-US" sz="1300" spc="-4">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PBR		Performance-Based Remediation</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PDI		Pre-Design Investigation</a:t>
            </a: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PFAS		per- and polyfluoroalkyl substances</a:t>
            </a:r>
            <a:endParaRPr sz="1300" spc="-4">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a:solidFill>
                  <a:srgbClr val="141B76"/>
                </a:solidFill>
                <a:latin typeface="+mn-lt"/>
                <a:ea typeface="+mj-ea"/>
                <a:cs typeface="Arial"/>
              </a:rPr>
              <a:t>PFOS/PFOA		</a:t>
            </a:r>
            <a:r>
              <a:rPr lang="en-US" sz="1300" spc="-4" err="1">
                <a:solidFill>
                  <a:srgbClr val="141B76"/>
                </a:solidFill>
                <a:latin typeface="+mn-lt"/>
                <a:ea typeface="+mj-ea"/>
                <a:cs typeface="Arial"/>
              </a:rPr>
              <a:t>perfluorooctane</a:t>
            </a:r>
            <a:r>
              <a:rPr lang="en-US" sz="1300" spc="-4">
                <a:solidFill>
                  <a:srgbClr val="141B76"/>
                </a:solidFill>
                <a:latin typeface="+mn-lt"/>
                <a:ea typeface="+mj-ea"/>
                <a:cs typeface="Arial"/>
              </a:rPr>
              <a:t> sulfonate/perfluorooctanoic acid</a:t>
            </a:r>
            <a:endParaRPr sz="1300" spc="-4">
              <a:solidFill>
                <a:srgbClr val="141B76"/>
              </a:solidFill>
              <a:latin typeface="+mn-lt"/>
              <a:ea typeface="+mj-ea"/>
              <a:cs typeface="Arial"/>
            </a:endParaRP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POP		Period of Performance</a:t>
            </a: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QAPP		Quality Assurance Project Plan</a:t>
            </a: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RAB		Restoration Advisory Board</a:t>
            </a:r>
            <a:endParaRPr sz="1300" spc="-4">
              <a:solidFill>
                <a:srgbClr val="141B76"/>
              </a:solidFill>
              <a:latin typeface="+mn-lt"/>
              <a:ea typeface="+mj-ea"/>
              <a:cs typeface="Arial"/>
            </a:endParaRPr>
          </a:p>
          <a:p>
            <a:pPr marL="11206" defTabSz="806867" fontAlgn="auto">
              <a:spcBef>
                <a:spcPts val="0"/>
              </a:spcBef>
              <a:spcAft>
                <a:spcPts val="0"/>
              </a:spcAft>
              <a:tabLst>
                <a:tab pos="1166034" algn="l"/>
              </a:tabLst>
              <a:defRPr/>
            </a:pPr>
            <a:r>
              <a:rPr lang="en-US" sz="1300" spc="-4">
                <a:solidFill>
                  <a:srgbClr val="141B76"/>
                </a:solidFill>
                <a:latin typeface="+mn-lt"/>
                <a:ea typeface="+mj-ea"/>
                <a:cs typeface="Arial"/>
              </a:rPr>
              <a:t>RI		Remedial Investigation</a:t>
            </a:r>
            <a:endParaRPr sz="1300" spc="-4">
              <a:solidFill>
                <a:srgbClr val="141B76"/>
              </a:solidFill>
              <a:latin typeface="+mn-lt"/>
              <a:ea typeface="+mj-ea"/>
              <a:cs typeface="Arial"/>
            </a:endParaRPr>
          </a:p>
          <a:p>
            <a:pPr marL="11206" defTabSz="806867" fontAlgn="auto">
              <a:spcBef>
                <a:spcPts val="0"/>
              </a:spcBef>
              <a:spcAft>
                <a:spcPts val="0"/>
              </a:spcAft>
              <a:tabLst>
                <a:tab pos="1166595" algn="l"/>
              </a:tabLst>
              <a:defRPr/>
            </a:pPr>
            <a:r>
              <a:rPr sz="1300" spc="-4">
                <a:solidFill>
                  <a:srgbClr val="141B76"/>
                </a:solidFill>
                <a:latin typeface="+mn-lt"/>
                <a:ea typeface="+mj-ea"/>
                <a:cs typeface="Arial"/>
              </a:rPr>
              <a:t>SVE	</a:t>
            </a:r>
            <a:r>
              <a:rPr lang="en-US" sz="1300" spc="-4">
                <a:solidFill>
                  <a:srgbClr val="141B76"/>
                </a:solidFill>
                <a:latin typeface="+mn-lt"/>
                <a:ea typeface="+mj-ea"/>
                <a:cs typeface="Arial"/>
              </a:rPr>
              <a:t>	</a:t>
            </a:r>
            <a:r>
              <a:rPr sz="1300" spc="-4">
                <a:solidFill>
                  <a:srgbClr val="141B76"/>
                </a:solidFill>
                <a:latin typeface="+mn-lt"/>
                <a:ea typeface="+mj-ea"/>
                <a:cs typeface="Arial"/>
              </a:rPr>
              <a:t>soil vapor extraction</a:t>
            </a: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TCRA		Time Critical Removal Action</a:t>
            </a: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TS		treatability study</a:t>
            </a:r>
          </a:p>
          <a:p>
            <a:pPr marL="11206" defTabSz="806867" fontAlgn="auto">
              <a:spcBef>
                <a:spcPts val="0"/>
              </a:spcBef>
              <a:spcAft>
                <a:spcPts val="0"/>
              </a:spcAft>
              <a:tabLst>
                <a:tab pos="1166595" algn="l"/>
              </a:tabLst>
              <a:defRPr/>
            </a:pPr>
            <a:r>
              <a:rPr lang="en-US" sz="1300" spc="-4">
                <a:solidFill>
                  <a:srgbClr val="141B76"/>
                </a:solidFill>
                <a:latin typeface="+mn-lt"/>
                <a:ea typeface="+mj-ea"/>
                <a:cs typeface="Arial"/>
              </a:rPr>
              <a:t>UV		ultraviolet</a:t>
            </a:r>
            <a:endParaRPr sz="1300" spc="-4">
              <a:solidFill>
                <a:srgbClr val="141B76"/>
              </a:solidFill>
              <a:latin typeface="+mn-lt"/>
              <a:ea typeface="+mj-ea"/>
              <a:cs typeface="Arial"/>
            </a:endParaRPr>
          </a:p>
          <a:p>
            <a:pPr marL="11206" defTabSz="806867" fontAlgn="auto">
              <a:spcBef>
                <a:spcPts val="0"/>
              </a:spcBef>
              <a:spcAft>
                <a:spcPts val="0"/>
              </a:spcAft>
              <a:tabLst>
                <a:tab pos="1166034" algn="l"/>
              </a:tabLst>
              <a:defRPr/>
            </a:pPr>
            <a:r>
              <a:rPr sz="1300" spc="-4">
                <a:solidFill>
                  <a:srgbClr val="141B76"/>
                </a:solidFill>
                <a:latin typeface="+mn-lt"/>
                <a:ea typeface="+mj-ea"/>
                <a:cs typeface="Arial"/>
              </a:rPr>
              <a:t>VCP	</a:t>
            </a:r>
            <a:r>
              <a:rPr lang="en-US" sz="1300" spc="-4">
                <a:solidFill>
                  <a:srgbClr val="141B76"/>
                </a:solidFill>
                <a:latin typeface="+mn-lt"/>
                <a:ea typeface="+mj-ea"/>
                <a:cs typeface="Arial"/>
              </a:rPr>
              <a:t>	</a:t>
            </a:r>
            <a:r>
              <a:rPr sz="1300" spc="-4">
                <a:solidFill>
                  <a:srgbClr val="141B76"/>
                </a:solidFill>
                <a:latin typeface="+mn-lt"/>
                <a:ea typeface="+mj-ea"/>
                <a:cs typeface="Arial"/>
              </a:rPr>
              <a:t>Voluntary Cleanup Program</a:t>
            </a:r>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28</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54020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Questions?</a:t>
            </a:r>
            <a:endParaRPr lang="en-US"/>
          </a:p>
        </p:txBody>
      </p:sp>
      <p:sp>
        <p:nvSpPr>
          <p:cNvPr id="6"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29</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871512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267200" y="5062655"/>
            <a:ext cx="4552949" cy="1344650"/>
          </a:xfrm>
        </p:spPr>
        <p:txBody>
          <a:bodyPr/>
          <a:lstStyle/>
          <a:p>
            <a:pPr>
              <a:spcBef>
                <a:spcPts val="600"/>
              </a:spcBef>
            </a:pPr>
            <a:r>
              <a:rPr lang="en-US" b="1"/>
              <a:t>Bay West and AECOM</a:t>
            </a:r>
          </a:p>
          <a:p>
            <a:pPr>
              <a:spcBef>
                <a:spcPts val="600"/>
              </a:spcBef>
            </a:pPr>
            <a:r>
              <a:rPr lang="en-US" b="1"/>
              <a:t>30 March 2023</a:t>
            </a:r>
          </a:p>
          <a:p>
            <a:pPr>
              <a:spcBef>
                <a:spcPts val="600"/>
              </a:spcBef>
            </a:pPr>
            <a:endParaRPr lang="en-US" b="1"/>
          </a:p>
        </p:txBody>
      </p:sp>
      <p:sp>
        <p:nvSpPr>
          <p:cNvPr id="3075" name="Title 2"/>
          <p:cNvSpPr>
            <a:spLocks noGrp="1"/>
          </p:cNvSpPr>
          <p:nvPr>
            <p:ph type="ctrTitle"/>
          </p:nvPr>
        </p:nvSpPr>
        <p:spPr>
          <a:xfrm>
            <a:off x="3200400" y="1771282"/>
            <a:ext cx="6019800" cy="3000607"/>
          </a:xfrm>
        </p:spPr>
        <p:txBody>
          <a:bodyPr/>
          <a:lstStyle/>
          <a:p>
            <a:pPr algn="ctr"/>
            <a:br>
              <a:rPr lang="en-US"/>
            </a:br>
            <a:r>
              <a:rPr lang="en-US"/>
              <a:t>2022/2023 Performance-Based Remediation Overview</a:t>
            </a:r>
            <a:br>
              <a:rPr lang="en-US"/>
            </a:br>
            <a:r>
              <a:rPr lang="en-US" sz="2400"/>
              <a:t> </a:t>
            </a:r>
          </a:p>
        </p:txBody>
      </p:sp>
    </p:spTree>
    <p:extLst>
      <p:ext uri="{BB962C8B-B14F-4D97-AF65-F5344CB8AC3E}">
        <p14:creationId xmlns:p14="http://schemas.microsoft.com/office/powerpoint/2010/main" val="3613453327"/>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90625" y="175437"/>
            <a:ext cx="6762750" cy="1143000"/>
          </a:xfrm>
        </p:spPr>
        <p:txBody>
          <a:bodyPr/>
          <a:lstStyle/>
          <a:p>
            <a:r>
              <a:rPr lang="en-US"/>
              <a:t>Overview</a:t>
            </a:r>
          </a:p>
        </p:txBody>
      </p:sp>
      <p:sp>
        <p:nvSpPr>
          <p:cNvPr id="3" name="Content Placeholder 2"/>
          <p:cNvSpPr>
            <a:spLocks noGrp="1"/>
          </p:cNvSpPr>
          <p:nvPr>
            <p:ph idx="4294967295"/>
          </p:nvPr>
        </p:nvSpPr>
        <p:spPr>
          <a:xfrm>
            <a:off x="1004888" y="1450975"/>
            <a:ext cx="8139112" cy="4424363"/>
          </a:xfrm>
        </p:spPr>
        <p:txBody>
          <a:bodyPr/>
          <a:lstStyle/>
          <a:p>
            <a:pPr>
              <a:spcBef>
                <a:spcPts val="300"/>
              </a:spcBef>
              <a:spcAft>
                <a:spcPts val="1000"/>
              </a:spcAft>
            </a:pPr>
            <a:r>
              <a:rPr lang="en-US" sz="2000" b="1">
                <a:latin typeface="Arial" panose="020B0604020202020204" pitchFamily="34" charset="0"/>
                <a:cs typeface="Arial" panose="020B0604020202020204" pitchFamily="34" charset="0"/>
              </a:rPr>
              <a:t>Site Overview</a:t>
            </a:r>
          </a:p>
          <a:p>
            <a:pPr>
              <a:spcBef>
                <a:spcPts val="300"/>
              </a:spcBef>
              <a:spcAft>
                <a:spcPts val="1000"/>
              </a:spcAft>
            </a:pPr>
            <a:r>
              <a:rPr lang="en-US" sz="2000" b="1">
                <a:latin typeface="Arial" panose="020B0604020202020204" pitchFamily="34" charset="0"/>
                <a:cs typeface="Arial" panose="020B0604020202020204" pitchFamily="34" charset="0"/>
              </a:rPr>
              <a:t>2022/2023 Major Sites</a:t>
            </a:r>
          </a:p>
          <a:p>
            <a:pPr lvl="1">
              <a:spcBef>
                <a:spcPts val="300"/>
              </a:spcBef>
              <a:spcAft>
                <a:spcPts val="1000"/>
              </a:spcAft>
            </a:pPr>
            <a:r>
              <a:rPr lang="en-US" sz="1600">
                <a:latin typeface="Arial" panose="020B0604020202020204" pitchFamily="34" charset="0"/>
                <a:cs typeface="Arial" panose="020B0604020202020204" pitchFamily="34" charset="0"/>
              </a:rPr>
              <a:t>SS039, SD037, LF002, WP003, Voluntary Cleanup Program (VCP) Sites</a:t>
            </a:r>
          </a:p>
          <a:p>
            <a:pPr>
              <a:spcBef>
                <a:spcPts val="300"/>
              </a:spcBef>
              <a:spcAft>
                <a:spcPts val="1000"/>
              </a:spcAft>
            </a:pPr>
            <a:r>
              <a:rPr lang="en-US" sz="2000" b="1">
                <a:latin typeface="Arial" panose="020B0604020202020204" pitchFamily="34" charset="0"/>
                <a:cs typeface="Arial" panose="020B0604020202020204" pitchFamily="34" charset="0"/>
              </a:rPr>
              <a:t>Public Comment Opportunities in 2023</a:t>
            </a:r>
          </a:p>
          <a:p>
            <a:endParaRPr lang="en-US" sz="2000" b="1"/>
          </a:p>
          <a:p>
            <a:endParaRPr lang="en-US" sz="2000"/>
          </a:p>
          <a:p>
            <a:pPr marL="0" indent="0">
              <a:buNone/>
            </a:pPr>
            <a:endParaRPr lang="en-US"/>
          </a:p>
          <a:p>
            <a:pPr lvl="1">
              <a:buNone/>
            </a:pPr>
            <a:endParaRPr lang="en-US"/>
          </a:p>
          <a:p>
            <a:pPr lvl="3">
              <a:buNone/>
            </a:pPr>
            <a:endParaRPr lang="en-US"/>
          </a:p>
        </p:txBody>
      </p:sp>
      <p:sp>
        <p:nvSpPr>
          <p:cNvPr id="7" name="Rectangle 6"/>
          <p:cNvSpPr/>
          <p:nvPr/>
        </p:nvSpPr>
        <p:spPr bwMode="auto">
          <a:xfrm>
            <a:off x="2743200" y="4369981"/>
            <a:ext cx="1924493" cy="1169582"/>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
        <p:nvSpPr>
          <p:cNvPr id="10" name="Rectangle 9"/>
          <p:cNvSpPr/>
          <p:nvPr/>
        </p:nvSpPr>
        <p:spPr bwMode="auto">
          <a:xfrm>
            <a:off x="5550195" y="3955312"/>
            <a:ext cx="1658679" cy="956930"/>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Tree>
    <p:extLst>
      <p:ext uri="{BB962C8B-B14F-4D97-AF65-F5344CB8AC3E}">
        <p14:creationId xmlns:p14="http://schemas.microsoft.com/office/powerpoint/2010/main" val="394537353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48448" y="285749"/>
            <a:ext cx="5647103" cy="646331"/>
          </a:xfrm>
          <a:prstGeom prst="rect">
            <a:avLst/>
          </a:prstGeom>
          <a:noFill/>
        </p:spPr>
        <p:txBody>
          <a:bodyPr wrap="square" rtlCol="0">
            <a:spAutoFit/>
          </a:bodyPr>
          <a:lstStyle/>
          <a:p>
            <a:pPr eaLnBrk="0" fontAlgn="base" hangingPunct="0">
              <a:spcBef>
                <a:spcPct val="0"/>
              </a:spcBef>
              <a:spcAft>
                <a:spcPct val="0"/>
              </a:spcAft>
            </a:pPr>
            <a:r>
              <a:rPr lang="en-US" sz="3600" b="1" i="1">
                <a:solidFill>
                  <a:srgbClr val="151C77"/>
                </a:solidFill>
                <a:latin typeface="+mj-lt"/>
                <a:ea typeface="+mj-ea"/>
                <a:cs typeface="+mj-cs"/>
              </a:rPr>
              <a:t>Contract Sites Overview</a:t>
            </a:r>
          </a:p>
        </p:txBody>
      </p:sp>
      <p:sp>
        <p:nvSpPr>
          <p:cNvPr id="4" name="TextBox 3"/>
          <p:cNvSpPr txBox="1"/>
          <p:nvPr/>
        </p:nvSpPr>
        <p:spPr>
          <a:xfrm>
            <a:off x="6172200" y="1301636"/>
            <a:ext cx="2819399" cy="5086008"/>
          </a:xfrm>
          <a:prstGeom prst="rect">
            <a:avLst/>
          </a:prstGeom>
          <a:noFill/>
        </p:spPr>
        <p:txBody>
          <a:bodyPr wrap="square" rtlCol="0">
            <a:spAutoFit/>
          </a:bodyPr>
          <a:lstStyle/>
          <a:p>
            <a:pPr>
              <a:spcAft>
                <a:spcPts val="600"/>
              </a:spcAft>
              <a:buClr>
                <a:srgbClr val="151C77"/>
              </a:buClr>
            </a:pPr>
            <a:r>
              <a:rPr lang="en-US"/>
              <a:t>59 historical environmental sites. One historical Military Munitions Response Site at Fairchild </a:t>
            </a:r>
            <a:r>
              <a:rPr lang="en-US">
                <a:solidFill>
                  <a:srgbClr val="000000"/>
                </a:solidFill>
                <a:ea typeface="Times New Roman"/>
              </a:rPr>
              <a:t>Air Force Base</a:t>
            </a:r>
            <a:r>
              <a:rPr lang="en-US"/>
              <a:t>. Environmental actions include:</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Work Plans</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Remedial Action-Operations (RA-O)</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Treatment Operations</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Remedial Design</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Investigation Reports</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Monitoring/Remedial Performance Reports</a:t>
            </a:r>
          </a:p>
          <a:p>
            <a:pPr marL="285750" indent="-285750" eaLnBrk="0" fontAlgn="base" hangingPunct="0">
              <a:spcBef>
                <a:spcPts val="300"/>
              </a:spcBef>
              <a:spcAft>
                <a:spcPts val="1000"/>
              </a:spcAft>
              <a:buClr>
                <a:srgbClr val="151C77"/>
              </a:buClr>
              <a:buSzPct val="80000"/>
              <a:buFont typeface="Wingdings" pitchFamily="2" charset="2"/>
              <a:buChar char="n"/>
            </a:pPr>
            <a:r>
              <a:rPr lang="en-US" sz="1400">
                <a:latin typeface="Arial" panose="020B0604020202020204" pitchFamily="34" charset="0"/>
                <a:cs typeface="Arial" panose="020B0604020202020204" pitchFamily="34" charset="0"/>
              </a:rPr>
              <a:t>Treatment Reports</a:t>
            </a:r>
            <a:endParaRPr lang="en-US">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FED81BB3-BF60-4594-B422-A66387085DD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295401"/>
            <a:ext cx="5647103" cy="487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446891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343400" y="5181600"/>
            <a:ext cx="4476750" cy="1219200"/>
          </a:xfrm>
        </p:spPr>
        <p:txBody>
          <a:bodyPr/>
          <a:lstStyle/>
          <a:p>
            <a:pPr>
              <a:spcBef>
                <a:spcPts val="600"/>
              </a:spcBef>
            </a:pPr>
            <a:r>
              <a:rPr lang="en-US" b="1"/>
              <a:t>Ms. Kristine Weber</a:t>
            </a:r>
          </a:p>
          <a:p>
            <a:pPr>
              <a:spcBef>
                <a:spcPts val="600"/>
              </a:spcBef>
            </a:pPr>
            <a:r>
              <a:rPr lang="en-US" b="1"/>
              <a:t>AECOM Site Lead</a:t>
            </a:r>
          </a:p>
          <a:p>
            <a:pPr>
              <a:spcBef>
                <a:spcPts val="600"/>
              </a:spcBef>
            </a:pPr>
            <a:r>
              <a:rPr lang="en-US" b="1"/>
              <a:t>30 March 2023</a:t>
            </a:r>
          </a:p>
          <a:p>
            <a:pPr>
              <a:spcBef>
                <a:spcPts val="600"/>
              </a:spcBef>
            </a:pPr>
            <a:endParaRPr lang="en-US" b="1"/>
          </a:p>
          <a:p>
            <a:endParaRPr lang="en-US"/>
          </a:p>
        </p:txBody>
      </p:sp>
      <p:sp>
        <p:nvSpPr>
          <p:cNvPr id="4" name="Title 2"/>
          <p:cNvSpPr>
            <a:spLocks noGrp="1"/>
          </p:cNvSpPr>
          <p:nvPr>
            <p:ph type="ctrTitle"/>
          </p:nvPr>
        </p:nvSpPr>
        <p:spPr>
          <a:xfrm>
            <a:off x="3619500" y="1638300"/>
            <a:ext cx="5200650" cy="3238500"/>
          </a:xfrm>
        </p:spPr>
        <p:txBody>
          <a:bodyPr/>
          <a:lstStyle/>
          <a:p>
            <a:pPr algn="ctr"/>
            <a:br>
              <a:rPr lang="en-US"/>
            </a:br>
            <a:r>
              <a:rPr lang="en-US" sz="2400"/>
              <a:t>Orphan TCE Plumes</a:t>
            </a:r>
            <a:br>
              <a:rPr lang="en-US" sz="2400">
                <a:highlight>
                  <a:srgbClr val="FFFF00"/>
                </a:highlight>
              </a:rPr>
            </a:br>
            <a:r>
              <a:rPr lang="en-US" sz="2400"/>
              <a:t>(SS039) </a:t>
            </a:r>
            <a:br>
              <a:rPr lang="en-US" sz="2400"/>
            </a:br>
            <a:r>
              <a:rPr lang="en-US" sz="2400"/>
              <a:t>2022 Overview and Planned 2023 Actions  </a:t>
            </a:r>
            <a:br>
              <a:rPr lang="en-US"/>
            </a:br>
            <a:r>
              <a:rPr lang="en-US" sz="2400"/>
              <a:t> </a:t>
            </a:r>
          </a:p>
        </p:txBody>
      </p:sp>
    </p:spTree>
    <p:extLst>
      <p:ext uri="{BB962C8B-B14F-4D97-AF65-F5344CB8AC3E}">
        <p14:creationId xmlns:p14="http://schemas.microsoft.com/office/powerpoint/2010/main" val="407000249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49700"/>
            <a:ext cx="6243637" cy="1090613"/>
          </a:xfrm>
        </p:spPr>
        <p:txBody>
          <a:bodyPr/>
          <a:lstStyle/>
          <a:p>
            <a:r>
              <a:rPr lang="en-US" sz="320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3" name="TextBox 2"/>
          <p:cNvSpPr txBox="1"/>
          <p:nvPr/>
        </p:nvSpPr>
        <p:spPr>
          <a:xfrm>
            <a:off x="103515" y="1331878"/>
            <a:ext cx="2956292" cy="3323987"/>
          </a:xfrm>
          <a:prstGeom prst="rect">
            <a:avLst/>
          </a:prstGeom>
          <a:noFill/>
        </p:spPr>
        <p:txBody>
          <a:bodyPr wrap="square" rtlCol="0">
            <a:spAutoFit/>
          </a:bodyPr>
          <a:lstStyle/>
          <a:p>
            <a:pPr marL="53975"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2022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600" b="0" i="0" u="none" strike="noStrike" kern="1200" cap="none" spc="-20" normalizeH="0" baseline="0" noProof="0">
                <a:ln>
                  <a:noFill/>
                </a:ln>
                <a:solidFill>
                  <a:prstClr val="black"/>
                </a:solidFill>
                <a:effectLst/>
                <a:uLnTx/>
                <a:uFillTx/>
                <a:latin typeface="Arial"/>
                <a:ea typeface="+mn-ea"/>
                <a:cs typeface="Arial"/>
              </a:rPr>
              <a:t>Semi-annual Performance Monitoring</a:t>
            </a:r>
          </a:p>
          <a:p>
            <a:pPr marL="287338" marR="0" lvl="0"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600" b="0" i="0" u="none" strike="noStrike" kern="1200" cap="none" spc="-20" normalizeH="0" baseline="0" noProof="0">
                <a:ln>
                  <a:noFill/>
                </a:ln>
                <a:solidFill>
                  <a:prstClr val="black"/>
                </a:solidFill>
                <a:effectLst/>
                <a:uLnTx/>
                <a:uFillTx/>
                <a:latin typeface="Arial"/>
                <a:ea typeface="+mn-ea"/>
                <a:cs typeface="Arial"/>
              </a:rPr>
              <a:t>Annual GW Monitoring and Reporting</a:t>
            </a:r>
          </a:p>
          <a:p>
            <a:pPr marL="53975"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2023 Planned</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600" b="0" i="0" u="none" strike="noStrike" kern="1200" cap="none" spc="-20" normalizeH="0" baseline="0" noProof="0">
                <a:ln>
                  <a:noFill/>
                </a:ln>
                <a:solidFill>
                  <a:prstClr val="black"/>
                </a:solidFill>
                <a:effectLst/>
                <a:uLnTx/>
                <a:uFillTx/>
                <a:latin typeface="Arial"/>
                <a:ea typeface="+mn-ea"/>
                <a:cs typeface="Arial"/>
              </a:rPr>
              <a:t>Semi-annual Performance Monitoring</a:t>
            </a:r>
          </a:p>
          <a:p>
            <a:pPr marL="287338" marR="0" lvl="0"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600" b="0" i="0" u="none" strike="noStrike" kern="1200" cap="none" spc="-20" normalizeH="0" baseline="0" noProof="0">
                <a:ln>
                  <a:noFill/>
                </a:ln>
                <a:solidFill>
                  <a:prstClr val="black"/>
                </a:solidFill>
                <a:effectLst/>
                <a:uLnTx/>
                <a:uFillTx/>
                <a:latin typeface="Arial"/>
                <a:ea typeface="+mn-ea"/>
                <a:cs typeface="Arial"/>
              </a:rPr>
              <a:t>Annual GW Monitoring and Reporting</a:t>
            </a:r>
          </a:p>
          <a:p>
            <a:pPr marL="287338" marR="0" lvl="0"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600" b="0" i="0" u="none" strike="noStrike" kern="1200" cap="none" spc="-20" normalizeH="0" baseline="0" noProof="0">
                <a:ln>
                  <a:noFill/>
                </a:ln>
                <a:solidFill>
                  <a:prstClr val="black"/>
                </a:solidFill>
                <a:effectLst/>
                <a:uLnTx/>
                <a:uFillTx/>
                <a:latin typeface="Arial"/>
                <a:ea typeface="+mn-ea"/>
                <a:cs typeface="Arial"/>
              </a:rPr>
              <a:t>Polishing Injection Activities</a:t>
            </a:r>
            <a:endParaRPr kumimoji="0" lang="en-US" sz="1800" b="0" i="0" u="none" strike="noStrike" kern="1200" cap="none" spc="-20" normalizeH="0" baseline="0" noProof="0">
              <a:ln>
                <a:noFill/>
              </a:ln>
              <a:solidFill>
                <a:prstClr val="black"/>
              </a:solidFill>
              <a:effectLst/>
              <a:uLnTx/>
              <a:uFillTx/>
              <a:latin typeface="Arial"/>
              <a:ea typeface="+mn-ea"/>
              <a:cs typeface="Arial"/>
            </a:endParaRPr>
          </a:p>
        </p:txBody>
      </p:sp>
      <p:pic>
        <p:nvPicPr>
          <p:cNvPr id="7" name="Picture 6" descr="Map&#10;&#10;Description automatically generated">
            <a:extLst>
              <a:ext uri="{FF2B5EF4-FFF2-40B4-BE49-F238E27FC236}">
                <a16:creationId xmlns:a16="http://schemas.microsoft.com/office/drawing/2014/main" id="{4CC99D1B-CDB4-4F01-86B7-D90A11D4E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478280"/>
            <a:ext cx="5724145" cy="4770121"/>
          </a:xfrm>
          <a:prstGeom prst="rect">
            <a:avLst/>
          </a:prstGeom>
        </p:spPr>
      </p:pic>
    </p:spTree>
    <p:extLst>
      <p:ext uri="{BB962C8B-B14F-4D97-AF65-F5344CB8AC3E}">
        <p14:creationId xmlns:p14="http://schemas.microsoft.com/office/powerpoint/2010/main" val="105509070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4727" y="151245"/>
            <a:ext cx="6243637" cy="1090613"/>
          </a:xfrm>
        </p:spPr>
        <p:txBody>
          <a:bodyPr/>
          <a:lstStyle/>
          <a:p>
            <a:r>
              <a:rPr lang="en-US" sz="320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Tahoma" pitchFamily="34" charset="0"/>
              <a:ea typeface="+mn-ea"/>
              <a:cs typeface="Arial"/>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3" name="TextBox 2"/>
          <p:cNvSpPr txBox="1"/>
          <p:nvPr/>
        </p:nvSpPr>
        <p:spPr>
          <a:xfrm>
            <a:off x="152400" y="1391478"/>
            <a:ext cx="2703576" cy="2539157"/>
          </a:xfrm>
          <a:prstGeom prst="rect">
            <a:avLst/>
          </a:prstGeom>
          <a:noFill/>
        </p:spPr>
        <p:txBody>
          <a:bodyPr wrap="square" rtlCol="0">
            <a:spAutoFit/>
          </a:bodyPr>
          <a:lstStyle/>
          <a:p>
            <a:pPr marL="287338" marR="0" lvl="1" indent="-233363" algn="l" defTabSz="914400" rtl="0" eaLnBrk="1" fontAlgn="base"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Before and After 2021 Sodium Permanganate Injection Event</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defRPr/>
            </a:pPr>
            <a:r>
              <a:rPr kumimoji="0" lang="en-US" sz="1400" b="0" i="0" u="none" strike="noStrike" kern="1200" cap="none" spc="-20" normalizeH="0" baseline="0" noProof="0">
                <a:ln>
                  <a:noFill/>
                </a:ln>
                <a:solidFill>
                  <a:prstClr val="black"/>
                </a:solidFill>
                <a:effectLst/>
                <a:uLnTx/>
                <a:uFillTx/>
                <a:latin typeface="Arial"/>
                <a:ea typeface="+mn-ea"/>
                <a:cs typeface="Arial"/>
              </a:rPr>
              <a:t>Injected approx. 85,215 gallons (1% solution) into five IWs at Hotspot #1 and #2</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defRPr/>
            </a:pPr>
            <a:r>
              <a:rPr kumimoji="0" lang="en-US" sz="1400" b="0" i="0" u="none" strike="noStrike" kern="1200" cap="none" spc="-20" normalizeH="0" baseline="0" noProof="0">
                <a:ln>
                  <a:noFill/>
                </a:ln>
                <a:solidFill>
                  <a:prstClr val="black"/>
                </a:solidFill>
                <a:effectLst/>
                <a:uLnTx/>
                <a:uFillTx/>
                <a:latin typeface="Arial"/>
                <a:ea typeface="+mn-ea"/>
                <a:cs typeface="Arial"/>
              </a:rPr>
              <a:t>Injected approx. 17,006 gallons (1% solution) into two IWs at Hotspot #4</a:t>
            </a:r>
          </a:p>
        </p:txBody>
      </p:sp>
      <p:pic>
        <p:nvPicPr>
          <p:cNvPr id="13" name="Picture 12" descr="Map&#10;&#10;Description automatically generated">
            <a:extLst>
              <a:ext uri="{FF2B5EF4-FFF2-40B4-BE49-F238E27FC236}">
                <a16:creationId xmlns:a16="http://schemas.microsoft.com/office/drawing/2014/main" id="{820FEF82-598F-4259-A88F-A8A1F824F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425" y="1391311"/>
            <a:ext cx="5925312" cy="4937760"/>
          </a:xfrm>
          <a:prstGeom prst="rect">
            <a:avLst/>
          </a:prstGeom>
        </p:spPr>
      </p:pic>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15" name="TextBox 14">
            <a:extLst>
              <a:ext uri="{FF2B5EF4-FFF2-40B4-BE49-F238E27FC236}">
                <a16:creationId xmlns:a16="http://schemas.microsoft.com/office/drawing/2014/main" id="{2F62920A-0D7A-491C-B466-08718C838370}"/>
              </a:ext>
            </a:extLst>
          </p:cNvPr>
          <p:cNvSpPr txBox="1"/>
          <p:nvPr/>
        </p:nvSpPr>
        <p:spPr>
          <a:xfrm>
            <a:off x="6629400" y="149057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black"/>
                </a:solidFill>
                <a:effectLst/>
                <a:uLnTx/>
                <a:uFillTx/>
                <a:latin typeface="Arial"/>
                <a:ea typeface="+mn-ea"/>
                <a:cs typeface="+mn-cs"/>
              </a:rPr>
              <a:t>May 2022</a:t>
            </a:r>
          </a:p>
        </p:txBody>
      </p:sp>
      <p:sp>
        <p:nvSpPr>
          <p:cNvPr id="4" name="TextBox 3">
            <a:extLst>
              <a:ext uri="{FF2B5EF4-FFF2-40B4-BE49-F238E27FC236}">
                <a16:creationId xmlns:a16="http://schemas.microsoft.com/office/drawing/2014/main" id="{D4B82AFD-9C9A-4B86-8B02-9FC810457668}"/>
              </a:ext>
            </a:extLst>
          </p:cNvPr>
          <p:cNvSpPr txBox="1"/>
          <p:nvPr/>
        </p:nvSpPr>
        <p:spPr>
          <a:xfrm>
            <a:off x="3314106" y="1491734"/>
            <a:ext cx="2029419"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black"/>
                </a:solidFill>
                <a:effectLst/>
                <a:uLnTx/>
                <a:uFillTx/>
                <a:latin typeface="Arial"/>
                <a:ea typeface="+mn-ea"/>
                <a:cs typeface="+mn-cs"/>
              </a:rPr>
              <a:t>November 2020</a:t>
            </a:r>
          </a:p>
        </p:txBody>
      </p:sp>
    </p:spTree>
    <p:extLst>
      <p:ext uri="{BB962C8B-B14F-4D97-AF65-F5344CB8AC3E}">
        <p14:creationId xmlns:p14="http://schemas.microsoft.com/office/powerpoint/2010/main" val="165221490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66809"/>
            <a:ext cx="6243637" cy="1090613"/>
          </a:xfrm>
        </p:spPr>
        <p:txBody>
          <a:bodyPr/>
          <a:lstStyle/>
          <a:p>
            <a:r>
              <a:rPr lang="en-US" sz="3200"/>
              <a:t>SS039 Off-Base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3" name="TextBox 2"/>
          <p:cNvSpPr txBox="1"/>
          <p:nvPr/>
        </p:nvSpPr>
        <p:spPr>
          <a:xfrm>
            <a:off x="302913" y="1419884"/>
            <a:ext cx="2777836" cy="4739759"/>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2022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Completed Residential Well Sampling in May 2022</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Completed Annual GW Monitoring in November 2022</a:t>
            </a:r>
          </a:p>
          <a:p>
            <a:pPr marL="53975"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2023 </a:t>
            </a:r>
            <a:r>
              <a:rPr kumimoji="0" lang="en-US" sz="1600" b="1" i="0" u="none" strike="noStrike" kern="1200" cap="none" spc="-20" normalizeH="0" baseline="0" noProof="0">
                <a:ln>
                  <a:noFill/>
                </a:ln>
                <a:solidFill>
                  <a:prstClr val="black"/>
                </a:solidFill>
                <a:effectLst/>
                <a:uLnTx/>
                <a:uFillTx/>
                <a:latin typeface="Arial"/>
                <a:ea typeface="+mn-ea"/>
                <a:cs typeface="Arial"/>
              </a:rPr>
              <a:t>Planned</a:t>
            </a:r>
            <a:endParaRPr kumimoji="0" lang="en-US" sz="1800" b="1" i="0" u="none" strike="noStrike" kern="1200" cap="none" spc="-20" normalizeH="0" baseline="0" noProof="0">
              <a:ln>
                <a:noFill/>
              </a:ln>
              <a:solidFill>
                <a:prstClr val="black"/>
              </a:solidFill>
              <a:effectLst/>
              <a:uLnTx/>
              <a:uFillTx/>
              <a:latin typeface="Arial"/>
              <a:ea typeface="+mn-ea"/>
              <a:cs typeface="Arial"/>
            </a:endParaRP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Complete Residential Well Sampling in May 2023</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Complete Annual GW Monitoring</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700" b="0" i="0" u="none" strike="noStrike" kern="1200" cap="none" spc="-20" normalizeH="0" baseline="0" noProof="0">
              <a:ln>
                <a:noFill/>
              </a:ln>
              <a:solidFill>
                <a:prstClr val="black"/>
              </a:solidFill>
              <a:effectLst/>
              <a:uLnTx/>
              <a:uFillTx/>
              <a:latin typeface="Arial"/>
              <a:ea typeface="+mn-ea"/>
              <a:cs typeface="Arial"/>
            </a:endParaRP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700" b="0" i="0" u="none" strike="noStrike" kern="1200" cap="none" spc="-20" normalizeH="0" baseline="0" noProof="0">
              <a:ln>
                <a:noFill/>
              </a:ln>
              <a:solidFill>
                <a:prstClr val="black"/>
              </a:solidFill>
              <a:effectLst/>
              <a:uLnTx/>
              <a:uFillTx/>
              <a:latin typeface="Arial"/>
              <a:ea typeface="+mn-ea"/>
              <a:cs typeface="Arial"/>
            </a:endParaRPr>
          </a:p>
        </p:txBody>
      </p:sp>
      <p:pic>
        <p:nvPicPr>
          <p:cNvPr id="7" name="Picture 6" descr="Map&#10;&#10;Description automatically generated">
            <a:extLst>
              <a:ext uri="{FF2B5EF4-FFF2-40B4-BE49-F238E27FC236}">
                <a16:creationId xmlns:a16="http://schemas.microsoft.com/office/drawing/2014/main" id="{E6216343-71D8-4917-9968-25F06F9BD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419884"/>
            <a:ext cx="5791200" cy="4826000"/>
          </a:xfrm>
          <a:prstGeom prst="rect">
            <a:avLst/>
          </a:prstGeom>
        </p:spPr>
      </p:pic>
    </p:spTree>
    <p:extLst>
      <p:ext uri="{BB962C8B-B14F-4D97-AF65-F5344CB8AC3E}">
        <p14:creationId xmlns:p14="http://schemas.microsoft.com/office/powerpoint/2010/main" val="56083798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57600" y="2133600"/>
            <a:ext cx="5257800" cy="3048000"/>
          </a:xfrm>
        </p:spPr>
        <p:txBody>
          <a:bodyPr/>
          <a:lstStyle/>
          <a:p>
            <a:pPr algn="ctr"/>
            <a:r>
              <a:rPr lang="en-US" sz="2400">
                <a:solidFill>
                  <a:schemeClr val="tx1"/>
                </a:solidFill>
              </a:rPr>
              <a:t>SD037 Buildings 2447/2451 </a:t>
            </a:r>
            <a:br>
              <a:rPr lang="en-US" sz="2400">
                <a:solidFill>
                  <a:schemeClr val="tx1"/>
                </a:solidFill>
              </a:rPr>
            </a:br>
            <a:r>
              <a:rPr lang="en-US" sz="2400">
                <a:solidFill>
                  <a:schemeClr val="tx1"/>
                </a:solidFill>
              </a:rPr>
              <a:t>2021/2022 Summary and Planned 2023 Actions</a:t>
            </a:r>
          </a:p>
        </p:txBody>
      </p:sp>
      <p:sp>
        <p:nvSpPr>
          <p:cNvPr id="4" name="Subtitle 1"/>
          <p:cNvSpPr>
            <a:spLocks noGrp="1"/>
          </p:cNvSpPr>
          <p:nvPr>
            <p:ph type="subTitle" idx="1"/>
          </p:nvPr>
        </p:nvSpPr>
        <p:spPr>
          <a:xfrm>
            <a:off x="4343400" y="5181600"/>
            <a:ext cx="4476750" cy="1219200"/>
          </a:xfrm>
        </p:spPr>
        <p:txBody>
          <a:bodyPr/>
          <a:lstStyle/>
          <a:p>
            <a:pPr>
              <a:spcBef>
                <a:spcPts val="600"/>
              </a:spcBef>
            </a:pPr>
            <a:r>
              <a:rPr lang="en-US" b="1"/>
              <a:t>Ms. Kristine Weber</a:t>
            </a:r>
          </a:p>
          <a:p>
            <a:pPr>
              <a:spcBef>
                <a:spcPts val="600"/>
              </a:spcBef>
            </a:pPr>
            <a:r>
              <a:rPr lang="en-US" b="1"/>
              <a:t>AECOM Site Lead</a:t>
            </a:r>
          </a:p>
          <a:p>
            <a:pPr>
              <a:spcBef>
                <a:spcPts val="600"/>
              </a:spcBef>
            </a:pPr>
            <a:r>
              <a:rPr lang="en-US" b="1"/>
              <a:t>30 March 2023</a:t>
            </a:r>
          </a:p>
          <a:p>
            <a:endParaRPr lang="en-US"/>
          </a:p>
        </p:txBody>
      </p:sp>
    </p:spTree>
    <p:extLst>
      <p:ext uri="{BB962C8B-B14F-4D97-AF65-F5344CB8AC3E}">
        <p14:creationId xmlns:p14="http://schemas.microsoft.com/office/powerpoint/2010/main" val="2199273710"/>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98525"/>
            <a:ext cx="6243637" cy="1090613"/>
          </a:xfrm>
        </p:spPr>
        <p:txBody>
          <a:bodyPr/>
          <a:lstStyle/>
          <a:p>
            <a:r>
              <a:rPr lang="en-US" sz="320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Tahoma" pitchFamily="34" charset="0"/>
              <a:ea typeface="+mn-ea"/>
              <a:cs typeface="Arial"/>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3" name="TextBox 2"/>
          <p:cNvSpPr txBox="1"/>
          <p:nvPr/>
        </p:nvSpPr>
        <p:spPr>
          <a:xfrm>
            <a:off x="152400" y="1504414"/>
            <a:ext cx="2703576" cy="2877711"/>
          </a:xfrm>
          <a:prstGeom prst="rect">
            <a:avLst/>
          </a:prstGeom>
          <a:noFill/>
        </p:spPr>
        <p:txBody>
          <a:bodyPr wrap="square" rtlCol="0">
            <a:spAutoFit/>
          </a:bodyPr>
          <a:lstStyle/>
          <a:p>
            <a:pPr marL="287338" marR="0" lvl="1" indent="-233363" algn="l" defTabSz="914400" rtl="0" eaLnBrk="1" fontAlgn="base"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Before and After September 2021 Sodium Permanganate Injection Event</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defRPr/>
            </a:pPr>
            <a:r>
              <a:rPr kumimoji="0" lang="en-US" sz="1400" b="0" i="0" u="none" strike="noStrike" kern="1200" cap="none" spc="-20" normalizeH="0" baseline="0" noProof="0">
                <a:ln>
                  <a:noFill/>
                </a:ln>
                <a:solidFill>
                  <a:prstClr val="black"/>
                </a:solidFill>
                <a:effectLst/>
                <a:uLnTx/>
                <a:uFillTx/>
                <a:latin typeface="Arial"/>
                <a:ea typeface="+mn-ea"/>
                <a:cs typeface="Arial"/>
              </a:rPr>
              <a:t>Installed 22 injection wells</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defRPr/>
            </a:pPr>
            <a:r>
              <a:rPr kumimoji="0" lang="en-US" sz="1400" b="0" i="0" u="none" strike="noStrike" kern="1200" cap="none" spc="-20" normalizeH="0" baseline="0" noProof="0">
                <a:ln>
                  <a:noFill/>
                </a:ln>
                <a:solidFill>
                  <a:prstClr val="black"/>
                </a:solidFill>
                <a:effectLst/>
                <a:uLnTx/>
                <a:uFillTx/>
                <a:latin typeface="Arial"/>
                <a:ea typeface="+mn-ea"/>
                <a:cs typeface="Arial"/>
              </a:rPr>
              <a:t>Installed 6 additional monitoring wells</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defRPr/>
            </a:pPr>
            <a:r>
              <a:rPr kumimoji="0" lang="en-US" sz="1400" b="0" i="0" u="none" strike="noStrike" kern="1200" cap="none" spc="-20" normalizeH="0" baseline="0" noProof="0">
                <a:ln>
                  <a:noFill/>
                </a:ln>
                <a:solidFill>
                  <a:prstClr val="black"/>
                </a:solidFill>
                <a:effectLst/>
                <a:uLnTx/>
                <a:uFillTx/>
                <a:latin typeface="Arial"/>
                <a:ea typeface="+mn-ea"/>
                <a:cs typeface="Arial"/>
              </a:rPr>
              <a:t>Completed injection of 96,289 gallons of sodium permanganate (1% solution)</a:t>
            </a:r>
          </a:p>
        </p:txBody>
      </p:sp>
      <p:pic>
        <p:nvPicPr>
          <p:cNvPr id="5" name="Picture 4" descr="Map&#10;&#10;Description automatically generated">
            <a:extLst>
              <a:ext uri="{FF2B5EF4-FFF2-40B4-BE49-F238E27FC236}">
                <a16:creationId xmlns:a16="http://schemas.microsoft.com/office/drawing/2014/main" id="{6C6632A3-A431-40F8-80F5-B2DF98186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7401" y="1371600"/>
            <a:ext cx="5942355" cy="4951963"/>
          </a:xfrm>
          <a:prstGeom prst="rect">
            <a:avLst/>
          </a:prstGeom>
        </p:spPr>
      </p:pic>
      <p:sp>
        <p:nvSpPr>
          <p:cNvPr id="18" name="TextBox 17">
            <a:extLst>
              <a:ext uri="{FF2B5EF4-FFF2-40B4-BE49-F238E27FC236}">
                <a16:creationId xmlns:a16="http://schemas.microsoft.com/office/drawing/2014/main" id="{CA14A3BB-5729-457E-A6DF-B2B58CDD4192}"/>
              </a:ext>
            </a:extLst>
          </p:cNvPr>
          <p:cNvSpPr txBox="1"/>
          <p:nvPr/>
        </p:nvSpPr>
        <p:spPr>
          <a:xfrm>
            <a:off x="4343400" y="153390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black"/>
                </a:solidFill>
                <a:effectLst/>
                <a:uLnTx/>
                <a:uFillTx/>
                <a:latin typeface="Arial"/>
                <a:ea typeface="+mn-ea"/>
                <a:cs typeface="+mn-cs"/>
              </a:rPr>
              <a:t>July 2021</a:t>
            </a:r>
          </a:p>
        </p:txBody>
      </p:sp>
      <p:sp>
        <p:nvSpPr>
          <p:cNvPr id="19" name="TextBox 18">
            <a:extLst>
              <a:ext uri="{FF2B5EF4-FFF2-40B4-BE49-F238E27FC236}">
                <a16:creationId xmlns:a16="http://schemas.microsoft.com/office/drawing/2014/main" id="{2EEB242A-9E7A-46C4-BEDE-E0C3BD670F6E}"/>
              </a:ext>
            </a:extLst>
          </p:cNvPr>
          <p:cNvSpPr txBox="1"/>
          <p:nvPr/>
        </p:nvSpPr>
        <p:spPr>
          <a:xfrm>
            <a:off x="7321159" y="153390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black"/>
                </a:solidFill>
                <a:effectLst/>
                <a:uLnTx/>
                <a:uFillTx/>
                <a:latin typeface="Arial"/>
                <a:ea typeface="+mn-ea"/>
                <a:cs typeface="+mn-cs"/>
              </a:rPr>
              <a:t>May 2022</a:t>
            </a:r>
          </a:p>
        </p:txBody>
      </p:sp>
    </p:spTree>
    <p:extLst>
      <p:ext uri="{BB962C8B-B14F-4D97-AF65-F5344CB8AC3E}">
        <p14:creationId xmlns:p14="http://schemas.microsoft.com/office/powerpoint/2010/main" val="311175467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bwMode="auto">
          <a:xfrm>
            <a:off x="1034936" y="809"/>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3600" b="1" i="1" u="none" strike="noStrike" kern="0" cap="none" spc="0" normalizeH="0" baseline="0" noProof="0">
                <a:ln>
                  <a:noFill/>
                </a:ln>
                <a:solidFill>
                  <a:srgbClr val="151C77"/>
                </a:solidFill>
                <a:effectLst/>
                <a:uLnTx/>
                <a:uFillTx/>
                <a:latin typeface="Arial"/>
                <a:ea typeface="+mj-ea"/>
                <a:cs typeface="+mj-cs"/>
              </a:rPr>
              <a:t>SD037 </a:t>
            </a:r>
            <a:r>
              <a:rPr kumimoji="0" lang="en-US" sz="3600" b="1" i="1" u="none" strike="noStrike" kern="1200" cap="none" spc="0" normalizeH="0" baseline="0" noProof="0">
                <a:ln>
                  <a:noFill/>
                </a:ln>
                <a:solidFill>
                  <a:srgbClr val="151C77"/>
                </a:solidFill>
                <a:effectLst/>
                <a:uLnTx/>
                <a:uFillTx/>
                <a:latin typeface="Arial"/>
                <a:ea typeface="+mj-ea"/>
                <a:cs typeface="+mj-cs"/>
              </a:rPr>
              <a:t>Overview</a:t>
            </a:r>
            <a:endParaRPr kumimoji="0" lang="en-US" sz="3600" b="1" i="1" u="none" strike="noStrike" kern="0" cap="none" spc="0" normalizeH="0" baseline="0" noProof="0">
              <a:ln>
                <a:noFill/>
              </a:ln>
              <a:solidFill>
                <a:srgbClr val="151C77"/>
              </a:solidFill>
              <a:effectLst/>
              <a:uLnTx/>
              <a:uFillTx/>
              <a:latin typeface="Arial"/>
              <a:ea typeface="+mj-ea"/>
              <a:cs typeface="+mj-cs"/>
            </a:endParaRPr>
          </a:p>
        </p:txBody>
      </p:sp>
      <p:sp>
        <p:nvSpPr>
          <p:cNvPr id="7" name="TextBox 6"/>
          <p:cNvSpPr txBox="1"/>
          <p:nvPr/>
        </p:nvSpPr>
        <p:spPr>
          <a:xfrm>
            <a:off x="304800" y="1285680"/>
            <a:ext cx="8223022"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2000" b="1" i="0" u="none" strike="noStrike" kern="1200" cap="none" spc="0" normalizeH="0" baseline="0" noProof="0">
                <a:ln>
                  <a:noFill/>
                </a:ln>
                <a:solidFill>
                  <a:prstClr val="black"/>
                </a:solidFill>
                <a:effectLst/>
                <a:uLnTx/>
                <a:uFillTx/>
                <a:latin typeface="Arial"/>
                <a:ea typeface="+mn-ea"/>
                <a:cs typeface="Arial"/>
              </a:rPr>
              <a:t>In Situ Chemical Oxidation Pilot Study and Vapor Intrusion Evaluation </a:t>
            </a:r>
          </a:p>
        </p:txBody>
      </p:sp>
      <p:sp>
        <p:nvSpPr>
          <p:cNvPr id="9" name="TextBox 8">
            <a:extLst>
              <a:ext uri="{FF2B5EF4-FFF2-40B4-BE49-F238E27FC236}">
                <a16:creationId xmlns:a16="http://schemas.microsoft.com/office/drawing/2014/main" id="{6A09AFE7-0EDD-496E-8179-8A777FC4CEC9}"/>
              </a:ext>
            </a:extLst>
          </p:cNvPr>
          <p:cNvSpPr txBox="1"/>
          <p:nvPr/>
        </p:nvSpPr>
        <p:spPr>
          <a:xfrm>
            <a:off x="304800" y="1891129"/>
            <a:ext cx="2895600" cy="4585871"/>
          </a:xfrm>
          <a:prstGeom prst="rect">
            <a:avLst/>
          </a:prstGeom>
          <a:noFill/>
        </p:spPr>
        <p:txBody>
          <a:bodyPr wrap="square" rIns="0" rtlCol="0">
            <a:noAutofit/>
          </a:bodyPr>
          <a:lstStyle/>
          <a:p>
            <a:pPr marL="53975"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2021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Completed injection of 96,289 gallons of sodium permanganate </a:t>
            </a:r>
            <a:r>
              <a:rPr kumimoji="0" lang="en-US" sz="1400" b="0" i="0" u="none" strike="noStrike" kern="1200" cap="none" spc="-20" normalizeH="0" baseline="0" noProof="0">
                <a:ln>
                  <a:noFill/>
                </a:ln>
                <a:solidFill>
                  <a:prstClr val="black"/>
                </a:solidFill>
                <a:effectLst/>
                <a:uLnTx/>
                <a:uFillTx/>
                <a:latin typeface="Arial"/>
                <a:ea typeface="+mn-ea"/>
                <a:cs typeface="Arial"/>
              </a:rPr>
              <a:t>(1% solution)</a:t>
            </a:r>
          </a:p>
          <a:p>
            <a:pPr marL="0"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2022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Quarterly Performance Monitoring</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Feasibility Study</a:t>
            </a:r>
          </a:p>
          <a:p>
            <a:pPr marL="0"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2023 Planned</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Semi-annual Performance Monitoring</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Proposed Plan</a:t>
            </a:r>
          </a:p>
          <a:p>
            <a:pPr marL="342900" marR="0" lvl="1" indent="-342900"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400" b="0" i="0" u="none" strike="noStrike" kern="1200" cap="none" spc="0" normalizeH="0" baseline="0" noProof="0">
              <a:ln>
                <a:noFill/>
              </a:ln>
              <a:solidFill>
                <a:prstClr val="black"/>
              </a:solidFill>
              <a:effectLst/>
              <a:uLnTx/>
              <a:uFillTx/>
              <a:latin typeface="Arial"/>
              <a:ea typeface="+mn-ea"/>
              <a:cs typeface="Arial"/>
            </a:endParaRPr>
          </a:p>
        </p:txBody>
      </p:sp>
      <p:pic>
        <p:nvPicPr>
          <p:cNvPr id="4" name="Picture 3" descr="Map&#10;&#10;Description automatically generated">
            <a:extLst>
              <a:ext uri="{FF2B5EF4-FFF2-40B4-BE49-F238E27FC236}">
                <a16:creationId xmlns:a16="http://schemas.microsoft.com/office/drawing/2014/main" id="{53AB9854-0868-4BAE-95ED-A99653BB4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4245" y="1695062"/>
            <a:ext cx="5508755" cy="4590629"/>
          </a:xfrm>
          <a:prstGeom prst="rect">
            <a:avLst/>
          </a:prstGeom>
        </p:spPr>
      </p:pic>
    </p:spTree>
    <p:extLst>
      <p:ext uri="{BB962C8B-B14F-4D97-AF65-F5344CB8AC3E}">
        <p14:creationId xmlns:p14="http://schemas.microsoft.com/office/powerpoint/2010/main" val="46736754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724400" y="5029200"/>
            <a:ext cx="4059307" cy="1344650"/>
          </a:xfrm>
        </p:spPr>
        <p:txBody>
          <a:bodyPr/>
          <a:lstStyle/>
          <a:p>
            <a:pPr>
              <a:spcBef>
                <a:spcPts val="600"/>
              </a:spcBef>
            </a:pPr>
            <a:r>
              <a:rPr lang="en-US" b="1"/>
              <a:t>Mr. John Peper</a:t>
            </a:r>
          </a:p>
          <a:p>
            <a:pPr>
              <a:spcBef>
                <a:spcPts val="600"/>
              </a:spcBef>
            </a:pPr>
            <a:r>
              <a:rPr lang="en-US" b="1"/>
              <a:t>Bay West Project Manager</a:t>
            </a:r>
          </a:p>
          <a:p>
            <a:pPr>
              <a:spcBef>
                <a:spcPts val="600"/>
              </a:spcBef>
            </a:pPr>
            <a:r>
              <a:rPr lang="en-US" b="1"/>
              <a:t>30 March 2023</a:t>
            </a:r>
          </a:p>
        </p:txBody>
      </p:sp>
      <p:sp>
        <p:nvSpPr>
          <p:cNvPr id="3075" name="Title 2"/>
          <p:cNvSpPr>
            <a:spLocks noGrp="1"/>
          </p:cNvSpPr>
          <p:nvPr>
            <p:ph type="ctrTitle"/>
          </p:nvPr>
        </p:nvSpPr>
        <p:spPr>
          <a:xfrm>
            <a:off x="3619500" y="1638299"/>
            <a:ext cx="5295900" cy="3000607"/>
          </a:xfrm>
        </p:spPr>
        <p:txBody>
          <a:bodyPr/>
          <a:lstStyle/>
          <a:p>
            <a:pPr algn="ctr"/>
            <a:br>
              <a:rPr lang="en-US"/>
            </a:br>
            <a:r>
              <a:rPr lang="en-US" sz="2400"/>
              <a:t>Craig Road Landfill (LF002) </a:t>
            </a:r>
            <a:br>
              <a:rPr lang="en-US" sz="2400"/>
            </a:br>
            <a:r>
              <a:rPr lang="en-US" sz="2400"/>
              <a:t>2022/2023 Remedial Action-Operations Overview </a:t>
            </a:r>
            <a:br>
              <a:rPr lang="en-US" sz="2400"/>
            </a:br>
            <a:r>
              <a:rPr lang="en-US" sz="2400"/>
              <a:t> </a:t>
            </a:r>
            <a:br>
              <a:rPr lang="en-US"/>
            </a:br>
            <a:r>
              <a:rPr lang="en-US" sz="2400"/>
              <a:t> </a:t>
            </a:r>
          </a:p>
        </p:txBody>
      </p:sp>
    </p:spTree>
    <p:extLst>
      <p:ext uri="{BB962C8B-B14F-4D97-AF65-F5344CB8AC3E}">
        <p14:creationId xmlns:p14="http://schemas.microsoft.com/office/powerpoint/2010/main" val="2608534120"/>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0C6B-1733-4614-A9D9-73737B4797E3}"/>
              </a:ext>
            </a:extLst>
          </p:cNvPr>
          <p:cNvSpPr txBox="1"/>
          <p:nvPr/>
        </p:nvSpPr>
        <p:spPr bwMode="auto">
          <a:xfrm>
            <a:off x="66675" y="0"/>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r>
              <a:rPr lang="en-US" kern="0"/>
              <a:t>LF002 Background</a:t>
            </a:r>
          </a:p>
        </p:txBody>
      </p:sp>
      <p:sp>
        <p:nvSpPr>
          <p:cNvPr id="3" name="Content Placeholder 2">
            <a:extLst>
              <a:ext uri="{FF2B5EF4-FFF2-40B4-BE49-F238E27FC236}">
                <a16:creationId xmlns:a16="http://schemas.microsoft.com/office/drawing/2014/main" id="{166197C2-3913-486C-860F-097B0C7D156A}"/>
              </a:ext>
            </a:extLst>
          </p:cNvPr>
          <p:cNvSpPr txBox="1"/>
          <p:nvPr/>
        </p:nvSpPr>
        <p:spPr bwMode="auto">
          <a:xfrm>
            <a:off x="502443" y="1318437"/>
            <a:ext cx="8139113" cy="4873625"/>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lvl="1">
              <a:spcBef>
                <a:spcPts val="300"/>
              </a:spcBef>
              <a:spcAft>
                <a:spcPts val="300"/>
              </a:spcAft>
            </a:pPr>
            <a:r>
              <a:rPr lang="en-US" sz="1800" kern="0">
                <a:latin typeface="+mj-lt"/>
                <a:cs typeface="Arial" panose="020B0604020202020204" pitchFamily="34" charset="0"/>
              </a:rPr>
              <a:t>LF002 is a former landfill on Air Force property located about one mile east of the Base.</a:t>
            </a:r>
          </a:p>
          <a:p>
            <a:pPr marL="594360" lvl="1">
              <a:spcBef>
                <a:spcPts val="300"/>
              </a:spcBef>
              <a:spcAft>
                <a:spcPts val="300"/>
              </a:spcAft>
            </a:pPr>
            <a:r>
              <a:rPr lang="en-US" sz="1800" kern="0">
                <a:solidFill>
                  <a:prstClr val="black"/>
                </a:solidFill>
                <a:latin typeface="+mj-lt"/>
                <a:cs typeface="Arial" panose="020B0604020202020204" pitchFamily="34" charset="0"/>
              </a:rPr>
              <a:t>Trichloroethylene (TCE) was discovered in groundwater in the late 1980s and 1990s.</a:t>
            </a:r>
          </a:p>
          <a:p>
            <a:pPr marL="594360" lvl="1">
              <a:spcBef>
                <a:spcPts val="300"/>
              </a:spcBef>
              <a:spcAft>
                <a:spcPts val="300"/>
              </a:spcAft>
            </a:pPr>
            <a:r>
              <a:rPr lang="en-US" sz="1800" kern="0">
                <a:solidFill>
                  <a:prstClr val="black"/>
                </a:solidFill>
                <a:latin typeface="+mj-lt"/>
                <a:cs typeface="Arial" panose="020B0604020202020204" pitchFamily="34" charset="0"/>
              </a:rPr>
              <a:t>Remedial action was implemented in 1995 and has consisted of: </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Groundwater containment with extraction wells and stripper tower treatment</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Construction of an engineered cap</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Land use controls</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Soil Vapor Extraction systems were added to the remedy in 2017.</a:t>
            </a:r>
            <a:endParaRPr lang="en-US" sz="1800" kern="0">
              <a:solidFill>
                <a:prstClr val="black"/>
              </a:solidFill>
              <a:cs typeface="Arial" panose="020B0604020202020204" pitchFamily="34" charset="0"/>
            </a:endParaRPr>
          </a:p>
          <a:p>
            <a:pPr marL="594360" lvl="1">
              <a:spcBef>
                <a:spcPts val="300"/>
              </a:spcBef>
              <a:spcAft>
                <a:spcPts val="300"/>
              </a:spcAft>
            </a:pPr>
            <a:r>
              <a:rPr lang="en-US" sz="1800" kern="0">
                <a:solidFill>
                  <a:prstClr val="black"/>
                </a:solidFill>
                <a:cs typeface="Arial" panose="020B0604020202020204" pitchFamily="34" charset="0"/>
              </a:rPr>
              <a:t>Remedial Action Operations (RA-O) consisting of systems operation and groundwater monitoring have been performed since 1995.</a:t>
            </a:r>
          </a:p>
          <a:p>
            <a:pPr>
              <a:spcAft>
                <a:spcPts val="1000"/>
              </a:spcAft>
            </a:pPr>
            <a:endParaRPr lang="en-US" kern="0">
              <a:latin typeface="Arial" panose="020B0604020202020204" pitchFamily="34" charset="0"/>
              <a:cs typeface="Arial" panose="020B0604020202020204" pitchFamily="34" charset="0"/>
            </a:endParaRPr>
          </a:p>
          <a:p>
            <a:endParaRPr lang="en-US" sz="2000" b="1" kern="0"/>
          </a:p>
          <a:p>
            <a:endParaRPr lang="en-US" sz="2000" kern="0"/>
          </a:p>
          <a:p>
            <a:endParaRPr lang="en-US" kern="0"/>
          </a:p>
          <a:p>
            <a:pPr lvl="1"/>
            <a:endParaRPr lang="en-US" kern="0"/>
          </a:p>
          <a:p>
            <a:pPr lvl="3"/>
            <a:endParaRPr lang="en-US" kern="0"/>
          </a:p>
        </p:txBody>
      </p:sp>
    </p:spTree>
    <p:extLst>
      <p:ext uri="{BB962C8B-B14F-4D97-AF65-F5344CB8AC3E}">
        <p14:creationId xmlns:p14="http://schemas.microsoft.com/office/powerpoint/2010/main" val="314592639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90624" y="38617"/>
            <a:ext cx="6762750" cy="1143000"/>
          </a:xfrm>
        </p:spPr>
        <p:txBody>
          <a:bodyPr/>
          <a:lstStyle/>
          <a:p>
            <a:r>
              <a:rPr lang="en-US"/>
              <a:t>LF002 2022/2023 Overview</a:t>
            </a:r>
          </a:p>
        </p:txBody>
      </p:sp>
      <p:sp>
        <p:nvSpPr>
          <p:cNvPr id="3" name="Content Placeholder 2"/>
          <p:cNvSpPr>
            <a:spLocks noGrp="1"/>
          </p:cNvSpPr>
          <p:nvPr>
            <p:ph idx="4294967295"/>
          </p:nvPr>
        </p:nvSpPr>
        <p:spPr>
          <a:xfrm>
            <a:off x="502443" y="1318437"/>
            <a:ext cx="8139113" cy="4873625"/>
          </a:xfrm>
        </p:spPr>
        <p:txBody>
          <a:bodyPr/>
          <a:lstStyle/>
          <a:p>
            <a:pPr marL="0" indent="0">
              <a:spcBef>
                <a:spcPts val="300"/>
              </a:spcBef>
              <a:spcAft>
                <a:spcPts val="300"/>
              </a:spcAft>
              <a:buNone/>
            </a:pPr>
            <a:r>
              <a:rPr lang="en-US" sz="2000" b="1">
                <a:latin typeface="Arial" panose="020B0604020202020204" pitchFamily="34" charset="0"/>
                <a:cs typeface="Arial" panose="020B0604020202020204" pitchFamily="34" charset="0"/>
              </a:rPr>
              <a:t>2022/2023 Actions</a:t>
            </a:r>
          </a:p>
          <a:p>
            <a:pPr marL="594360" lvl="1">
              <a:spcBef>
                <a:spcPts val="300"/>
              </a:spcBef>
              <a:spcAft>
                <a:spcPts val="300"/>
              </a:spcAft>
            </a:pPr>
            <a:r>
              <a:rPr lang="en-US" sz="1800" b="1">
                <a:latin typeface="+mj-lt"/>
                <a:cs typeface="Arial" panose="020B0604020202020204" pitchFamily="34" charset="0"/>
              </a:rPr>
              <a:t>GETS Trial Shutdown</a:t>
            </a:r>
            <a:r>
              <a:rPr lang="en-US" sz="1800">
                <a:latin typeface="+mj-lt"/>
                <a:cs typeface="Arial" panose="020B0604020202020204" pitchFamily="34" charset="0"/>
              </a:rPr>
              <a:t>: </a:t>
            </a:r>
            <a:r>
              <a:rPr lang="en-US" sz="1600">
                <a:latin typeface="+mj-lt"/>
                <a:cs typeface="Arial" panose="020B0604020202020204" pitchFamily="34" charset="0"/>
              </a:rPr>
              <a:t>Proposed in 2021 RA-O Report.  Formal request to EPA 16 December 2022.  EPA concurred 22 December 2022.</a:t>
            </a:r>
          </a:p>
          <a:p>
            <a:pPr marL="932498" lvl="2">
              <a:spcBef>
                <a:spcPts val="300"/>
              </a:spcBef>
              <a:spcAft>
                <a:spcPts val="300"/>
              </a:spcAft>
            </a:pPr>
            <a:r>
              <a:rPr lang="en-US" sz="1800">
                <a:latin typeface="+mj-lt"/>
                <a:cs typeface="Arial" panose="020B0604020202020204" pitchFamily="34" charset="0"/>
              </a:rPr>
              <a:t>Justifications:</a:t>
            </a:r>
          </a:p>
          <a:p>
            <a:pPr marL="1505585" lvl="3">
              <a:spcBef>
                <a:spcPts val="300"/>
              </a:spcBef>
              <a:spcAft>
                <a:spcPts val="300"/>
              </a:spcAft>
            </a:pPr>
            <a:r>
              <a:rPr lang="en-US" sz="1400">
                <a:latin typeface="+mj-lt"/>
                <a:cs typeface="Arial" panose="020B0604020202020204" pitchFamily="34" charset="0"/>
              </a:rPr>
              <a:t>Over 28 yrs. of operation, the GETS has depleted the source mass by 99.7%. Influent concentrations are now near or below the MCLs; therefore, the GETS has become inefficient at treating the remaining mass.</a:t>
            </a:r>
          </a:p>
          <a:p>
            <a:pPr marL="1505585" lvl="3">
              <a:spcBef>
                <a:spcPts val="300"/>
              </a:spcBef>
              <a:spcAft>
                <a:spcPts val="300"/>
              </a:spcAft>
            </a:pPr>
            <a:r>
              <a:rPr lang="en-US" sz="1400">
                <a:latin typeface="+mj-lt"/>
                <a:cs typeface="Arial" panose="020B0604020202020204" pitchFamily="34" charset="0"/>
              </a:rPr>
              <a:t>The TCE concentrations are low enough that natural attenuation can contain and treat the remaining contamination.  There is no longer a benefit to operating the GETS.</a:t>
            </a:r>
          </a:p>
          <a:p>
            <a:pPr marL="1505585" lvl="3">
              <a:spcBef>
                <a:spcPts val="300"/>
              </a:spcBef>
              <a:spcAft>
                <a:spcPts val="300"/>
              </a:spcAft>
            </a:pPr>
            <a:r>
              <a:rPr lang="en-US" sz="1400">
                <a:latin typeface="+mj-lt"/>
                <a:cs typeface="Arial" panose="020B0604020202020204" pitchFamily="34" charset="0"/>
              </a:rPr>
              <a:t>Land use controls and monitoring programs are in place to protect receptors.</a:t>
            </a:r>
          </a:p>
          <a:p>
            <a:pPr marL="1505585" lvl="3">
              <a:spcBef>
                <a:spcPts val="300"/>
              </a:spcBef>
              <a:spcAft>
                <a:spcPts val="300"/>
              </a:spcAft>
            </a:pPr>
            <a:r>
              <a:rPr lang="en-US" sz="1400">
                <a:latin typeface="+mj-lt"/>
                <a:cs typeface="Arial" panose="020B0604020202020204" pitchFamily="34" charset="0"/>
              </a:rPr>
              <a:t>Groundwater monitoring has been increased during the trial shutdown and re-activation triggers are in place should plume off-property migration be detected.  </a:t>
            </a:r>
          </a:p>
          <a:p>
            <a:pPr marL="594360" lvl="1">
              <a:spcBef>
                <a:spcPts val="300"/>
              </a:spcBef>
              <a:spcAft>
                <a:spcPts val="300"/>
              </a:spcAft>
            </a:pPr>
            <a:r>
              <a:rPr lang="en-US" sz="1800" b="1">
                <a:solidFill>
                  <a:prstClr val="black"/>
                </a:solidFill>
                <a:cs typeface="Arial" panose="020B0604020202020204" pitchFamily="34" charset="0"/>
              </a:rPr>
              <a:t>RA-O Reporting</a:t>
            </a:r>
            <a:r>
              <a:rPr lang="en-US" sz="1800">
                <a:solidFill>
                  <a:prstClr val="black"/>
                </a:solidFill>
                <a:cs typeface="Arial" panose="020B0604020202020204" pitchFamily="34" charset="0"/>
              </a:rPr>
              <a:t>: The 2021 Annual RA-O Report was finalized in August 2022. The 2022 Annual RA-O Report is in preparation and will be submitted to the USAF in March 2023.</a:t>
            </a:r>
          </a:p>
          <a:p>
            <a:pPr marL="594360" lvl="1">
              <a:spcBef>
                <a:spcPts val="300"/>
              </a:spcBef>
              <a:spcAft>
                <a:spcPts val="300"/>
              </a:spcAft>
            </a:pPr>
            <a:r>
              <a:rPr lang="en-US" sz="1800" b="1">
                <a:solidFill>
                  <a:prstClr val="black"/>
                </a:solidFill>
                <a:latin typeface="+mj-lt"/>
                <a:cs typeface="Arial" panose="020B0604020202020204" pitchFamily="34" charset="0"/>
              </a:rPr>
              <a:t>RA-O Monitoring: </a:t>
            </a:r>
            <a:r>
              <a:rPr lang="en-US" sz="1800">
                <a:solidFill>
                  <a:prstClr val="black"/>
                </a:solidFill>
                <a:latin typeface="+mj-lt"/>
                <a:cs typeface="Arial" panose="020B0604020202020204" pitchFamily="34" charset="0"/>
              </a:rPr>
              <a:t>Quarterly RA-O monitoring will be performed in 2023.</a:t>
            </a:r>
          </a:p>
          <a:p>
            <a:pPr>
              <a:spcAft>
                <a:spcPts val="1000"/>
              </a:spcAft>
            </a:pPr>
            <a:endParaRPr lang="en-US">
              <a:latin typeface="Arial" panose="020B0604020202020204" pitchFamily="34" charset="0"/>
              <a:cs typeface="Arial" panose="020B0604020202020204" pitchFamily="34" charset="0"/>
            </a:endParaRPr>
          </a:p>
          <a:p>
            <a:endParaRPr lang="en-US" sz="2000" b="1"/>
          </a:p>
          <a:p>
            <a:endParaRPr lang="en-US" sz="2000"/>
          </a:p>
          <a:p>
            <a:endParaRPr lang="en-US"/>
          </a:p>
          <a:p>
            <a:pPr lvl="1"/>
            <a:endParaRPr lang="en-US"/>
          </a:p>
          <a:p>
            <a:pPr lvl="3"/>
            <a:endParaRPr lang="en-US"/>
          </a:p>
        </p:txBody>
      </p:sp>
      <p:sp>
        <p:nvSpPr>
          <p:cNvPr id="7" name="Rectangle 6"/>
          <p:cNvSpPr/>
          <p:nvPr/>
        </p:nvSpPr>
        <p:spPr bwMode="auto">
          <a:xfrm>
            <a:off x="2743200" y="4369981"/>
            <a:ext cx="1924493" cy="1169582"/>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
        <p:nvSpPr>
          <p:cNvPr id="10" name="Rectangle 9"/>
          <p:cNvSpPr/>
          <p:nvPr/>
        </p:nvSpPr>
        <p:spPr bwMode="auto">
          <a:xfrm>
            <a:off x="5550195" y="3955312"/>
            <a:ext cx="1658679" cy="956930"/>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Tree>
    <p:extLst>
      <p:ext uri="{BB962C8B-B14F-4D97-AF65-F5344CB8AC3E}">
        <p14:creationId xmlns:p14="http://schemas.microsoft.com/office/powerpoint/2010/main" val="67835062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557EED0-9E71-470B-B69D-0E9179C30EFA}"/>
              </a:ext>
            </a:extLst>
          </p:cNvPr>
          <p:cNvSpPr/>
          <p:nvPr/>
        </p:nvSpPr>
        <p:spPr bwMode="auto">
          <a:xfrm>
            <a:off x="7086600" y="1524000"/>
            <a:ext cx="731520" cy="182880"/>
          </a:xfrm>
          <a:prstGeom prst="roundRect">
            <a:avLst/>
          </a:prstGeom>
          <a:solidFill>
            <a:schemeClr val="bg1"/>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pic>
        <p:nvPicPr>
          <p:cNvPr id="7" name="Picture 6" descr="Map&#10;&#10;Description automatically generated">
            <a:extLst>
              <a:ext uri="{FF2B5EF4-FFF2-40B4-BE49-F238E27FC236}">
                <a16:creationId xmlns:a16="http://schemas.microsoft.com/office/drawing/2014/main" id="{436617C3-CAE1-45A7-92A4-2A0E22ED6725}"/>
              </a:ext>
            </a:extLst>
          </p:cNvPr>
          <p:cNvPicPr>
            <a:picLocks noChangeAspect="1"/>
          </p:cNvPicPr>
          <p:nvPr/>
        </p:nvPicPr>
        <p:blipFill>
          <a:blip r:embed="rId2">
            <a:extLst>
              <a:ext uri="{28A0092B-C50C-407E-A947-70E740481C1C}">
                <a14:useLocalDpi xmlns:a14="http://schemas.microsoft.com/office/drawing/2010/main" val="0"/>
              </a:ext>
            </a:extLst>
          </a:blip>
          <a:srcRect l="76667" t="42273" r="1666" b="26818"/>
          <a:stretch>
            <a:fillRect/>
          </a:stretch>
        </p:blipFill>
        <p:spPr>
          <a:xfrm>
            <a:off x="6619412" y="2227694"/>
            <a:ext cx="2253439" cy="2079863"/>
          </a:xfrm>
          <a:prstGeom prst="rect">
            <a:avLst/>
          </a:prstGeom>
        </p:spPr>
      </p:pic>
      <p:sp>
        <p:nvSpPr>
          <p:cNvPr id="27" name="TextBox 26">
            <a:extLst>
              <a:ext uri="{FF2B5EF4-FFF2-40B4-BE49-F238E27FC236}">
                <a16:creationId xmlns:a16="http://schemas.microsoft.com/office/drawing/2014/main" id="{FBFD46C4-7F75-4FBD-98AC-EA28A6EC8886}"/>
              </a:ext>
            </a:extLst>
          </p:cNvPr>
          <p:cNvSpPr txBox="1"/>
          <p:nvPr/>
        </p:nvSpPr>
        <p:spPr>
          <a:xfrm>
            <a:off x="6495345" y="1304364"/>
            <a:ext cx="2343856" cy="923330"/>
          </a:xfrm>
          <a:prstGeom prst="rect">
            <a:avLst/>
          </a:prstGeom>
          <a:noFill/>
        </p:spPr>
        <p:txBody>
          <a:bodyPr wrap="square" rtlCol="0">
            <a:spAutoFit/>
          </a:bodyPr>
          <a:lstStyle/>
          <a:p>
            <a:r>
              <a:rPr lang="en-US" b="1"/>
              <a:t>LF002 September 2022 Monitoring Results</a:t>
            </a:r>
          </a:p>
        </p:txBody>
      </p:sp>
      <p:pic>
        <p:nvPicPr>
          <p:cNvPr id="5" name="Picture 4" descr="Map&#10;&#10;Description automatically generated">
            <a:extLst>
              <a:ext uri="{FF2B5EF4-FFF2-40B4-BE49-F238E27FC236}">
                <a16:creationId xmlns:a16="http://schemas.microsoft.com/office/drawing/2014/main" id="{1668CE73-0B2C-46C1-91D3-FCF3FD816B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3146" y="1347284"/>
            <a:ext cx="6112199" cy="4980478"/>
          </a:xfrm>
          <a:prstGeom prst="rect">
            <a:avLst/>
          </a:prstGeom>
          <a:ln w="12700">
            <a:solidFill>
              <a:schemeClr val="tx1"/>
            </a:solidFill>
          </a:ln>
        </p:spPr>
      </p:pic>
      <p:sp>
        <p:nvSpPr>
          <p:cNvPr id="28" name="Rectangle 27">
            <a:extLst>
              <a:ext uri="{FF2B5EF4-FFF2-40B4-BE49-F238E27FC236}">
                <a16:creationId xmlns:a16="http://schemas.microsoft.com/office/drawing/2014/main" id="{5FB80399-63A0-4623-AC92-81A27DD0C3A1}"/>
              </a:ext>
            </a:extLst>
          </p:cNvPr>
          <p:cNvSpPr/>
          <p:nvPr/>
        </p:nvSpPr>
        <p:spPr bwMode="auto">
          <a:xfrm>
            <a:off x="304799" y="1447800"/>
            <a:ext cx="838201" cy="533400"/>
          </a:xfrm>
          <a:prstGeom prst="rect">
            <a:avLst/>
          </a:prstGeom>
          <a:no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9" name="Rectangle 28">
            <a:extLst>
              <a:ext uri="{FF2B5EF4-FFF2-40B4-BE49-F238E27FC236}">
                <a16:creationId xmlns:a16="http://schemas.microsoft.com/office/drawing/2014/main" id="{A8DB0FF9-024F-4716-A7CC-22F5AD21C4AF}"/>
              </a:ext>
            </a:extLst>
          </p:cNvPr>
          <p:cNvSpPr/>
          <p:nvPr/>
        </p:nvSpPr>
        <p:spPr bwMode="auto">
          <a:xfrm>
            <a:off x="383146" y="1347284"/>
            <a:ext cx="531253" cy="609600"/>
          </a:xfrm>
          <a:prstGeom prst="rect">
            <a:avLst/>
          </a:prstGeom>
          <a:solidFill>
            <a:srgbClr val="938268"/>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 name="TextBox 1">
            <a:extLst>
              <a:ext uri="{FF2B5EF4-FFF2-40B4-BE49-F238E27FC236}">
                <a16:creationId xmlns:a16="http://schemas.microsoft.com/office/drawing/2014/main" id="{31883DCA-244D-4711-9C58-E8E44A523828}"/>
              </a:ext>
            </a:extLst>
          </p:cNvPr>
          <p:cNvSpPr txBox="1"/>
          <p:nvPr/>
        </p:nvSpPr>
        <p:spPr>
          <a:xfrm>
            <a:off x="6721799" y="4092113"/>
            <a:ext cx="2015295" cy="215444"/>
          </a:xfrm>
          <a:prstGeom prst="rect">
            <a:avLst/>
          </a:prstGeom>
          <a:noFill/>
        </p:spPr>
        <p:txBody>
          <a:bodyPr wrap="none" rtlCol="0">
            <a:spAutoFit/>
          </a:bodyPr>
          <a:lstStyle/>
          <a:p>
            <a:r>
              <a:rPr lang="en-US" sz="800" b="1"/>
              <a:t>FT AMSL = feet above mean sea level</a:t>
            </a:r>
          </a:p>
        </p:txBody>
      </p:sp>
      <p:sp>
        <p:nvSpPr>
          <p:cNvPr id="3" name="Oval 2">
            <a:extLst>
              <a:ext uri="{FF2B5EF4-FFF2-40B4-BE49-F238E27FC236}">
                <a16:creationId xmlns:a16="http://schemas.microsoft.com/office/drawing/2014/main" id="{6D7E2C5B-9B82-4A3A-A878-AF884B0A593D}"/>
              </a:ext>
            </a:extLst>
          </p:cNvPr>
          <p:cNvSpPr/>
          <p:nvPr/>
        </p:nvSpPr>
        <p:spPr bwMode="auto">
          <a:xfrm>
            <a:off x="3657600" y="3733800"/>
            <a:ext cx="914400" cy="914400"/>
          </a:xfrm>
          <a:prstGeom prst="ellipse">
            <a:avLst/>
          </a:prstGeom>
          <a:no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4" name="Oval 3">
            <a:extLst>
              <a:ext uri="{FF2B5EF4-FFF2-40B4-BE49-F238E27FC236}">
                <a16:creationId xmlns:a16="http://schemas.microsoft.com/office/drawing/2014/main" id="{93C6CF5F-3CF3-42CA-8173-4865CD07EF0D}"/>
              </a:ext>
            </a:extLst>
          </p:cNvPr>
          <p:cNvSpPr>
            <a:spLocks noChangeAspect="1"/>
          </p:cNvSpPr>
          <p:nvPr/>
        </p:nvSpPr>
        <p:spPr bwMode="auto">
          <a:xfrm>
            <a:off x="2045153" y="3677194"/>
            <a:ext cx="64008" cy="64008"/>
          </a:xfrm>
          <a:prstGeom prst="ellipse">
            <a:avLst/>
          </a:prstGeom>
          <a:solidFill>
            <a:srgbClr val="3BA602"/>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2" name="Oval 11">
            <a:extLst>
              <a:ext uri="{FF2B5EF4-FFF2-40B4-BE49-F238E27FC236}">
                <a16:creationId xmlns:a16="http://schemas.microsoft.com/office/drawing/2014/main" id="{FBE1DD1A-95E6-423B-9496-6C712BE403D0}"/>
              </a:ext>
            </a:extLst>
          </p:cNvPr>
          <p:cNvSpPr>
            <a:spLocks noChangeAspect="1"/>
          </p:cNvSpPr>
          <p:nvPr/>
        </p:nvSpPr>
        <p:spPr bwMode="auto">
          <a:xfrm>
            <a:off x="2090111" y="3677194"/>
            <a:ext cx="64008" cy="64008"/>
          </a:xfrm>
          <a:prstGeom prst="ellipse">
            <a:avLst/>
          </a:prstGeom>
          <a:solidFill>
            <a:srgbClr val="0171FA"/>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3" name="Oval 12">
            <a:extLst>
              <a:ext uri="{FF2B5EF4-FFF2-40B4-BE49-F238E27FC236}">
                <a16:creationId xmlns:a16="http://schemas.microsoft.com/office/drawing/2014/main" id="{B7B94155-AA5B-446B-92FD-94B04241EBD9}"/>
              </a:ext>
            </a:extLst>
          </p:cNvPr>
          <p:cNvSpPr>
            <a:spLocks noChangeAspect="1"/>
          </p:cNvSpPr>
          <p:nvPr/>
        </p:nvSpPr>
        <p:spPr bwMode="auto">
          <a:xfrm>
            <a:off x="2264228" y="3656784"/>
            <a:ext cx="64008" cy="64008"/>
          </a:xfrm>
          <a:prstGeom prst="ellipse">
            <a:avLst/>
          </a:prstGeom>
          <a:solidFill>
            <a:srgbClr val="3BA602"/>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4" name="Oval 13">
            <a:extLst>
              <a:ext uri="{FF2B5EF4-FFF2-40B4-BE49-F238E27FC236}">
                <a16:creationId xmlns:a16="http://schemas.microsoft.com/office/drawing/2014/main" id="{29CE1C9D-78E1-4BF8-A0C4-045124866B5D}"/>
              </a:ext>
            </a:extLst>
          </p:cNvPr>
          <p:cNvSpPr>
            <a:spLocks noChangeAspect="1"/>
          </p:cNvSpPr>
          <p:nvPr/>
        </p:nvSpPr>
        <p:spPr bwMode="auto">
          <a:xfrm>
            <a:off x="2618014" y="3629570"/>
            <a:ext cx="64008" cy="64008"/>
          </a:xfrm>
          <a:prstGeom prst="ellipse">
            <a:avLst/>
          </a:prstGeom>
          <a:solidFill>
            <a:schemeClr val="bg1"/>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5" name="Oval 14">
            <a:extLst>
              <a:ext uri="{FF2B5EF4-FFF2-40B4-BE49-F238E27FC236}">
                <a16:creationId xmlns:a16="http://schemas.microsoft.com/office/drawing/2014/main" id="{E4E77F16-413C-40C9-BF56-8F09A949A83D}"/>
              </a:ext>
            </a:extLst>
          </p:cNvPr>
          <p:cNvSpPr>
            <a:spLocks noChangeAspect="1"/>
          </p:cNvSpPr>
          <p:nvPr/>
        </p:nvSpPr>
        <p:spPr bwMode="auto">
          <a:xfrm>
            <a:off x="2626178" y="3591469"/>
            <a:ext cx="64008" cy="64008"/>
          </a:xfrm>
          <a:prstGeom prst="ellipse">
            <a:avLst/>
          </a:prstGeom>
          <a:solidFill>
            <a:srgbClr val="FDFF03"/>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6" name="Oval 15">
            <a:extLst>
              <a:ext uri="{FF2B5EF4-FFF2-40B4-BE49-F238E27FC236}">
                <a16:creationId xmlns:a16="http://schemas.microsoft.com/office/drawing/2014/main" id="{D5A7D7A8-4216-4B1F-8360-6F9F030D27D6}"/>
              </a:ext>
            </a:extLst>
          </p:cNvPr>
          <p:cNvSpPr>
            <a:spLocks noChangeAspect="1"/>
          </p:cNvSpPr>
          <p:nvPr/>
        </p:nvSpPr>
        <p:spPr bwMode="auto">
          <a:xfrm>
            <a:off x="2053317" y="3613186"/>
            <a:ext cx="64008" cy="64008"/>
          </a:xfrm>
          <a:prstGeom prst="ellipse">
            <a:avLst/>
          </a:prstGeom>
          <a:solidFill>
            <a:srgbClr val="FDFF03"/>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7" name="Oval 16">
            <a:extLst>
              <a:ext uri="{FF2B5EF4-FFF2-40B4-BE49-F238E27FC236}">
                <a16:creationId xmlns:a16="http://schemas.microsoft.com/office/drawing/2014/main" id="{1A5E219B-D4BD-4683-8E9C-E0CD0EB80A73}"/>
              </a:ext>
            </a:extLst>
          </p:cNvPr>
          <p:cNvSpPr>
            <a:spLocks noChangeAspect="1"/>
          </p:cNvSpPr>
          <p:nvPr/>
        </p:nvSpPr>
        <p:spPr bwMode="auto">
          <a:xfrm>
            <a:off x="2099581" y="3762864"/>
            <a:ext cx="64008" cy="64008"/>
          </a:xfrm>
          <a:prstGeom prst="ellipse">
            <a:avLst/>
          </a:prstGeom>
          <a:solidFill>
            <a:srgbClr val="FDFF03"/>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8" name="Oval 17">
            <a:extLst>
              <a:ext uri="{FF2B5EF4-FFF2-40B4-BE49-F238E27FC236}">
                <a16:creationId xmlns:a16="http://schemas.microsoft.com/office/drawing/2014/main" id="{E851A8D8-6F2B-489B-B73F-801E9BAB1C63}"/>
              </a:ext>
            </a:extLst>
          </p:cNvPr>
          <p:cNvSpPr>
            <a:spLocks noChangeAspect="1"/>
          </p:cNvSpPr>
          <p:nvPr/>
        </p:nvSpPr>
        <p:spPr bwMode="auto">
          <a:xfrm>
            <a:off x="2472472" y="3662226"/>
            <a:ext cx="64008" cy="64008"/>
          </a:xfrm>
          <a:prstGeom prst="ellipse">
            <a:avLst/>
          </a:prstGeom>
          <a:solidFill>
            <a:srgbClr val="0171FA"/>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9" name="Oval 18">
            <a:extLst>
              <a:ext uri="{FF2B5EF4-FFF2-40B4-BE49-F238E27FC236}">
                <a16:creationId xmlns:a16="http://schemas.microsoft.com/office/drawing/2014/main" id="{FF375BC0-C09A-4A9B-889C-E9434F693D60}"/>
              </a:ext>
            </a:extLst>
          </p:cNvPr>
          <p:cNvSpPr>
            <a:spLocks noChangeAspect="1"/>
          </p:cNvSpPr>
          <p:nvPr/>
        </p:nvSpPr>
        <p:spPr bwMode="auto">
          <a:xfrm>
            <a:off x="2160814" y="3840481"/>
            <a:ext cx="64008" cy="64008"/>
          </a:xfrm>
          <a:prstGeom prst="ellipse">
            <a:avLst/>
          </a:prstGeom>
          <a:solidFill>
            <a:schemeClr val="bg1"/>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0" name="Oval 19">
            <a:extLst>
              <a:ext uri="{FF2B5EF4-FFF2-40B4-BE49-F238E27FC236}">
                <a16:creationId xmlns:a16="http://schemas.microsoft.com/office/drawing/2014/main" id="{8F9CC2CF-0C7E-4869-8A97-3AE40D1BD436}"/>
              </a:ext>
            </a:extLst>
          </p:cNvPr>
          <p:cNvSpPr>
            <a:spLocks noChangeAspect="1"/>
          </p:cNvSpPr>
          <p:nvPr/>
        </p:nvSpPr>
        <p:spPr bwMode="auto">
          <a:xfrm>
            <a:off x="2627539" y="4213316"/>
            <a:ext cx="64008" cy="64008"/>
          </a:xfrm>
          <a:prstGeom prst="ellipse">
            <a:avLst/>
          </a:prstGeom>
          <a:solidFill>
            <a:srgbClr val="3BA602"/>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1" name="Oval 20">
            <a:extLst>
              <a:ext uri="{FF2B5EF4-FFF2-40B4-BE49-F238E27FC236}">
                <a16:creationId xmlns:a16="http://schemas.microsoft.com/office/drawing/2014/main" id="{9DC7C851-78C1-41E2-B586-3CB4DFD13392}"/>
              </a:ext>
            </a:extLst>
          </p:cNvPr>
          <p:cNvSpPr>
            <a:spLocks noChangeAspect="1"/>
          </p:cNvSpPr>
          <p:nvPr/>
        </p:nvSpPr>
        <p:spPr bwMode="auto">
          <a:xfrm>
            <a:off x="2054679" y="5476821"/>
            <a:ext cx="64008" cy="64008"/>
          </a:xfrm>
          <a:prstGeom prst="ellipse">
            <a:avLst/>
          </a:prstGeom>
          <a:solidFill>
            <a:srgbClr val="0171FA"/>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2" name="Oval 21">
            <a:extLst>
              <a:ext uri="{FF2B5EF4-FFF2-40B4-BE49-F238E27FC236}">
                <a16:creationId xmlns:a16="http://schemas.microsoft.com/office/drawing/2014/main" id="{2F94B7BA-A8B1-4C39-A00C-ACB57DEC0C7D}"/>
              </a:ext>
            </a:extLst>
          </p:cNvPr>
          <p:cNvSpPr>
            <a:spLocks noChangeAspect="1"/>
          </p:cNvSpPr>
          <p:nvPr/>
        </p:nvSpPr>
        <p:spPr bwMode="auto">
          <a:xfrm>
            <a:off x="2598609" y="4774746"/>
            <a:ext cx="64008" cy="64008"/>
          </a:xfrm>
          <a:prstGeom prst="ellipse">
            <a:avLst/>
          </a:prstGeom>
          <a:solidFill>
            <a:srgbClr val="0171FA"/>
          </a:solidFill>
          <a:ln w="3175">
            <a:solidFill>
              <a:schemeClr val="tx1"/>
            </a:solid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grpSp>
        <p:nvGrpSpPr>
          <p:cNvPr id="10" name="Group 9">
            <a:extLst>
              <a:ext uri="{FF2B5EF4-FFF2-40B4-BE49-F238E27FC236}">
                <a16:creationId xmlns:a16="http://schemas.microsoft.com/office/drawing/2014/main" id="{6A59ED09-CE81-4B66-84F9-14CCBF07C7C2}"/>
              </a:ext>
            </a:extLst>
          </p:cNvPr>
          <p:cNvGrpSpPr/>
          <p:nvPr/>
        </p:nvGrpSpPr>
        <p:grpSpPr>
          <a:xfrm>
            <a:off x="6773541" y="4311812"/>
            <a:ext cx="729601" cy="1013857"/>
            <a:chOff x="6721799" y="4653116"/>
            <a:chExt cx="729601" cy="1013857"/>
          </a:xfrm>
        </p:grpSpPr>
        <p:pic>
          <p:nvPicPr>
            <p:cNvPr id="8" name="Picture 7" descr="Map&#10;&#10;Description automatically generated">
              <a:extLst>
                <a:ext uri="{FF2B5EF4-FFF2-40B4-BE49-F238E27FC236}">
                  <a16:creationId xmlns:a16="http://schemas.microsoft.com/office/drawing/2014/main" id="{28066E24-7FF3-491B-A306-F1876EBC7409}"/>
                </a:ext>
              </a:extLst>
            </p:cNvPr>
            <p:cNvPicPr>
              <a:picLocks noChangeAspect="1"/>
            </p:cNvPicPr>
            <p:nvPr/>
          </p:nvPicPr>
          <p:blipFill>
            <a:blip r:embed="rId2">
              <a:extLst>
                <a:ext uri="{28A0092B-C50C-407E-A947-70E740481C1C}">
                  <a14:useLocalDpi xmlns:a14="http://schemas.microsoft.com/office/drawing/2010/main" val="0"/>
                </a:ext>
              </a:extLst>
            </a:blip>
            <a:srcRect l="4699" t="3786" r="88286" b="81147"/>
            <a:stretch>
              <a:fillRect/>
            </a:stretch>
          </p:blipFill>
          <p:spPr>
            <a:xfrm>
              <a:off x="6721799" y="4653116"/>
              <a:ext cx="729601" cy="1013857"/>
            </a:xfrm>
            <a:prstGeom prst="rect">
              <a:avLst/>
            </a:prstGeom>
            <a:ln>
              <a:solidFill>
                <a:schemeClr val="tx1"/>
              </a:solidFill>
            </a:ln>
          </p:spPr>
        </p:pic>
        <p:sp>
          <p:nvSpPr>
            <p:cNvPr id="9" name="TextBox 8">
              <a:extLst>
                <a:ext uri="{FF2B5EF4-FFF2-40B4-BE49-F238E27FC236}">
                  <a16:creationId xmlns:a16="http://schemas.microsoft.com/office/drawing/2014/main" id="{F0B95ADA-0C01-49DB-8075-EEDF27AFB891}"/>
                </a:ext>
              </a:extLst>
            </p:cNvPr>
            <p:cNvSpPr txBox="1"/>
            <p:nvPr/>
          </p:nvSpPr>
          <p:spPr>
            <a:xfrm>
              <a:off x="6918181" y="4774746"/>
              <a:ext cx="533219" cy="215444"/>
            </a:xfrm>
            <a:prstGeom prst="rect">
              <a:avLst/>
            </a:prstGeom>
            <a:solidFill>
              <a:srgbClr val="FFFFFF"/>
            </a:solidFill>
          </p:spPr>
          <p:txBody>
            <a:bodyPr wrap="square" rtlCol="0">
              <a:spAutoFit/>
            </a:bodyPr>
            <a:lstStyle/>
            <a:p>
              <a:r>
                <a:rPr lang="en-US" sz="800" b="1">
                  <a:latin typeface="Arial Black" panose="020B0A04020102020204" pitchFamily="34" charset="0"/>
                </a:rPr>
                <a:t>2022</a:t>
              </a:r>
            </a:p>
          </p:txBody>
        </p:sp>
      </p:grpSp>
    </p:spTree>
    <p:extLst>
      <p:ext uri="{BB962C8B-B14F-4D97-AF65-F5344CB8AC3E}">
        <p14:creationId xmlns:p14="http://schemas.microsoft.com/office/powerpoint/2010/main" val="72200398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724400" y="5029200"/>
            <a:ext cx="4059307" cy="1344650"/>
          </a:xfrm>
        </p:spPr>
        <p:txBody>
          <a:bodyPr/>
          <a:lstStyle/>
          <a:p>
            <a:pPr>
              <a:spcBef>
                <a:spcPts val="600"/>
              </a:spcBef>
            </a:pPr>
            <a:r>
              <a:rPr lang="en-US" b="1"/>
              <a:t>Mr. John Peper</a:t>
            </a:r>
          </a:p>
          <a:p>
            <a:pPr>
              <a:spcBef>
                <a:spcPts val="600"/>
              </a:spcBef>
            </a:pPr>
            <a:r>
              <a:rPr lang="en-US" b="1"/>
              <a:t>Bay West Project Manager </a:t>
            </a:r>
          </a:p>
          <a:p>
            <a:pPr>
              <a:spcBef>
                <a:spcPts val="600"/>
              </a:spcBef>
            </a:pPr>
            <a:r>
              <a:rPr lang="en-US" b="1"/>
              <a:t>30 March 2023</a:t>
            </a:r>
          </a:p>
        </p:txBody>
      </p:sp>
      <p:sp>
        <p:nvSpPr>
          <p:cNvPr id="3075" name="Title 2"/>
          <p:cNvSpPr>
            <a:spLocks noGrp="1"/>
          </p:cNvSpPr>
          <p:nvPr>
            <p:ph type="ctrTitle"/>
          </p:nvPr>
        </p:nvSpPr>
        <p:spPr>
          <a:xfrm>
            <a:off x="3619500" y="1638299"/>
            <a:ext cx="5295900" cy="3000607"/>
          </a:xfrm>
        </p:spPr>
        <p:txBody>
          <a:bodyPr/>
          <a:lstStyle/>
          <a:p>
            <a:pPr algn="ctr"/>
            <a:br>
              <a:rPr lang="en-US"/>
            </a:br>
            <a:r>
              <a:rPr lang="en-US" sz="2400"/>
              <a:t>Industrial Wastewater Lagoon System (WP003) </a:t>
            </a:r>
            <a:br>
              <a:rPr lang="en-US" sz="2400"/>
            </a:br>
            <a:r>
              <a:rPr lang="en-US" sz="2400"/>
              <a:t>2022/2023 RA-O Overview </a:t>
            </a:r>
            <a:br>
              <a:rPr lang="en-US" sz="2400"/>
            </a:br>
            <a:r>
              <a:rPr lang="en-US" sz="2400"/>
              <a:t>  </a:t>
            </a:r>
            <a:br>
              <a:rPr lang="en-US"/>
            </a:br>
            <a:r>
              <a:rPr lang="en-US" sz="2400"/>
              <a:t> </a:t>
            </a:r>
          </a:p>
        </p:txBody>
      </p:sp>
    </p:spTree>
    <p:extLst>
      <p:ext uri="{BB962C8B-B14F-4D97-AF65-F5344CB8AC3E}">
        <p14:creationId xmlns:p14="http://schemas.microsoft.com/office/powerpoint/2010/main" val="2184463758"/>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0C6B-1733-4614-A9D9-73737B4797E3}"/>
              </a:ext>
            </a:extLst>
          </p:cNvPr>
          <p:cNvSpPr txBox="1"/>
          <p:nvPr/>
        </p:nvSpPr>
        <p:spPr bwMode="auto">
          <a:xfrm>
            <a:off x="0" y="0"/>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r>
              <a:rPr lang="en-US" kern="0"/>
              <a:t>WP003 Background</a:t>
            </a:r>
          </a:p>
        </p:txBody>
      </p:sp>
      <p:sp>
        <p:nvSpPr>
          <p:cNvPr id="3" name="Content Placeholder 2">
            <a:extLst>
              <a:ext uri="{FF2B5EF4-FFF2-40B4-BE49-F238E27FC236}">
                <a16:creationId xmlns:a16="http://schemas.microsoft.com/office/drawing/2014/main" id="{166197C2-3913-486C-860F-097B0C7D156A}"/>
              </a:ext>
            </a:extLst>
          </p:cNvPr>
          <p:cNvSpPr txBox="1"/>
          <p:nvPr/>
        </p:nvSpPr>
        <p:spPr bwMode="auto">
          <a:xfrm>
            <a:off x="502443" y="1318437"/>
            <a:ext cx="8139113" cy="4873625"/>
          </a:xfrm>
          <a:prstGeom prst="rect">
            <a:avLst/>
          </a:prstGeom>
          <a:noFill/>
          <a:ln w="9525">
            <a:noFill/>
            <a:miter lim="800000"/>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lvl="1">
              <a:spcBef>
                <a:spcPts val="300"/>
              </a:spcBef>
              <a:spcAft>
                <a:spcPts val="300"/>
              </a:spcAft>
            </a:pPr>
            <a:r>
              <a:rPr lang="en-US" sz="1800" kern="0">
                <a:latin typeface="+mj-lt"/>
                <a:cs typeface="Arial" panose="020B0604020202020204" pitchFamily="34" charset="0"/>
              </a:rPr>
              <a:t>WP003 includes former wastewater treatment lagoons located on the east margin of the base.</a:t>
            </a:r>
          </a:p>
          <a:p>
            <a:pPr marL="594360" lvl="1">
              <a:spcBef>
                <a:spcPts val="300"/>
              </a:spcBef>
              <a:spcAft>
                <a:spcPts val="300"/>
              </a:spcAft>
            </a:pPr>
            <a:r>
              <a:rPr lang="en-US" sz="1800" kern="0">
                <a:solidFill>
                  <a:prstClr val="black"/>
                </a:solidFill>
                <a:latin typeface="+mj-lt"/>
                <a:cs typeface="Arial" panose="020B0604020202020204" pitchFamily="34" charset="0"/>
              </a:rPr>
              <a:t>TCE was discovered in groundwater in the late 1980s and 1990s at concentrations above regulatory limits. Subsequent monitoring also identified concentrations of vinyl chloride (VC) above the regulatory limit and arsenic above background. </a:t>
            </a:r>
          </a:p>
          <a:p>
            <a:pPr marL="594360" lvl="1">
              <a:spcBef>
                <a:spcPts val="300"/>
              </a:spcBef>
              <a:spcAft>
                <a:spcPts val="300"/>
              </a:spcAft>
            </a:pPr>
            <a:r>
              <a:rPr lang="en-US" sz="1800" kern="0">
                <a:solidFill>
                  <a:prstClr val="black"/>
                </a:solidFill>
                <a:latin typeface="+mj-lt"/>
                <a:cs typeface="Arial" panose="020B0604020202020204" pitchFamily="34" charset="0"/>
              </a:rPr>
              <a:t>Remedial action was implemented in 1996 and has consisted of: </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Land use controls</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1996-2004 Groundwater containment with extraction wells and stripper tower treatment</a:t>
            </a:r>
          </a:p>
          <a:p>
            <a:pPr marL="994410" lvl="2" indent="-285750">
              <a:spcBef>
                <a:spcPts val="300"/>
              </a:spcBef>
              <a:spcAft>
                <a:spcPts val="300"/>
              </a:spcAft>
              <a:buFont typeface="Wingdings" pitchFamily="2" charset="2"/>
              <a:buChar char="Ø"/>
            </a:pPr>
            <a:r>
              <a:rPr lang="en-US" sz="1800" kern="0">
                <a:solidFill>
                  <a:prstClr val="black"/>
                </a:solidFill>
                <a:latin typeface="+mj-lt"/>
                <a:cs typeface="Arial" panose="020B0604020202020204" pitchFamily="34" charset="0"/>
              </a:rPr>
              <a:t>2000-2001 Source area excavation and organic substrate supplements</a:t>
            </a:r>
          </a:p>
          <a:p>
            <a:pPr marL="594360" lvl="1">
              <a:spcBef>
                <a:spcPts val="300"/>
              </a:spcBef>
              <a:spcAft>
                <a:spcPts val="300"/>
              </a:spcAft>
            </a:pPr>
            <a:r>
              <a:rPr lang="en-US" sz="1800" kern="0">
                <a:solidFill>
                  <a:prstClr val="black"/>
                </a:solidFill>
                <a:cs typeface="Arial" panose="020B0604020202020204" pitchFamily="34" charset="0"/>
              </a:rPr>
              <a:t>RA-O currently consists of quarterly groundwater monitoring.</a:t>
            </a:r>
          </a:p>
          <a:p>
            <a:pPr marL="311785" lvl="1" indent="0">
              <a:spcBef>
                <a:spcPts val="300"/>
              </a:spcBef>
              <a:spcAft>
                <a:spcPts val="300"/>
              </a:spcAft>
              <a:buNone/>
            </a:pPr>
            <a:endParaRPr lang="en-US" sz="1400" kern="0">
              <a:solidFill>
                <a:prstClr val="black"/>
              </a:solidFill>
              <a:cs typeface="Arial" panose="020B0604020202020204" pitchFamily="34" charset="0"/>
            </a:endParaRPr>
          </a:p>
          <a:p>
            <a:pPr>
              <a:spcAft>
                <a:spcPts val="1000"/>
              </a:spcAft>
            </a:pPr>
            <a:endParaRPr lang="en-US" kern="0">
              <a:latin typeface="Arial" panose="020B0604020202020204" pitchFamily="34" charset="0"/>
              <a:cs typeface="Arial" panose="020B0604020202020204" pitchFamily="34" charset="0"/>
            </a:endParaRPr>
          </a:p>
          <a:p>
            <a:endParaRPr lang="en-US" sz="2000" b="1" kern="0"/>
          </a:p>
          <a:p>
            <a:endParaRPr lang="en-US" sz="2000" kern="0"/>
          </a:p>
          <a:p>
            <a:endParaRPr lang="en-US" kern="0"/>
          </a:p>
          <a:p>
            <a:pPr lvl="1"/>
            <a:endParaRPr lang="en-US" kern="0"/>
          </a:p>
          <a:p>
            <a:pPr lvl="3"/>
            <a:endParaRPr lang="en-US" kern="0"/>
          </a:p>
        </p:txBody>
      </p:sp>
    </p:spTree>
    <p:extLst>
      <p:ext uri="{BB962C8B-B14F-4D97-AF65-F5344CB8AC3E}">
        <p14:creationId xmlns:p14="http://schemas.microsoft.com/office/powerpoint/2010/main" val="95695139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90625" y="106879"/>
            <a:ext cx="6762750" cy="1143000"/>
          </a:xfrm>
        </p:spPr>
        <p:txBody>
          <a:bodyPr/>
          <a:lstStyle/>
          <a:p>
            <a:r>
              <a:rPr lang="en-US"/>
              <a:t>WP003 2022/2023 Overview</a:t>
            </a:r>
          </a:p>
        </p:txBody>
      </p:sp>
      <p:sp>
        <p:nvSpPr>
          <p:cNvPr id="3" name="Content Placeholder 2"/>
          <p:cNvSpPr>
            <a:spLocks noGrp="1"/>
          </p:cNvSpPr>
          <p:nvPr>
            <p:ph idx="4294967295"/>
          </p:nvPr>
        </p:nvSpPr>
        <p:spPr>
          <a:xfrm>
            <a:off x="457200" y="1290637"/>
            <a:ext cx="8139113" cy="4805363"/>
          </a:xfrm>
        </p:spPr>
        <p:txBody>
          <a:bodyPr/>
          <a:lstStyle/>
          <a:p>
            <a:pPr marL="0" lvl="2" indent="0">
              <a:spcBef>
                <a:spcPts val="300"/>
              </a:spcBef>
              <a:spcAft>
                <a:spcPts val="600"/>
              </a:spcAft>
              <a:buNone/>
            </a:pPr>
            <a:r>
              <a:rPr lang="en-US" sz="2000" b="1">
                <a:latin typeface="Arial" panose="020B0604020202020204" pitchFamily="34" charset="0"/>
                <a:cs typeface="Arial" panose="020B0604020202020204" pitchFamily="34" charset="0"/>
              </a:rPr>
              <a:t>2022/2023 Actions</a:t>
            </a:r>
            <a:endParaRPr lang="en-US" sz="1600" b="1">
              <a:latin typeface="Arial" panose="020B0604020202020204" pitchFamily="34" charset="0"/>
              <a:cs typeface="Arial" panose="020B0604020202020204" pitchFamily="34" charset="0"/>
            </a:endParaRPr>
          </a:p>
          <a:p>
            <a:pPr marL="594360" lvl="1">
              <a:spcBef>
                <a:spcPts val="300"/>
              </a:spcBef>
              <a:spcAft>
                <a:spcPts val="300"/>
              </a:spcAft>
            </a:pPr>
            <a:r>
              <a:rPr lang="en-US" sz="1800" b="1">
                <a:cs typeface="Arial" panose="020B0604020202020204" pitchFamily="34" charset="0"/>
              </a:rPr>
              <a:t>Pilot Test:</a:t>
            </a:r>
            <a:r>
              <a:rPr lang="en-US" sz="1800">
                <a:cs typeface="Arial" panose="020B0604020202020204" pitchFamily="34" charset="0"/>
              </a:rPr>
              <a:t> </a:t>
            </a:r>
            <a:r>
              <a:rPr lang="en-US" sz="1400">
                <a:cs typeface="Arial" panose="020B0604020202020204" pitchFamily="34" charset="0"/>
              </a:rPr>
              <a:t>A pilot test was implemented in June 2020 to augment existing bioremediation of TCE and VC at WP003. Quarterly performance monitoring for the pilot test continued in 2022.</a:t>
            </a:r>
          </a:p>
          <a:p>
            <a:pPr marL="594360" lvl="1">
              <a:spcBef>
                <a:spcPts val="300"/>
              </a:spcBef>
              <a:spcAft>
                <a:spcPts val="300"/>
              </a:spcAft>
            </a:pPr>
            <a:r>
              <a:rPr lang="en-US" sz="1800" b="1">
                <a:cs typeface="Arial" panose="020B0604020202020204" pitchFamily="34" charset="0"/>
              </a:rPr>
              <a:t>Pilot Test Results:</a:t>
            </a:r>
            <a:r>
              <a:rPr lang="en-US" sz="1800">
                <a:cs typeface="Arial" panose="020B0604020202020204" pitchFamily="34" charset="0"/>
              </a:rPr>
              <a:t> </a:t>
            </a:r>
            <a:r>
              <a:rPr lang="en-US" sz="1400">
                <a:cs typeface="Arial" panose="020B0604020202020204" pitchFamily="34" charset="0"/>
              </a:rPr>
              <a:t>The performance data have indicated the following:  </a:t>
            </a:r>
          </a:p>
          <a:p>
            <a:pPr marL="994410" lvl="2" indent="-285750">
              <a:spcBef>
                <a:spcPts val="300"/>
              </a:spcBef>
              <a:spcAft>
                <a:spcPts val="300"/>
              </a:spcAft>
              <a:buFont typeface="Courier New" panose="02070309020205020404" pitchFamily="49" charset="0"/>
              <a:buChar char="o"/>
            </a:pPr>
            <a:r>
              <a:rPr lang="en-US" sz="1400">
                <a:cs typeface="Arial" panose="020B0604020202020204" pitchFamily="34" charset="0"/>
              </a:rPr>
              <a:t>Preliminary results demonstrated the injections supported biodegradation of chlorinated ethenes for approximately one year.    </a:t>
            </a:r>
          </a:p>
          <a:p>
            <a:pPr marL="994410" lvl="2" indent="-285750">
              <a:spcBef>
                <a:spcPts val="300"/>
              </a:spcBef>
              <a:spcAft>
                <a:spcPts val="300"/>
              </a:spcAft>
              <a:buFont typeface="Courier New" panose="02070309020205020404" pitchFamily="49" charset="0"/>
              <a:buChar char="o"/>
            </a:pPr>
            <a:r>
              <a:rPr lang="en-US" sz="1400">
                <a:cs typeface="Arial" panose="020B0604020202020204" pitchFamily="34" charset="0"/>
              </a:rPr>
              <a:t>There was a 50% reduction of chlorinated ethenes and a 61% to 71% reduction of VC concentrations.</a:t>
            </a:r>
          </a:p>
          <a:p>
            <a:pPr marL="994410" lvl="2" indent="-285750">
              <a:spcBef>
                <a:spcPts val="300"/>
              </a:spcBef>
              <a:spcAft>
                <a:spcPts val="300"/>
              </a:spcAft>
              <a:buFont typeface="Courier New" panose="02070309020205020404" pitchFamily="49" charset="0"/>
              <a:buChar char="o"/>
            </a:pPr>
            <a:r>
              <a:rPr lang="en-US" sz="1400">
                <a:cs typeface="Arial" panose="020B0604020202020204" pitchFamily="34" charset="0"/>
              </a:rPr>
              <a:t>In 2023 the VC plume shrunk to only one on-base well for quarters 1, 2, and 4 and only had a slight off-base detection in the 3</a:t>
            </a:r>
            <a:r>
              <a:rPr lang="en-US" sz="1400" baseline="30000">
                <a:cs typeface="Arial" panose="020B0604020202020204" pitchFamily="34" charset="0"/>
              </a:rPr>
              <a:t>rd</a:t>
            </a:r>
            <a:r>
              <a:rPr lang="en-US" sz="1400">
                <a:cs typeface="Arial" panose="020B0604020202020204" pitchFamily="34" charset="0"/>
              </a:rPr>
              <a:t> quarter. </a:t>
            </a:r>
          </a:p>
          <a:p>
            <a:pPr marL="994410" lvl="2" indent="-285750">
              <a:spcBef>
                <a:spcPts val="300"/>
              </a:spcBef>
              <a:spcAft>
                <a:spcPts val="300"/>
              </a:spcAft>
              <a:buFont typeface="Courier New" panose="02070309020205020404" pitchFamily="49" charset="0"/>
              <a:buChar char="o"/>
            </a:pPr>
            <a:r>
              <a:rPr lang="en-US" sz="1400">
                <a:cs typeface="Arial" panose="020B0604020202020204" pitchFamily="34" charset="0"/>
              </a:rPr>
              <a:t>Bio-augmentation is effective at accelerating VC remediation.</a:t>
            </a:r>
          </a:p>
          <a:p>
            <a:pPr marL="594360" lvl="1">
              <a:spcBef>
                <a:spcPts val="300"/>
              </a:spcBef>
              <a:spcAft>
                <a:spcPts val="300"/>
              </a:spcAft>
            </a:pPr>
            <a:r>
              <a:rPr lang="en-US" sz="1800" b="1">
                <a:solidFill>
                  <a:prstClr val="black"/>
                </a:solidFill>
                <a:latin typeface="+mj-lt"/>
                <a:cs typeface="Arial" panose="020B0604020202020204" pitchFamily="34" charset="0"/>
              </a:rPr>
              <a:t>RA-O Monitoring Results:</a:t>
            </a:r>
          </a:p>
          <a:p>
            <a:pPr marL="994410" lvl="2" indent="-285750">
              <a:spcBef>
                <a:spcPts val="300"/>
              </a:spcBef>
              <a:spcAft>
                <a:spcPts val="300"/>
              </a:spcAft>
              <a:buFont typeface="Courier New" panose="02070309020205020404" pitchFamily="49" charset="0"/>
              <a:buChar char="o"/>
            </a:pPr>
            <a:r>
              <a:rPr lang="en-US" sz="1400">
                <a:cs typeface="Arial" panose="020B0604020202020204" pitchFamily="34" charset="0"/>
              </a:rPr>
              <a:t>The VC, TCE, and arsenic plume extents have remained stable or decreasing and the concentrations have stable or decreasing trends. The plumes are naturally attenuated.  Land use controls and monitoring programs are in place to be protective of receptors.</a:t>
            </a:r>
            <a:endParaRPr lang="en-US" sz="2200" b="1">
              <a:solidFill>
                <a:prstClr val="black"/>
              </a:solidFill>
              <a:latin typeface="+mj-lt"/>
              <a:cs typeface="Arial" panose="020B0604020202020204" pitchFamily="34" charset="0"/>
            </a:endParaRPr>
          </a:p>
          <a:p>
            <a:pPr marL="311785" lvl="1" indent="0">
              <a:spcBef>
                <a:spcPts val="300"/>
              </a:spcBef>
              <a:spcAft>
                <a:spcPts val="300"/>
              </a:spcAft>
              <a:buNone/>
            </a:pPr>
            <a:endParaRPr lang="en-US" sz="1400">
              <a:latin typeface="Arial" panose="020B0604020202020204" pitchFamily="34" charset="0"/>
              <a:cs typeface="Arial" panose="020B0604020202020204" pitchFamily="34" charset="0"/>
            </a:endParaRPr>
          </a:p>
          <a:p>
            <a:pPr marL="594360" lvl="2" indent="-285750">
              <a:spcBef>
                <a:spcPts val="300"/>
              </a:spcBef>
              <a:spcAft>
                <a:spcPts val="300"/>
              </a:spcAft>
            </a:pPr>
            <a:endParaRPr lang="en-US" sz="1400">
              <a:highlight>
                <a:srgbClr val="FFFF00"/>
              </a:highlight>
              <a:latin typeface="Arial" panose="020B0604020202020204" pitchFamily="34" charset="0"/>
              <a:cs typeface="Arial" panose="020B0604020202020204" pitchFamily="34" charset="0"/>
            </a:endParaRPr>
          </a:p>
          <a:p>
            <a:pPr marL="338138" lvl="2" indent="0">
              <a:spcBef>
                <a:spcPts val="300"/>
              </a:spcBef>
              <a:spcAft>
                <a:spcPts val="600"/>
              </a:spcAft>
              <a:buNone/>
            </a:pPr>
            <a:endParaRPr lang="en-US" sz="1400">
              <a:latin typeface="Arial" panose="020B0604020202020204" pitchFamily="34" charset="0"/>
              <a:cs typeface="Arial" panose="020B0604020202020204" pitchFamily="34" charset="0"/>
            </a:endParaRPr>
          </a:p>
          <a:p>
            <a:pPr marL="681038" lvl="2" indent="-342900">
              <a:spcBef>
                <a:spcPct val="0"/>
              </a:spcBef>
              <a:spcAft>
                <a:spcPct val="0"/>
              </a:spcAft>
            </a:pPr>
            <a:endParaRPr lang="en-US" sz="2200">
              <a:latin typeface="Arial" panose="020B0604020202020204" pitchFamily="34" charset="0"/>
              <a:cs typeface="Arial" panose="020B0604020202020204" pitchFamily="34" charset="0"/>
            </a:endParaRPr>
          </a:p>
          <a:p>
            <a:pPr marL="342900" lvl="1" indent="-342900">
              <a:spcBef>
                <a:spcPts val="600"/>
              </a:spcBef>
              <a:spcAft>
                <a:spcPct val="0"/>
              </a:spcAft>
            </a:pPr>
            <a:endParaRPr lang="en-US" b="1">
              <a:latin typeface="Arial" panose="020B0604020202020204" pitchFamily="34" charset="0"/>
              <a:cs typeface="Arial" panose="020B0604020202020204" pitchFamily="34" charset="0"/>
            </a:endParaRPr>
          </a:p>
          <a:p>
            <a:pPr marL="342900" lvl="1" indent="-342900">
              <a:spcBef>
                <a:spcPts val="600"/>
              </a:spcBef>
              <a:spcAft>
                <a:spcPct val="0"/>
              </a:spcAft>
            </a:pPr>
            <a:endParaRPr lang="en-US" b="1">
              <a:latin typeface="Arial" panose="020B0604020202020204" pitchFamily="34" charset="0"/>
              <a:cs typeface="Arial" panose="020B0604020202020204" pitchFamily="34" charset="0"/>
            </a:endParaRPr>
          </a:p>
          <a:p>
            <a:pPr marL="342900" lvl="1" indent="-342900">
              <a:spcBef>
                <a:spcPts val="600"/>
              </a:spcBef>
              <a:spcAft>
                <a:spcPct val="0"/>
              </a:spcAft>
            </a:pPr>
            <a:endParaRPr lang="en-US" b="1">
              <a:latin typeface="Arial" panose="020B0604020202020204" pitchFamily="34" charset="0"/>
              <a:cs typeface="Arial" panose="020B0604020202020204" pitchFamily="34" charset="0"/>
            </a:endParaRPr>
          </a:p>
          <a:p>
            <a:pPr lvl="3">
              <a:spcBef>
                <a:spcPct val="0"/>
              </a:spcBef>
              <a:spcAft>
                <a:spcPct val="0"/>
              </a:spcAft>
            </a:pPr>
            <a:endParaRPr lang="en-US">
              <a:latin typeface="Arial" panose="020B0604020202020204" pitchFamily="34" charset="0"/>
              <a:cs typeface="Arial" panose="020B0604020202020204" pitchFamily="34" charset="0"/>
            </a:endParaRPr>
          </a:p>
          <a:p>
            <a:pPr lvl="2">
              <a:spcBef>
                <a:spcPct val="0"/>
              </a:spcBef>
              <a:spcAft>
                <a:spcPct val="0"/>
              </a:spcAft>
            </a:pPr>
            <a:endParaRPr lang="en-US" sz="1800">
              <a:latin typeface="Arial" panose="020B0604020202020204" pitchFamily="34" charset="0"/>
              <a:cs typeface="Arial" panose="020B0604020202020204" pitchFamily="34" charset="0"/>
            </a:endParaRPr>
          </a:p>
          <a:p>
            <a:pPr>
              <a:spcBef>
                <a:spcPct val="0"/>
              </a:spcBef>
              <a:spcAft>
                <a:spcPct val="0"/>
              </a:spcAft>
            </a:pPr>
            <a:endParaRPr lang="en-US" sz="1600">
              <a:latin typeface="Arial" panose="020B0604020202020204" pitchFamily="34" charset="0"/>
              <a:cs typeface="Arial" panose="020B0604020202020204" pitchFamily="34" charset="0"/>
            </a:endParaRPr>
          </a:p>
          <a:p>
            <a:pPr lvl="2">
              <a:spcBef>
                <a:spcPct val="0"/>
              </a:spcBef>
              <a:spcAft>
                <a:spcPct val="0"/>
              </a:spcAft>
            </a:pPr>
            <a:endParaRPr lang="en-US" sz="1800">
              <a:latin typeface="Arial" panose="020B0604020202020204" pitchFamily="34" charset="0"/>
              <a:cs typeface="Arial" panose="020B0604020202020204" pitchFamily="34" charset="0"/>
            </a:endParaRPr>
          </a:p>
          <a:p>
            <a:pPr>
              <a:spcAft>
                <a:spcPts val="1000"/>
              </a:spcAft>
            </a:pPr>
            <a:endParaRPr lang="en-US">
              <a:latin typeface="Arial" panose="020B0604020202020204" pitchFamily="34" charset="0"/>
              <a:cs typeface="Arial" panose="020B0604020202020204" pitchFamily="34" charset="0"/>
            </a:endParaRPr>
          </a:p>
          <a:p>
            <a:endParaRPr lang="en-US" sz="2000" b="1"/>
          </a:p>
          <a:p>
            <a:endParaRPr lang="en-US" sz="2000"/>
          </a:p>
          <a:p>
            <a:endParaRPr lang="en-US"/>
          </a:p>
          <a:p>
            <a:pPr lvl="1"/>
            <a:endParaRPr lang="en-US"/>
          </a:p>
          <a:p>
            <a:pPr lvl="3"/>
            <a:endParaRPr lang="en-US"/>
          </a:p>
        </p:txBody>
      </p:sp>
      <p:sp>
        <p:nvSpPr>
          <p:cNvPr id="7" name="Rectangle 6"/>
          <p:cNvSpPr/>
          <p:nvPr/>
        </p:nvSpPr>
        <p:spPr bwMode="auto">
          <a:xfrm>
            <a:off x="2743200" y="4369981"/>
            <a:ext cx="1924493" cy="1169582"/>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
        <p:nvSpPr>
          <p:cNvPr id="10" name="Rectangle 9"/>
          <p:cNvSpPr/>
          <p:nvPr/>
        </p:nvSpPr>
        <p:spPr bwMode="auto">
          <a:xfrm>
            <a:off x="5550195" y="3955312"/>
            <a:ext cx="1658679" cy="956930"/>
          </a:xfrm>
          <a:prstGeom prst="rect">
            <a:avLst/>
          </a:prstGeom>
          <a:noFill/>
          <a:ln w="9525">
            <a:noFill/>
            <a:miter lim="800000"/>
          </a:ln>
        </p:spPr>
        <p:txBody>
          <a:bodyPr lIns="92075" tIns="46038" rIns="92075" bIns="46038" rtlCol="0" anchor="ctr"/>
          <a:lstStyle/>
          <a:p>
            <a:pPr marL="688975" indent="-282575" algn="ctr" eaLnBrk="0" fontAlgn="base" hangingPunct="0">
              <a:spcBef>
                <a:spcPts val="1000"/>
              </a:spcBef>
              <a:spcAft>
                <a:spcPct val="0"/>
              </a:spcAft>
              <a:buClr>
                <a:srgbClr val="0C2D83"/>
              </a:buClr>
              <a:buSzPct val="80000"/>
              <a:buFont typeface="Wingdings" pitchFamily="2" charset="2"/>
              <a:buChar char="n"/>
            </a:pPr>
            <a:endParaRPr lang="en-US" sz="2000" b="1">
              <a:solidFill>
                <a:prstClr val="black"/>
              </a:solidFill>
            </a:endParaRPr>
          </a:p>
        </p:txBody>
      </p:sp>
    </p:spTree>
    <p:extLst>
      <p:ext uri="{BB962C8B-B14F-4D97-AF65-F5344CB8AC3E}">
        <p14:creationId xmlns:p14="http://schemas.microsoft.com/office/powerpoint/2010/main" val="142862821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2F617D-F7CA-483E-A24D-F8541EA38CBB}"/>
              </a:ext>
            </a:extLst>
          </p:cNvPr>
          <p:cNvSpPr txBox="1"/>
          <p:nvPr/>
        </p:nvSpPr>
        <p:spPr>
          <a:xfrm>
            <a:off x="533400" y="1447800"/>
            <a:ext cx="7772400" cy="4308872"/>
          </a:xfrm>
          <a:prstGeom prst="rect">
            <a:avLst/>
          </a:prstGeom>
          <a:noFill/>
        </p:spPr>
        <p:txBody>
          <a:bodyPr wrap="square">
            <a:spAutoFit/>
          </a:bodyPr>
          <a:lstStyle/>
          <a:p>
            <a:pPr marL="0" lvl="1" indent="0">
              <a:spcBef>
                <a:spcPts val="300"/>
              </a:spcBef>
              <a:spcAft>
                <a:spcPts val="600"/>
              </a:spcAft>
              <a:buNone/>
            </a:pPr>
            <a:r>
              <a:rPr lang="en-US" b="1">
                <a:latin typeface="Arial" panose="020B0604020202020204" pitchFamily="34" charset="0"/>
                <a:cs typeface="Arial" panose="020B0604020202020204" pitchFamily="34" charset="0"/>
              </a:rPr>
              <a:t>2022/2023 Actions (Continued) </a:t>
            </a:r>
          </a:p>
          <a:p>
            <a:pPr marL="594360" lvl="2" indent="-285750">
              <a:spcBef>
                <a:spcPts val="600"/>
              </a:spcBef>
              <a:spcAft>
                <a:spcPts val="600"/>
              </a:spcAft>
              <a:buFont typeface="Arial" panose="020B0604020202020204" pitchFamily="34" charset="0"/>
              <a:buChar char="•"/>
            </a:pPr>
            <a:r>
              <a:rPr lang="en-US" sz="1400" b="1">
                <a:cs typeface="Arial" panose="020B0604020202020204" pitchFamily="34" charset="0"/>
              </a:rPr>
              <a:t>RA-O Reporting: </a:t>
            </a:r>
            <a:r>
              <a:rPr lang="en-US" sz="1400">
                <a:cs typeface="Arial" panose="020B0604020202020204" pitchFamily="34" charset="0"/>
              </a:rPr>
              <a:t>The 2021 Annual RA-O Report was finalized in August 2022. The 2022 Annual RA-O Report is in preparation and will be finalized later in 2023.</a:t>
            </a:r>
            <a:endParaRPr lang="en-US" sz="1400">
              <a:latin typeface="Arial" panose="020B0604020202020204" pitchFamily="34" charset="0"/>
              <a:cs typeface="Arial" panose="020B0604020202020204" pitchFamily="34" charset="0"/>
            </a:endParaRPr>
          </a:p>
          <a:p>
            <a:pPr marL="594360" lvl="2" indent="-285750">
              <a:spcBef>
                <a:spcPts val="600"/>
              </a:spcBef>
              <a:spcAft>
                <a:spcPts val="600"/>
              </a:spcAft>
              <a:buFont typeface="Arial" panose="020B0604020202020204" pitchFamily="34" charset="0"/>
              <a:buChar char="•"/>
            </a:pPr>
            <a:r>
              <a:rPr lang="en-US" sz="1400" b="1">
                <a:latin typeface="Arial" panose="020B0604020202020204" pitchFamily="34" charset="0"/>
                <a:cs typeface="Arial" panose="020B0604020202020204" pitchFamily="34" charset="0"/>
              </a:rPr>
              <a:t>RA-O Monitoring: </a:t>
            </a:r>
            <a:r>
              <a:rPr lang="en-US" sz="1400">
                <a:latin typeface="Arial" panose="020B0604020202020204" pitchFamily="34" charset="0"/>
                <a:cs typeface="Arial" panose="020B0604020202020204" pitchFamily="34" charset="0"/>
              </a:rPr>
              <a:t>Semiannual and annual monitoring will be performed at WP003 to continue to document concentration trends and plume attenuation.</a:t>
            </a:r>
          </a:p>
          <a:p>
            <a:pPr marL="594360" lvl="2" indent="-285750">
              <a:spcBef>
                <a:spcPts val="600"/>
              </a:spcBef>
              <a:spcAft>
                <a:spcPts val="600"/>
              </a:spcAft>
              <a:buFont typeface="Arial" panose="020B0604020202020204" pitchFamily="34" charset="0"/>
              <a:buChar char="•"/>
            </a:pPr>
            <a:r>
              <a:rPr lang="en-US" sz="1400" b="1">
                <a:latin typeface="Arial" panose="020B0604020202020204" pitchFamily="34" charset="0"/>
                <a:cs typeface="Arial" panose="020B0604020202020204" pitchFamily="34" charset="0"/>
              </a:rPr>
              <a:t>Proposed Plan for ROD Amendment:</a:t>
            </a:r>
            <a:r>
              <a:rPr lang="en-US" sz="1400">
                <a:latin typeface="Arial" panose="020B0604020202020204" pitchFamily="34" charset="0"/>
                <a:cs typeface="Arial" panose="020B0604020202020204" pitchFamily="34" charset="0"/>
              </a:rPr>
              <a:t> A Proposed Plan for ROD Amendment is currently in review and is anticipated to be finalized later in 2023. The document will be available for public review and comment. The purpose of the Proposed Plan and ROD Amendment is as follows:</a:t>
            </a:r>
          </a:p>
          <a:p>
            <a:pPr marL="1051560" lvl="3" indent="-285750">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Add VC and arsenic as chemicals of concern (they not in the original ROD).</a:t>
            </a:r>
          </a:p>
          <a:p>
            <a:pPr marL="1051560" lvl="3" indent="-285750">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Add bioaugmentation as a remedy component.</a:t>
            </a:r>
          </a:p>
          <a:p>
            <a:pPr marL="1051560" lvl="3" indent="-285750">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Update land used controls.</a:t>
            </a:r>
          </a:p>
          <a:p>
            <a:pPr marL="1051560" lvl="3" indent="-285750">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Update the remedial action objectives.</a:t>
            </a:r>
          </a:p>
          <a:p>
            <a:pPr marL="594360" lvl="2" indent="-285750">
              <a:spcBef>
                <a:spcPts val="600"/>
              </a:spcBef>
              <a:spcAft>
                <a:spcPts val="600"/>
              </a:spcAft>
              <a:buFont typeface="Arial" panose="020B0604020202020204" pitchFamily="34" charset="0"/>
              <a:buChar char="•"/>
            </a:pPr>
            <a:r>
              <a:rPr lang="en-US" sz="1400" b="1">
                <a:latin typeface="Arial" panose="020B0604020202020204" pitchFamily="34" charset="0"/>
                <a:cs typeface="Arial" panose="020B0604020202020204" pitchFamily="34" charset="0"/>
              </a:rPr>
              <a:t>ROD Amendment</a:t>
            </a:r>
            <a:r>
              <a:rPr lang="en-US" sz="1400">
                <a:latin typeface="Arial" panose="020B0604020202020204" pitchFamily="34" charset="0"/>
                <a:cs typeface="Arial" panose="020B0604020202020204" pitchFamily="34" charset="0"/>
              </a:rPr>
              <a:t>:</a:t>
            </a: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The ROD Amendment is anticipated to be finalized in late 2023 or early 2024. </a:t>
            </a:r>
          </a:p>
        </p:txBody>
      </p:sp>
      <p:sp>
        <p:nvSpPr>
          <p:cNvPr id="6" name="Title 1">
            <a:extLst>
              <a:ext uri="{FF2B5EF4-FFF2-40B4-BE49-F238E27FC236}">
                <a16:creationId xmlns:a16="http://schemas.microsoft.com/office/drawing/2014/main" id="{823CDB38-7B26-4A51-91BD-E45A1C7D55B6}"/>
              </a:ext>
            </a:extLst>
          </p:cNvPr>
          <p:cNvSpPr txBox="1"/>
          <p:nvPr/>
        </p:nvSpPr>
        <p:spPr bwMode="auto">
          <a:xfrm>
            <a:off x="1190625" y="66675"/>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r>
              <a:rPr lang="en-US" kern="0"/>
              <a:t>WP003 2022/2023 Overview</a:t>
            </a:r>
          </a:p>
        </p:txBody>
      </p:sp>
    </p:spTree>
    <p:extLst>
      <p:ext uri="{BB962C8B-B14F-4D97-AF65-F5344CB8AC3E}">
        <p14:creationId xmlns:p14="http://schemas.microsoft.com/office/powerpoint/2010/main" val="205112413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FCA25-9BAB-41C2-9D75-41583FF0AA1A}"/>
              </a:ext>
            </a:extLst>
          </p:cNvPr>
          <p:cNvSpPr/>
          <p:nvPr/>
        </p:nvSpPr>
        <p:spPr bwMode="auto">
          <a:xfrm>
            <a:off x="7239000" y="1524000"/>
            <a:ext cx="838200" cy="228600"/>
          </a:xfrm>
          <a:prstGeom prst="rect">
            <a:avLst/>
          </a:prstGeom>
          <a:solidFill>
            <a:schemeClr val="bg1"/>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2" name="TextBox 1">
            <a:extLst>
              <a:ext uri="{FF2B5EF4-FFF2-40B4-BE49-F238E27FC236}">
                <a16:creationId xmlns:a16="http://schemas.microsoft.com/office/drawing/2014/main" id="{F84E8E70-551A-4A85-85A1-08DB78ADE953}"/>
              </a:ext>
            </a:extLst>
          </p:cNvPr>
          <p:cNvSpPr txBox="1"/>
          <p:nvPr/>
        </p:nvSpPr>
        <p:spPr>
          <a:xfrm>
            <a:off x="990600" y="5105400"/>
            <a:ext cx="5029200" cy="246221"/>
          </a:xfrm>
          <a:prstGeom prst="rect">
            <a:avLst/>
          </a:prstGeom>
          <a:solidFill>
            <a:schemeClr val="bg1"/>
          </a:solidFill>
        </p:spPr>
        <p:txBody>
          <a:bodyPr wrap="square" rtlCol="0">
            <a:spAutoFit/>
          </a:bodyPr>
          <a:lstStyle/>
          <a:p>
            <a:endParaRPr lang="en-US" sz="1000"/>
          </a:p>
        </p:txBody>
      </p:sp>
      <p:sp>
        <p:nvSpPr>
          <p:cNvPr id="7" name="Rectangle 6">
            <a:extLst>
              <a:ext uri="{FF2B5EF4-FFF2-40B4-BE49-F238E27FC236}">
                <a16:creationId xmlns:a16="http://schemas.microsoft.com/office/drawing/2014/main" id="{CBB2F9BB-BA13-46C6-A75A-1C43D8DCE825}"/>
              </a:ext>
            </a:extLst>
          </p:cNvPr>
          <p:cNvSpPr/>
          <p:nvPr/>
        </p:nvSpPr>
        <p:spPr bwMode="auto">
          <a:xfrm>
            <a:off x="6781800" y="1371601"/>
            <a:ext cx="990600" cy="228600"/>
          </a:xfrm>
          <a:prstGeom prst="rect">
            <a:avLst/>
          </a:prstGeom>
          <a:no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1" name="Rectangle: Rounded Corners 10">
            <a:extLst>
              <a:ext uri="{FF2B5EF4-FFF2-40B4-BE49-F238E27FC236}">
                <a16:creationId xmlns:a16="http://schemas.microsoft.com/office/drawing/2014/main" id="{0B4F995A-65CF-410B-AC38-1E7D9B14E312}"/>
              </a:ext>
            </a:extLst>
          </p:cNvPr>
          <p:cNvSpPr/>
          <p:nvPr/>
        </p:nvSpPr>
        <p:spPr bwMode="auto">
          <a:xfrm>
            <a:off x="6781800" y="1506379"/>
            <a:ext cx="457200" cy="93822"/>
          </a:xfrm>
          <a:prstGeom prst="roundRect">
            <a:avLst/>
          </a:prstGeom>
          <a:no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4" name="Rectangle: Rounded Corners 13">
            <a:extLst>
              <a:ext uri="{FF2B5EF4-FFF2-40B4-BE49-F238E27FC236}">
                <a16:creationId xmlns:a16="http://schemas.microsoft.com/office/drawing/2014/main" id="{F3AB3958-9B6A-46DD-9484-DC74B51C144E}"/>
              </a:ext>
            </a:extLst>
          </p:cNvPr>
          <p:cNvSpPr/>
          <p:nvPr/>
        </p:nvSpPr>
        <p:spPr bwMode="auto">
          <a:xfrm>
            <a:off x="6907184" y="1485900"/>
            <a:ext cx="731520" cy="137160"/>
          </a:xfrm>
          <a:prstGeom prst="roundRect">
            <a:avLst/>
          </a:prstGeom>
          <a:solidFill>
            <a:schemeClr val="bg1"/>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0" name="TextBox 9">
            <a:extLst>
              <a:ext uri="{FF2B5EF4-FFF2-40B4-BE49-F238E27FC236}">
                <a16:creationId xmlns:a16="http://schemas.microsoft.com/office/drawing/2014/main" id="{25B9A739-EC9F-4F84-B548-F1C5191550C3}"/>
              </a:ext>
            </a:extLst>
          </p:cNvPr>
          <p:cNvSpPr txBox="1"/>
          <p:nvPr/>
        </p:nvSpPr>
        <p:spPr>
          <a:xfrm>
            <a:off x="6977495" y="1548500"/>
            <a:ext cx="1633105" cy="1077218"/>
          </a:xfrm>
          <a:prstGeom prst="rect">
            <a:avLst/>
          </a:prstGeom>
          <a:solidFill>
            <a:schemeClr val="bg1"/>
          </a:solidFill>
        </p:spPr>
        <p:txBody>
          <a:bodyPr wrap="square" rtlCol="0">
            <a:spAutoFit/>
          </a:bodyPr>
          <a:lstStyle/>
          <a:p>
            <a:pPr algn="ctr"/>
            <a:r>
              <a:rPr lang="en-US" sz="1400" b="1"/>
              <a:t>WP003 2022 Monitoring Results</a:t>
            </a:r>
          </a:p>
          <a:p>
            <a:pPr algn="ctr"/>
            <a:endParaRPr lang="en-US" sz="1100"/>
          </a:p>
          <a:p>
            <a:pPr algn="ctr"/>
            <a:endParaRPr lang="en-US" sz="1100"/>
          </a:p>
        </p:txBody>
      </p:sp>
      <p:pic>
        <p:nvPicPr>
          <p:cNvPr id="4" name="Picture 3" descr="Map&#10;&#10;Description automatically generated">
            <a:extLst>
              <a:ext uri="{FF2B5EF4-FFF2-40B4-BE49-F238E27FC236}">
                <a16:creationId xmlns:a16="http://schemas.microsoft.com/office/drawing/2014/main" id="{8BAF950F-A6B7-454F-8EBA-390ACA94B8C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9581" y="1371601"/>
            <a:ext cx="6291695" cy="5015752"/>
          </a:xfrm>
          <a:prstGeom prst="rect">
            <a:avLst/>
          </a:prstGeom>
        </p:spPr>
      </p:pic>
      <p:pic>
        <p:nvPicPr>
          <p:cNvPr id="17" name="Picture 16" descr="Map&#10;&#10;Description automatically generated">
            <a:extLst>
              <a:ext uri="{FF2B5EF4-FFF2-40B4-BE49-F238E27FC236}">
                <a16:creationId xmlns:a16="http://schemas.microsoft.com/office/drawing/2014/main" id="{30BA8917-AF69-4C93-8416-DAB1FC5EA2A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07184" y="2275546"/>
            <a:ext cx="2008216" cy="3056636"/>
          </a:xfrm>
          <a:prstGeom prst="rect">
            <a:avLst/>
          </a:prstGeom>
        </p:spPr>
      </p:pic>
      <p:sp>
        <p:nvSpPr>
          <p:cNvPr id="6" name="TextBox 5">
            <a:extLst>
              <a:ext uri="{FF2B5EF4-FFF2-40B4-BE49-F238E27FC236}">
                <a16:creationId xmlns:a16="http://schemas.microsoft.com/office/drawing/2014/main" id="{AF37D70C-E1CB-4190-8132-2D7862533221}"/>
              </a:ext>
            </a:extLst>
          </p:cNvPr>
          <p:cNvSpPr txBox="1"/>
          <p:nvPr/>
        </p:nvSpPr>
        <p:spPr>
          <a:xfrm>
            <a:off x="6808694" y="4720679"/>
            <a:ext cx="2008216" cy="630942"/>
          </a:xfrm>
          <a:prstGeom prst="rect">
            <a:avLst/>
          </a:prstGeom>
          <a:solidFill>
            <a:schemeClr val="bg1"/>
          </a:solidFill>
        </p:spPr>
        <p:txBody>
          <a:bodyPr wrap="square" rtlCol="0">
            <a:spAutoFit/>
          </a:bodyPr>
          <a:lstStyle/>
          <a:p>
            <a:r>
              <a:rPr lang="en-US" sz="700"/>
              <a:t>ug/L – micrograms per liter</a:t>
            </a:r>
          </a:p>
          <a:p>
            <a:r>
              <a:rPr lang="en-US" sz="700"/>
              <a:t>PAL – project action level</a:t>
            </a:r>
          </a:p>
          <a:p>
            <a:r>
              <a:rPr lang="en-US" sz="700"/>
              <a:t>TCE –trichloroethylene</a:t>
            </a:r>
          </a:p>
          <a:p>
            <a:r>
              <a:rPr lang="en-US" sz="700"/>
              <a:t>VC – Vinyl Chloride</a:t>
            </a:r>
          </a:p>
          <a:p>
            <a:r>
              <a:rPr lang="en-US" sz="700"/>
              <a:t>Arsenic concentrations are in dissolved forms</a:t>
            </a:r>
          </a:p>
        </p:txBody>
      </p:sp>
      <p:sp>
        <p:nvSpPr>
          <p:cNvPr id="3" name="Speech Bubble: Rectangle with Corners Rounded 2">
            <a:extLst>
              <a:ext uri="{FF2B5EF4-FFF2-40B4-BE49-F238E27FC236}">
                <a16:creationId xmlns:a16="http://schemas.microsoft.com/office/drawing/2014/main" id="{F9245BF8-8EB3-4FB5-9469-F0FF3D483B09}"/>
              </a:ext>
            </a:extLst>
          </p:cNvPr>
          <p:cNvSpPr/>
          <p:nvPr/>
        </p:nvSpPr>
        <p:spPr bwMode="auto">
          <a:xfrm>
            <a:off x="2743200" y="2625718"/>
            <a:ext cx="457200" cy="803282"/>
          </a:xfrm>
          <a:prstGeom prst="wedgeRoundRectCallout">
            <a:avLst/>
          </a:prstGeom>
          <a:no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8" name="Speech Bubble: Rectangle with Corners Rounded 7">
            <a:extLst>
              <a:ext uri="{FF2B5EF4-FFF2-40B4-BE49-F238E27FC236}">
                <a16:creationId xmlns:a16="http://schemas.microsoft.com/office/drawing/2014/main" id="{9E105E1F-F43C-4F1D-A184-9549CECE7770}"/>
              </a:ext>
            </a:extLst>
          </p:cNvPr>
          <p:cNvSpPr/>
          <p:nvPr/>
        </p:nvSpPr>
        <p:spPr bwMode="auto">
          <a:xfrm>
            <a:off x="377190" y="2897887"/>
            <a:ext cx="1371600" cy="612648"/>
          </a:xfrm>
          <a:prstGeom prst="wedgeRoundRectCallout">
            <a:avLst>
              <a:gd name="adj1" fmla="val 53750"/>
              <a:gd name="adj2" fmla="val -133396"/>
              <a:gd name="adj3" fmla="val 16667"/>
            </a:avLst>
          </a:prstGeom>
          <a:solidFill>
            <a:schemeClr val="bg1"/>
          </a:solidFill>
          <a:ln w="9525">
            <a:solidFill>
              <a:schemeClr val="tx1"/>
            </a:solidFill>
            <a:miter lim="800000"/>
          </a:ln>
        </p:spPr>
        <p:txBody>
          <a:bodyPr lIns="0" tIns="0" rIns="0" bIns="0" rtlCol="0" anchor="ctr"/>
          <a:lstStyle/>
          <a:p>
            <a:pPr eaLnBrk="0" hangingPunct="0">
              <a:buClr>
                <a:srgbClr val="0C2D83"/>
              </a:buClr>
              <a:buSzPct val="80000"/>
            </a:pPr>
            <a:r>
              <a:rPr lang="en-US" sz="900" b="1">
                <a:latin typeface="+mj-lt"/>
              </a:rPr>
              <a:t>In Q1 and Q2 2022 VC was only detected in MW102 </a:t>
            </a:r>
          </a:p>
        </p:txBody>
      </p:sp>
      <p:sp>
        <p:nvSpPr>
          <p:cNvPr id="9" name="TextBox 8">
            <a:extLst>
              <a:ext uri="{FF2B5EF4-FFF2-40B4-BE49-F238E27FC236}">
                <a16:creationId xmlns:a16="http://schemas.microsoft.com/office/drawing/2014/main" id="{3711057B-90E6-4238-8901-03AC4C6E3595}"/>
              </a:ext>
            </a:extLst>
          </p:cNvPr>
          <p:cNvSpPr txBox="1"/>
          <p:nvPr/>
        </p:nvSpPr>
        <p:spPr>
          <a:xfrm>
            <a:off x="7266214" y="3556662"/>
            <a:ext cx="1801586" cy="584775"/>
          </a:xfrm>
          <a:prstGeom prst="rect">
            <a:avLst/>
          </a:prstGeom>
          <a:solidFill>
            <a:schemeClr val="bg1"/>
          </a:solidFill>
        </p:spPr>
        <p:txBody>
          <a:bodyPr wrap="square" lIns="0" tIns="0" rIns="0" bIns="0" rtlCol="0">
            <a:spAutoFit/>
          </a:bodyPr>
          <a:lstStyle/>
          <a:p>
            <a:endParaRPr lang="en-US" sz="300"/>
          </a:p>
          <a:p>
            <a:r>
              <a:rPr lang="en-US" sz="500"/>
              <a:t>2022 Maximum Arsenic Extent above a background of 10 </a:t>
            </a:r>
            <a:r>
              <a:rPr lang="en-US" sz="500">
                <a:latin typeface="Symbol" panose="05050102010706020507" pitchFamily="18" charset="2"/>
              </a:rPr>
              <a:t>m</a:t>
            </a:r>
            <a:r>
              <a:rPr lang="en-US" sz="500"/>
              <a:t>g/L</a:t>
            </a:r>
          </a:p>
          <a:p>
            <a:endParaRPr lang="en-US" sz="200"/>
          </a:p>
          <a:p>
            <a:endParaRPr lang="en-US" sz="500"/>
          </a:p>
          <a:p>
            <a:r>
              <a:rPr lang="en-US" sz="500"/>
              <a:t>2022 Maximum TCE plume above the PAL of 5 </a:t>
            </a:r>
            <a:r>
              <a:rPr lang="en-US" sz="500">
                <a:latin typeface="Symbol" panose="05050102010706020507" pitchFamily="18" charset="2"/>
              </a:rPr>
              <a:t>m</a:t>
            </a:r>
            <a:r>
              <a:rPr lang="en-US" sz="500"/>
              <a:t>g/L</a:t>
            </a:r>
          </a:p>
          <a:p>
            <a:endParaRPr lang="en-US" sz="800"/>
          </a:p>
          <a:p>
            <a:r>
              <a:rPr lang="en-US" sz="500"/>
              <a:t>2022 Maximum VC plume above the PAL of 0.2 </a:t>
            </a:r>
            <a:r>
              <a:rPr lang="en-US" sz="500">
                <a:latin typeface="Symbol" panose="05050102010706020507" pitchFamily="18" charset="2"/>
              </a:rPr>
              <a:t>m</a:t>
            </a:r>
            <a:r>
              <a:rPr lang="en-US" sz="500"/>
              <a:t>g/L</a:t>
            </a:r>
          </a:p>
          <a:p>
            <a:endParaRPr lang="en-US" sz="500"/>
          </a:p>
        </p:txBody>
      </p:sp>
      <p:sp>
        <p:nvSpPr>
          <p:cNvPr id="15" name="Speech Bubble: Rectangle with Corners Rounded 14">
            <a:extLst>
              <a:ext uri="{FF2B5EF4-FFF2-40B4-BE49-F238E27FC236}">
                <a16:creationId xmlns:a16="http://schemas.microsoft.com/office/drawing/2014/main" id="{FFA5190E-29F4-44A8-BF18-A35F8CE24852}"/>
              </a:ext>
            </a:extLst>
          </p:cNvPr>
          <p:cNvSpPr/>
          <p:nvPr/>
        </p:nvSpPr>
        <p:spPr bwMode="auto">
          <a:xfrm>
            <a:off x="2743200" y="3640542"/>
            <a:ext cx="1371600" cy="1236258"/>
          </a:xfrm>
          <a:prstGeom prst="wedgeRoundRectCallout">
            <a:avLst>
              <a:gd name="adj1" fmla="val -47083"/>
              <a:gd name="adj2" fmla="val -146375"/>
              <a:gd name="adj3" fmla="val 16667"/>
            </a:avLst>
          </a:prstGeom>
          <a:solidFill>
            <a:schemeClr val="bg1"/>
          </a:solidFill>
          <a:ln w="9525">
            <a:solidFill>
              <a:schemeClr val="tx1"/>
            </a:solidFill>
            <a:miter lim="800000"/>
          </a:ln>
        </p:spPr>
        <p:txBody>
          <a:bodyPr lIns="0" tIns="0" rIns="0" bIns="0" rtlCol="0" anchor="ctr"/>
          <a:lstStyle/>
          <a:p>
            <a:pPr eaLnBrk="0" hangingPunct="0">
              <a:buClr>
                <a:srgbClr val="0C2D83"/>
              </a:buClr>
              <a:buSzPct val="80000"/>
            </a:pPr>
            <a:r>
              <a:rPr lang="en-US" sz="900" b="1">
                <a:latin typeface="+mj-lt"/>
              </a:rPr>
              <a:t>The arsenic and VC plumes only extended off-base in Q3 2022.</a:t>
            </a:r>
          </a:p>
          <a:p>
            <a:pPr eaLnBrk="0" hangingPunct="0">
              <a:buClr>
                <a:srgbClr val="0C2D83"/>
              </a:buClr>
              <a:buSzPct val="80000"/>
            </a:pPr>
            <a:endParaRPr lang="en-US" sz="900" b="1">
              <a:latin typeface="+mj-lt"/>
            </a:endParaRPr>
          </a:p>
          <a:p>
            <a:pPr eaLnBrk="0" hangingPunct="0">
              <a:buClr>
                <a:srgbClr val="0C2D83"/>
              </a:buClr>
              <a:buSzPct val="80000"/>
            </a:pPr>
            <a:r>
              <a:rPr lang="en-US" sz="900" b="1">
                <a:latin typeface="+mj-lt"/>
              </a:rPr>
              <a:t>Maximum extents have remained stable for  &gt; 10 yrs.</a:t>
            </a:r>
          </a:p>
          <a:p>
            <a:pPr eaLnBrk="0" hangingPunct="0">
              <a:buClr>
                <a:srgbClr val="0C2D83"/>
              </a:buClr>
              <a:buSzPct val="80000"/>
            </a:pPr>
            <a:endParaRPr lang="en-US" sz="900" b="1">
              <a:latin typeface="+mj-lt"/>
            </a:endParaRPr>
          </a:p>
        </p:txBody>
      </p:sp>
      <p:sp>
        <p:nvSpPr>
          <p:cNvPr id="12" name="Rectangle 11">
            <a:extLst>
              <a:ext uri="{FF2B5EF4-FFF2-40B4-BE49-F238E27FC236}">
                <a16:creationId xmlns:a16="http://schemas.microsoft.com/office/drawing/2014/main" id="{7A0E331B-4FBA-4903-9788-6F8AF052488A}"/>
              </a:ext>
            </a:extLst>
          </p:cNvPr>
          <p:cNvSpPr/>
          <p:nvPr/>
        </p:nvSpPr>
        <p:spPr bwMode="auto">
          <a:xfrm>
            <a:off x="7813952" y="2867220"/>
            <a:ext cx="263247" cy="104580"/>
          </a:xfrm>
          <a:prstGeom prst="rect">
            <a:avLst/>
          </a:prstGeom>
          <a:solidFill>
            <a:schemeClr val="bg1"/>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
        <p:nvSpPr>
          <p:cNvPr id="16" name="Rectangle 15">
            <a:extLst>
              <a:ext uri="{FF2B5EF4-FFF2-40B4-BE49-F238E27FC236}">
                <a16:creationId xmlns:a16="http://schemas.microsoft.com/office/drawing/2014/main" id="{42C31F2C-E8D6-4A9E-A771-4A52B8D9FC4F}"/>
              </a:ext>
            </a:extLst>
          </p:cNvPr>
          <p:cNvSpPr/>
          <p:nvPr/>
        </p:nvSpPr>
        <p:spPr bwMode="auto">
          <a:xfrm>
            <a:off x="7945575" y="3019620"/>
            <a:ext cx="263247" cy="104580"/>
          </a:xfrm>
          <a:prstGeom prst="rect">
            <a:avLst/>
          </a:prstGeom>
          <a:solidFill>
            <a:schemeClr val="bg1"/>
          </a:solidFill>
          <a:ln w="9525">
            <a:noFill/>
            <a:miter lim="800000"/>
          </a:ln>
        </p:spPr>
        <p:txBody>
          <a:bodyPr lIns="92075" tIns="46038" rIns="92075" bIns="46038" rtlCol="0" anchor="ctr"/>
          <a:lstStyle/>
          <a:p>
            <a:pPr marL="688975" indent="-282575" algn="ctr" eaLnBrk="0" hangingPunct="0">
              <a:spcBef>
                <a:spcPts val="1000"/>
              </a:spcBef>
              <a:buClr>
                <a:srgbClr val="0C2D83"/>
              </a:buClr>
              <a:buSzPct val="80000"/>
              <a:buFont typeface="Wingdings" pitchFamily="2" charset="2"/>
              <a:buChar char="n"/>
            </a:pPr>
            <a:endParaRPr lang="en-US" sz="2000" b="1"/>
          </a:p>
        </p:txBody>
      </p:sp>
    </p:spTree>
    <p:extLst>
      <p:ext uri="{BB962C8B-B14F-4D97-AF65-F5344CB8AC3E}">
        <p14:creationId xmlns:p14="http://schemas.microsoft.com/office/powerpoint/2010/main" val="328571544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57600" y="2133600"/>
            <a:ext cx="5295900" cy="2247900"/>
          </a:xfrm>
        </p:spPr>
        <p:txBody>
          <a:bodyPr/>
          <a:lstStyle/>
          <a:p>
            <a:pPr algn="ctr"/>
            <a:r>
              <a:rPr lang="en-US"/>
              <a:t>Voluntary Cleanup Program (VCP) Sites</a:t>
            </a:r>
          </a:p>
        </p:txBody>
      </p:sp>
      <p:sp>
        <p:nvSpPr>
          <p:cNvPr id="4" name="Subtitle 1"/>
          <p:cNvSpPr>
            <a:spLocks noGrp="1"/>
          </p:cNvSpPr>
          <p:nvPr>
            <p:ph type="subTitle" idx="1"/>
          </p:nvPr>
        </p:nvSpPr>
        <p:spPr>
          <a:xfrm>
            <a:off x="3962400" y="5105400"/>
            <a:ext cx="4476750" cy="1219200"/>
          </a:xfrm>
        </p:spPr>
        <p:txBody>
          <a:bodyPr/>
          <a:lstStyle/>
          <a:p>
            <a:pPr>
              <a:spcBef>
                <a:spcPts val="600"/>
              </a:spcBef>
            </a:pPr>
            <a:r>
              <a:rPr lang="en-US" b="1"/>
              <a:t>Mr. John Peper</a:t>
            </a:r>
          </a:p>
          <a:p>
            <a:pPr>
              <a:spcBef>
                <a:spcPts val="600"/>
              </a:spcBef>
            </a:pPr>
            <a:r>
              <a:rPr lang="en-US" b="1"/>
              <a:t>Bay West Project Manager </a:t>
            </a:r>
          </a:p>
          <a:p>
            <a:pPr>
              <a:spcBef>
                <a:spcPts val="600"/>
              </a:spcBef>
            </a:pPr>
            <a:r>
              <a:rPr lang="en-US" b="1"/>
              <a:t>30 March 2023</a:t>
            </a:r>
          </a:p>
          <a:p>
            <a:endParaRPr lang="en-US"/>
          </a:p>
        </p:txBody>
      </p:sp>
    </p:spTree>
    <p:extLst>
      <p:ext uri="{BB962C8B-B14F-4D97-AF65-F5344CB8AC3E}">
        <p14:creationId xmlns:p14="http://schemas.microsoft.com/office/powerpoint/2010/main" val="1744685832"/>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bwMode="auto">
          <a:xfrm>
            <a:off x="-933450" y="0"/>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r>
              <a:rPr lang="en-US" kern="0"/>
              <a:t>VCP Sites</a:t>
            </a:r>
          </a:p>
        </p:txBody>
      </p:sp>
      <p:sp>
        <p:nvSpPr>
          <p:cNvPr id="8" name="TextBox 7"/>
          <p:cNvSpPr txBox="1"/>
          <p:nvPr/>
        </p:nvSpPr>
        <p:spPr>
          <a:xfrm>
            <a:off x="690562" y="1524000"/>
            <a:ext cx="7762875" cy="4431983"/>
          </a:xfrm>
          <a:prstGeom prst="rect">
            <a:avLst/>
          </a:prstGeom>
          <a:noFill/>
        </p:spPr>
        <p:txBody>
          <a:bodyPr wrap="square" rtlCol="0">
            <a:spAutoFit/>
          </a:bodyPr>
          <a:lstStyle/>
          <a:p>
            <a:pPr marL="0" lvl="1">
              <a:spcAft>
                <a:spcPts val="600"/>
              </a:spcAft>
              <a:buClr>
                <a:srgbClr val="151C77"/>
              </a:buClr>
            </a:pPr>
            <a:r>
              <a:rPr lang="en-US" sz="1400" b="1" spc="-20">
                <a:solidFill>
                  <a:prstClr val="black"/>
                </a:solidFill>
              </a:rPr>
              <a:t>Eight former oil/water separator sites along the flight line have achieved USAF and Washington Department of Ecology (WDOE) approval of Site Closure/No Further Action (NFA) through the WDOE VCP </a:t>
            </a:r>
          </a:p>
          <a:p>
            <a:pPr marL="822960" lvl="2" indent="-365760">
              <a:spcAft>
                <a:spcPts val="1200"/>
              </a:spcAft>
              <a:buClr>
                <a:srgbClr val="151C77"/>
              </a:buClr>
              <a:buFont typeface="Wingdings" pitchFamily="2" charset="2"/>
              <a:buChar char="n"/>
            </a:pPr>
            <a:r>
              <a:rPr lang="en-US" sz="1400" spc="-20">
                <a:solidFill>
                  <a:prstClr val="black"/>
                </a:solidFill>
              </a:rPr>
              <a:t>OW044, OW047, OW053, OW054, OW055, OW056, OW057, and OW063</a:t>
            </a:r>
          </a:p>
          <a:p>
            <a:pPr marL="0" lvl="1">
              <a:spcAft>
                <a:spcPts val="600"/>
              </a:spcAft>
              <a:buClr>
                <a:srgbClr val="151C77"/>
              </a:buClr>
            </a:pPr>
            <a:r>
              <a:rPr lang="en-US" sz="1400" b="1">
                <a:solidFill>
                  <a:prstClr val="black"/>
                </a:solidFill>
              </a:rPr>
              <a:t>Other Petroleum Sites in the NFA Approval Process </a:t>
            </a:r>
          </a:p>
          <a:p>
            <a:pPr marL="822960" lvl="2" indent="-365760">
              <a:spcAft>
                <a:spcPts val="1200"/>
              </a:spcAft>
              <a:buClr>
                <a:srgbClr val="151C77"/>
              </a:buClr>
              <a:buFont typeface="Wingdings" pitchFamily="2" charset="2"/>
              <a:buChar char="n"/>
            </a:pPr>
            <a:r>
              <a:rPr lang="en-US" sz="1400">
                <a:solidFill>
                  <a:prstClr val="black"/>
                </a:solidFill>
              </a:rPr>
              <a:t>NFA Tech Memo Approved: ST010, SS033 </a:t>
            </a:r>
          </a:p>
          <a:p>
            <a:pPr marL="822960" lvl="2" indent="-365760">
              <a:spcAft>
                <a:spcPts val="1200"/>
              </a:spcAft>
              <a:buClr>
                <a:srgbClr val="151C77"/>
              </a:buClr>
              <a:buFont typeface="Wingdings" pitchFamily="2" charset="2"/>
              <a:buChar char="n"/>
            </a:pPr>
            <a:r>
              <a:rPr lang="en-US" sz="1400">
                <a:solidFill>
                  <a:prstClr val="black"/>
                </a:solidFill>
              </a:rPr>
              <a:t>NFA Approved: ST006 (groundwater), OT017, FT032, ST035, AOC02, and SS059</a:t>
            </a:r>
          </a:p>
          <a:p>
            <a:pPr marL="822960" lvl="2" indent="-365760">
              <a:spcAft>
                <a:spcPts val="1200"/>
              </a:spcAft>
              <a:buClr>
                <a:srgbClr val="151C77"/>
              </a:buClr>
              <a:buFont typeface="Wingdings" pitchFamily="2" charset="2"/>
              <a:buChar char="n"/>
            </a:pPr>
            <a:r>
              <a:rPr lang="en-US" sz="1400">
                <a:solidFill>
                  <a:prstClr val="black"/>
                </a:solidFill>
              </a:rPr>
              <a:t>Remedial Investigation/NFA Report Approved: SS059, TU503</a:t>
            </a:r>
          </a:p>
          <a:p>
            <a:pPr marL="0" lvl="1">
              <a:spcAft>
                <a:spcPts val="600"/>
              </a:spcAft>
              <a:buClr>
                <a:srgbClr val="151C77"/>
              </a:buClr>
            </a:pPr>
            <a:r>
              <a:rPr lang="en-US" sz="1400" b="1">
                <a:solidFill>
                  <a:prstClr val="black"/>
                </a:solidFill>
              </a:rPr>
              <a:t>Petroleum Sites in the Remedial Investigation Stage</a:t>
            </a:r>
          </a:p>
          <a:p>
            <a:pPr marL="822960" lvl="2" indent="-365760">
              <a:spcAft>
                <a:spcPts val="600"/>
              </a:spcAft>
              <a:buClr>
                <a:srgbClr val="151C77"/>
              </a:buClr>
              <a:buFont typeface="Wingdings" pitchFamily="2" charset="2"/>
              <a:buChar char="n"/>
            </a:pPr>
            <a:r>
              <a:rPr lang="en-US" sz="1400" spc="-20">
                <a:solidFill>
                  <a:prstClr val="black"/>
                </a:solidFill>
              </a:rPr>
              <a:t>SS009</a:t>
            </a:r>
          </a:p>
          <a:p>
            <a:pPr marL="0" lvl="1">
              <a:spcAft>
                <a:spcPts val="600"/>
              </a:spcAft>
              <a:buClr>
                <a:srgbClr val="151C77"/>
              </a:buClr>
            </a:pPr>
            <a:r>
              <a:rPr lang="en-US" sz="1400" b="1">
                <a:solidFill>
                  <a:prstClr val="black"/>
                </a:solidFill>
              </a:rPr>
              <a:t>Petroleum Sites in the Interim Measures/Remediation Planning Stage</a:t>
            </a:r>
          </a:p>
          <a:p>
            <a:pPr marL="822960" lvl="2" indent="-365760">
              <a:spcAft>
                <a:spcPts val="1200"/>
              </a:spcAft>
              <a:buClr>
                <a:srgbClr val="151C77"/>
              </a:buClr>
              <a:buFont typeface="Wingdings" pitchFamily="2" charset="2"/>
              <a:buChar char="n"/>
            </a:pPr>
            <a:r>
              <a:rPr lang="en-US" sz="1400">
                <a:solidFill>
                  <a:prstClr val="black"/>
                </a:solidFill>
              </a:rPr>
              <a:t>TU500, TU502, TU506</a:t>
            </a:r>
          </a:p>
          <a:p>
            <a:pPr marL="576262" lvl="2" indent="-285750">
              <a:spcAft>
                <a:spcPts val="600"/>
              </a:spcAft>
              <a:buClr>
                <a:srgbClr val="151C77"/>
              </a:buClr>
              <a:buFont typeface="Wingdings" pitchFamily="2" charset="2"/>
              <a:buChar char="n"/>
            </a:pPr>
            <a:endParaRPr lang="en-US" sz="1400" spc="-20">
              <a:solidFill>
                <a:prstClr val="black"/>
              </a:solidFill>
            </a:endParaRPr>
          </a:p>
          <a:p>
            <a:pPr marL="342900" lvl="1" indent="-342900">
              <a:spcAft>
                <a:spcPts val="600"/>
              </a:spcAft>
              <a:buClr>
                <a:srgbClr val="151C77"/>
              </a:buClr>
              <a:buFont typeface="Wingdings" pitchFamily="2" charset="2"/>
              <a:buChar char="n"/>
            </a:pPr>
            <a:endParaRPr lang="en-US" sz="2000" b="1">
              <a:solidFill>
                <a:srgbClr val="FF0000"/>
              </a:solidFill>
            </a:endParaRPr>
          </a:p>
        </p:txBody>
      </p:sp>
    </p:spTree>
    <p:extLst>
      <p:ext uri="{BB962C8B-B14F-4D97-AF65-F5344CB8AC3E}">
        <p14:creationId xmlns:p14="http://schemas.microsoft.com/office/powerpoint/2010/main" val="206621494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a:t>Ms. Kristine Weber</a:t>
            </a:r>
          </a:p>
          <a:p>
            <a:pPr>
              <a:spcBef>
                <a:spcPts val="600"/>
              </a:spcBef>
            </a:pPr>
            <a:r>
              <a:rPr lang="en-US" b="1"/>
              <a:t>AECOM Site Lead</a:t>
            </a:r>
          </a:p>
          <a:p>
            <a:pPr>
              <a:spcBef>
                <a:spcPts val="600"/>
              </a:spcBef>
            </a:pPr>
            <a:r>
              <a:rPr lang="en-US" b="1"/>
              <a:t>30 March 2023</a:t>
            </a:r>
          </a:p>
          <a:p>
            <a:endParaRPr lang="en-US"/>
          </a:p>
        </p:txBody>
      </p:sp>
      <p:sp>
        <p:nvSpPr>
          <p:cNvPr id="4" name="Title 2"/>
          <p:cNvSpPr>
            <a:spLocks noGrp="1"/>
          </p:cNvSpPr>
          <p:nvPr>
            <p:ph type="ctrTitle"/>
          </p:nvPr>
        </p:nvSpPr>
        <p:spPr>
          <a:xfrm>
            <a:off x="3619500" y="1638300"/>
            <a:ext cx="5276850" cy="3009900"/>
          </a:xfrm>
        </p:spPr>
        <p:txBody>
          <a:bodyPr/>
          <a:lstStyle/>
          <a:p>
            <a:pPr algn="ctr"/>
            <a:br>
              <a:rPr lang="en-US" sz="2400">
                <a:highlight>
                  <a:srgbClr val="FFFF00"/>
                </a:highlight>
              </a:rPr>
            </a:br>
            <a:r>
              <a:rPr lang="en-US" sz="2400"/>
              <a:t>West Flightline Plume</a:t>
            </a:r>
            <a:br>
              <a:rPr lang="en-US" sz="2400"/>
            </a:br>
            <a:r>
              <a:rPr lang="en-US" sz="2400"/>
              <a:t>(TU506) </a:t>
            </a:r>
            <a:br>
              <a:rPr lang="en-US" sz="2400"/>
            </a:br>
            <a:r>
              <a:rPr lang="en-US" sz="2400"/>
              <a:t>2022 Summary and 2023 Planned Actions  </a:t>
            </a:r>
            <a:br>
              <a:rPr lang="en-US" sz="2400"/>
            </a:br>
            <a:r>
              <a:rPr lang="en-US" sz="2400"/>
              <a:t> </a:t>
            </a:r>
          </a:p>
        </p:txBody>
      </p:sp>
    </p:spTree>
    <p:extLst>
      <p:ext uri="{BB962C8B-B14F-4D97-AF65-F5344CB8AC3E}">
        <p14:creationId xmlns:p14="http://schemas.microsoft.com/office/powerpoint/2010/main" val="4095015440"/>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48236"/>
            <a:ext cx="6243637" cy="1090613"/>
          </a:xfrm>
        </p:spPr>
        <p:txBody>
          <a:bodyPr/>
          <a:lstStyle/>
          <a:p>
            <a:r>
              <a:rPr lang="en-US" sz="3200"/>
              <a:t>TU506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15" name="TextBox 14">
            <a:extLst>
              <a:ext uri="{FF2B5EF4-FFF2-40B4-BE49-F238E27FC236}">
                <a16:creationId xmlns:a16="http://schemas.microsoft.com/office/drawing/2014/main" id="{F6B0D9BB-1ED1-4178-BA0E-D61E872BB987}"/>
              </a:ext>
            </a:extLst>
          </p:cNvPr>
          <p:cNvSpPr txBox="1"/>
          <p:nvPr/>
        </p:nvSpPr>
        <p:spPr>
          <a:xfrm>
            <a:off x="320234" y="1524000"/>
            <a:ext cx="2841256" cy="3724096"/>
          </a:xfrm>
          <a:prstGeom prst="rect">
            <a:avLst/>
          </a:prstGeom>
          <a:noFill/>
        </p:spPr>
        <p:txBody>
          <a:bodyPr wrap="square" rtlCol="0">
            <a:spAutoFit/>
          </a:bodyPr>
          <a:lstStyle/>
          <a:p>
            <a:pPr marL="53975"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2022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Hot Spot Excavation at OW050</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Excavation Completion Report</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Quarterly Monitoring </a:t>
            </a:r>
          </a:p>
          <a:p>
            <a:pPr marL="53975"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2023 Planned</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Risk Assessment Addendum</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Feasibility Study</a:t>
            </a:r>
          </a:p>
          <a:p>
            <a:pPr marL="339725" marR="0" lvl="1" indent="-285750"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800" b="0" i="0" u="none" strike="noStrike" kern="1200" cap="none" spc="-20" normalizeH="0" baseline="0" noProof="0">
              <a:ln>
                <a:noFill/>
              </a:ln>
              <a:solidFill>
                <a:prstClr val="black"/>
              </a:solidFill>
              <a:effectLst/>
              <a:uLnTx/>
              <a:uFillTx/>
              <a:latin typeface="Arial"/>
              <a:ea typeface="+mn-ea"/>
              <a:cs typeface="Arial"/>
            </a:endParaRPr>
          </a:p>
        </p:txBody>
      </p:sp>
      <p:pic>
        <p:nvPicPr>
          <p:cNvPr id="5" name="Picture 4" descr="Map&#10;&#10;Description automatically generated">
            <a:extLst>
              <a:ext uri="{FF2B5EF4-FFF2-40B4-BE49-F238E27FC236}">
                <a16:creationId xmlns:a16="http://schemas.microsoft.com/office/drawing/2014/main" id="{7F04EC01-0CA2-41B2-B036-D95457EFF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973" y="1427334"/>
            <a:ext cx="5785582" cy="4821319"/>
          </a:xfrm>
          <a:prstGeom prst="rect">
            <a:avLst/>
          </a:prstGeom>
        </p:spPr>
      </p:pic>
    </p:spTree>
    <p:extLst>
      <p:ext uri="{BB962C8B-B14F-4D97-AF65-F5344CB8AC3E}">
        <p14:creationId xmlns:p14="http://schemas.microsoft.com/office/powerpoint/2010/main" val="290254129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56688"/>
            <a:ext cx="6243637" cy="1090613"/>
          </a:xfrm>
        </p:spPr>
        <p:txBody>
          <a:bodyPr/>
          <a:lstStyle/>
          <a:p>
            <a:r>
              <a:rPr lang="en-US" sz="3200"/>
              <a:t>TU506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15" name="TextBox 14">
            <a:extLst>
              <a:ext uri="{FF2B5EF4-FFF2-40B4-BE49-F238E27FC236}">
                <a16:creationId xmlns:a16="http://schemas.microsoft.com/office/drawing/2014/main" id="{F6B0D9BB-1ED1-4178-BA0E-D61E872BB987}"/>
              </a:ext>
            </a:extLst>
          </p:cNvPr>
          <p:cNvSpPr txBox="1"/>
          <p:nvPr/>
        </p:nvSpPr>
        <p:spPr>
          <a:xfrm>
            <a:off x="320234" y="1524000"/>
            <a:ext cx="2841256" cy="2631490"/>
          </a:xfrm>
          <a:prstGeom prst="rect">
            <a:avLst/>
          </a:prstGeom>
          <a:noFill/>
        </p:spPr>
        <p:txBody>
          <a:bodyPr wrap="square" rtlCol="0">
            <a:spAutoFit/>
          </a:bodyPr>
          <a:lstStyle/>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The excavation at TU506 included the removal of 69.5 tons of Total Petroleum Hydrocarbon – Gasoline Range Organics-contaminated soil.</a:t>
            </a:r>
          </a:p>
          <a:p>
            <a:pPr marL="53975" marR="0" lvl="1" indent="0" algn="l" defTabSz="914400" rtl="0" eaLnBrk="1" fontAlgn="auto" latinLnBrk="0" hangingPunct="1">
              <a:lnSpc>
                <a:spcPct val="100000"/>
              </a:lnSpc>
              <a:spcBef>
                <a:spcPct val="0"/>
              </a:spcBef>
              <a:spcAft>
                <a:spcPts val="600"/>
              </a:spcAft>
              <a:buClr>
                <a:srgbClr val="151C77"/>
              </a:buClr>
              <a:buSzTx/>
              <a:buFontTx/>
              <a:buNone/>
              <a:defRPr/>
            </a:pPr>
            <a:endParaRPr kumimoji="0" lang="en-US" sz="1800" b="1" i="0" u="none" strike="noStrike" kern="1200" cap="none" spc="-20" normalizeH="0" baseline="0" noProof="0">
              <a:ln>
                <a:noFill/>
              </a:ln>
              <a:solidFill>
                <a:prstClr val="black"/>
              </a:solidFill>
              <a:effectLst/>
              <a:uLnTx/>
              <a:uFillTx/>
              <a:latin typeface="Arial"/>
              <a:ea typeface="+mn-ea"/>
              <a:cs typeface="Arial"/>
            </a:endParaRPr>
          </a:p>
          <a:p>
            <a:pPr marL="339725" marR="0" lvl="1" indent="-285750"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800" b="0" i="0" u="none" strike="noStrike" kern="1200" cap="none" spc="-20" normalizeH="0" baseline="0" noProof="0">
              <a:ln>
                <a:noFill/>
              </a:ln>
              <a:solidFill>
                <a:prstClr val="black"/>
              </a:solidFill>
              <a:effectLst/>
              <a:uLnTx/>
              <a:uFillTx/>
              <a:latin typeface="Arial"/>
              <a:ea typeface="+mn-ea"/>
              <a:cs typeface="Arial"/>
            </a:endParaRPr>
          </a:p>
        </p:txBody>
      </p:sp>
      <p:pic>
        <p:nvPicPr>
          <p:cNvPr id="4" name="Picture 3" descr="Diagram&#10;&#10;Description automatically generated with low confidence">
            <a:extLst>
              <a:ext uri="{FF2B5EF4-FFF2-40B4-BE49-F238E27FC236}">
                <a16:creationId xmlns:a16="http://schemas.microsoft.com/office/drawing/2014/main" id="{36CE1434-3740-4058-AFE7-79549D31E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4627" y="1499118"/>
            <a:ext cx="5578373" cy="4648645"/>
          </a:xfrm>
          <a:prstGeom prst="rect">
            <a:avLst/>
          </a:prstGeom>
        </p:spPr>
      </p:pic>
    </p:spTree>
    <p:extLst>
      <p:ext uri="{BB962C8B-B14F-4D97-AF65-F5344CB8AC3E}">
        <p14:creationId xmlns:p14="http://schemas.microsoft.com/office/powerpoint/2010/main" val="180187807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343400" y="5181600"/>
            <a:ext cx="4476750" cy="1219200"/>
          </a:xfrm>
        </p:spPr>
        <p:txBody>
          <a:bodyPr/>
          <a:lstStyle/>
          <a:p>
            <a:pPr>
              <a:spcBef>
                <a:spcPts val="600"/>
              </a:spcBef>
            </a:pPr>
            <a:r>
              <a:rPr lang="en-US" b="1"/>
              <a:t>Ms. Kristine Weber</a:t>
            </a:r>
          </a:p>
          <a:p>
            <a:pPr>
              <a:spcBef>
                <a:spcPts val="600"/>
              </a:spcBef>
            </a:pPr>
            <a:r>
              <a:rPr lang="en-US" b="1"/>
              <a:t>AECOM Site Lead</a:t>
            </a:r>
          </a:p>
          <a:p>
            <a:pPr>
              <a:spcBef>
                <a:spcPts val="600"/>
              </a:spcBef>
            </a:pPr>
            <a:r>
              <a:rPr lang="en-US" b="1"/>
              <a:t>30 March 2023</a:t>
            </a:r>
          </a:p>
          <a:p>
            <a:endParaRPr lang="en-US"/>
          </a:p>
        </p:txBody>
      </p:sp>
      <p:sp>
        <p:nvSpPr>
          <p:cNvPr id="4" name="Title 2"/>
          <p:cNvSpPr>
            <a:spLocks noGrp="1"/>
          </p:cNvSpPr>
          <p:nvPr>
            <p:ph type="ctrTitle"/>
          </p:nvPr>
        </p:nvSpPr>
        <p:spPr>
          <a:xfrm>
            <a:off x="3619500" y="1638300"/>
            <a:ext cx="5200650" cy="3390900"/>
          </a:xfrm>
        </p:spPr>
        <p:txBody>
          <a:bodyPr/>
          <a:lstStyle/>
          <a:p>
            <a:pPr algn="ctr"/>
            <a:br>
              <a:rPr lang="en-US" sz="2400"/>
            </a:br>
            <a:r>
              <a:rPr lang="en-US" sz="2400"/>
              <a:t>East Flightline Plume</a:t>
            </a:r>
            <a:br>
              <a:rPr lang="en-US" sz="2400"/>
            </a:br>
            <a:r>
              <a:rPr lang="en-US" sz="2400"/>
              <a:t>(TU500) </a:t>
            </a:r>
            <a:br>
              <a:rPr lang="en-US" sz="2400"/>
            </a:br>
            <a:r>
              <a:rPr lang="en-US" sz="2400"/>
              <a:t>2022 Summary and 2023 Planned Actions  </a:t>
            </a:r>
            <a:br>
              <a:rPr lang="en-US" sz="2400"/>
            </a:br>
            <a:r>
              <a:rPr lang="en-US" sz="2400"/>
              <a:t> </a:t>
            </a:r>
          </a:p>
        </p:txBody>
      </p:sp>
    </p:spTree>
    <p:extLst>
      <p:ext uri="{BB962C8B-B14F-4D97-AF65-F5344CB8AC3E}">
        <p14:creationId xmlns:p14="http://schemas.microsoft.com/office/powerpoint/2010/main" val="2952474880"/>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2472" y="72753"/>
            <a:ext cx="6243637" cy="1090613"/>
          </a:xfrm>
        </p:spPr>
        <p:txBody>
          <a:bodyPr/>
          <a:lstStyle/>
          <a:p>
            <a:r>
              <a:rPr lang="en-US" sz="3200"/>
              <a:t>TU500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sp>
        <p:nvSpPr>
          <p:cNvPr id="16" name="TextBox 15">
            <a:extLst>
              <a:ext uri="{FF2B5EF4-FFF2-40B4-BE49-F238E27FC236}">
                <a16:creationId xmlns:a16="http://schemas.microsoft.com/office/drawing/2014/main" id="{DDB0E50B-7B0E-4693-8F3D-2CC968A8D0B3}"/>
              </a:ext>
            </a:extLst>
          </p:cNvPr>
          <p:cNvSpPr txBox="1"/>
          <p:nvPr/>
        </p:nvSpPr>
        <p:spPr>
          <a:xfrm>
            <a:off x="357004" y="1524000"/>
            <a:ext cx="2618038" cy="3985706"/>
          </a:xfrm>
          <a:prstGeom prst="rect">
            <a:avLst/>
          </a:prstGeom>
          <a:noFill/>
        </p:spPr>
        <p:txBody>
          <a:bodyPr wrap="square" rtlCol="0">
            <a:spAutoFit/>
          </a:bodyPr>
          <a:lstStyle/>
          <a:p>
            <a:pPr marL="53975" marR="0" lvl="1" indent="0" algn="l" defTabSz="914400" rtl="0" eaLnBrk="1" fontAlgn="auto" latinLnBrk="0" hangingPunct="1">
              <a:lnSpc>
                <a:spcPct val="100000"/>
              </a:lnSpc>
              <a:spcBef>
                <a:spcPct val="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2022 Summary</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Hot Spot Excavation at OW040, OW041, and OW043</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Excavation Completion Report</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Quarterly Monitoring </a:t>
            </a:r>
          </a:p>
          <a:p>
            <a:pPr marL="53975" marR="0" lvl="1" indent="0" algn="l" defTabSz="914400" rtl="0" eaLnBrk="1" fontAlgn="auto" latinLnBrk="0" hangingPunct="1">
              <a:lnSpc>
                <a:spcPct val="100000"/>
              </a:lnSpc>
              <a:spcBef>
                <a:spcPts val="1200"/>
              </a:spcBef>
              <a:spcAft>
                <a:spcPts val="600"/>
              </a:spcAft>
              <a:buClr>
                <a:srgbClr val="151C77"/>
              </a:buClr>
              <a:buSzTx/>
              <a:buFontTx/>
              <a:buNone/>
              <a:defRPr/>
            </a:pPr>
            <a:r>
              <a:rPr kumimoji="0" lang="en-US" sz="1800" b="1" i="0" u="none" strike="noStrike" kern="1200" cap="none" spc="-20" normalizeH="0" baseline="0" noProof="0">
                <a:ln>
                  <a:noFill/>
                </a:ln>
                <a:solidFill>
                  <a:prstClr val="black"/>
                </a:solidFill>
                <a:effectLst/>
                <a:uLnTx/>
                <a:uFillTx/>
                <a:latin typeface="Arial"/>
                <a:ea typeface="+mn-ea"/>
                <a:cs typeface="Arial"/>
              </a:rPr>
              <a:t>2023 Planned</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Risk Assessment Addendum</a:t>
            </a:r>
          </a:p>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Feasibility Stud</a:t>
            </a:r>
            <a:r>
              <a:rPr kumimoji="0" lang="en-US" sz="1800" b="0" i="0" u="none" strike="noStrike" kern="1200" cap="none" spc="-20" normalizeH="0" baseline="0" noProof="0">
                <a:ln>
                  <a:noFill/>
                </a:ln>
                <a:solidFill>
                  <a:prstClr val="black"/>
                </a:solidFill>
                <a:effectLst/>
                <a:uLnTx/>
                <a:uFillTx/>
                <a:latin typeface="Arial"/>
                <a:ea typeface="+mn-ea"/>
                <a:cs typeface="Arial"/>
              </a:rPr>
              <a:t>y</a:t>
            </a:r>
          </a:p>
          <a:p>
            <a:pPr marL="339725" marR="0" lvl="1" indent="-285750"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800" b="0" i="0" u="none" strike="noStrike" kern="1200" cap="none" spc="-20" normalizeH="0" baseline="0" noProof="0">
              <a:ln>
                <a:noFill/>
              </a:ln>
              <a:solidFill>
                <a:prstClr val="black"/>
              </a:solidFill>
              <a:effectLst/>
              <a:uLnTx/>
              <a:uFillTx/>
              <a:latin typeface="Arial"/>
              <a:ea typeface="+mn-ea"/>
              <a:cs typeface="Arial"/>
            </a:endParaRPr>
          </a:p>
        </p:txBody>
      </p:sp>
      <p:pic>
        <p:nvPicPr>
          <p:cNvPr id="5" name="Picture 4" descr="Map&#10;&#10;Description automatically generated">
            <a:extLst>
              <a:ext uri="{FF2B5EF4-FFF2-40B4-BE49-F238E27FC236}">
                <a16:creationId xmlns:a16="http://schemas.microsoft.com/office/drawing/2014/main" id="{6FF166A4-DE25-4901-8A23-ADA97EE4E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923" y="1348294"/>
            <a:ext cx="5959077" cy="4965898"/>
          </a:xfrm>
          <a:prstGeom prst="rect">
            <a:avLst/>
          </a:prstGeom>
        </p:spPr>
      </p:pic>
    </p:spTree>
    <p:extLst>
      <p:ext uri="{BB962C8B-B14F-4D97-AF65-F5344CB8AC3E}">
        <p14:creationId xmlns:p14="http://schemas.microsoft.com/office/powerpoint/2010/main" val="119860665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50725" y="73463"/>
            <a:ext cx="6243637" cy="1090613"/>
          </a:xfrm>
        </p:spPr>
        <p:txBody>
          <a:bodyPr/>
          <a:lstStyle/>
          <a:p>
            <a:r>
              <a:rPr lang="en-US" sz="3200"/>
              <a:t>TU506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Arial"/>
            </a:endParaRPr>
          </a:p>
        </p:txBody>
      </p:sp>
      <p:pic>
        <p:nvPicPr>
          <p:cNvPr id="4" name="Picture 3" descr="A picture containing text&#10;&#10;Description automatically generated">
            <a:extLst>
              <a:ext uri="{FF2B5EF4-FFF2-40B4-BE49-F238E27FC236}">
                <a16:creationId xmlns:a16="http://schemas.microsoft.com/office/drawing/2014/main" id="{56FE3469-B576-4463-8581-075618DE2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512" y="1297464"/>
            <a:ext cx="6111850" cy="5093208"/>
          </a:xfrm>
          <a:prstGeom prst="rect">
            <a:avLst/>
          </a:prstGeom>
        </p:spPr>
      </p:pic>
      <p:sp>
        <p:nvSpPr>
          <p:cNvPr id="15" name="TextBox 14">
            <a:extLst>
              <a:ext uri="{FF2B5EF4-FFF2-40B4-BE49-F238E27FC236}">
                <a16:creationId xmlns:a16="http://schemas.microsoft.com/office/drawing/2014/main" id="{F6B0D9BB-1ED1-4178-BA0E-D61E872BB987}"/>
              </a:ext>
            </a:extLst>
          </p:cNvPr>
          <p:cNvSpPr txBox="1"/>
          <p:nvPr/>
        </p:nvSpPr>
        <p:spPr>
          <a:xfrm>
            <a:off x="320234" y="1524000"/>
            <a:ext cx="2841256" cy="2631490"/>
          </a:xfrm>
          <a:prstGeom prst="rect">
            <a:avLst/>
          </a:prstGeom>
          <a:noFill/>
        </p:spPr>
        <p:txBody>
          <a:bodyPr wrap="square" rtlCol="0">
            <a:spAutoFit/>
          </a:bodyPr>
          <a:lstStyle/>
          <a:p>
            <a:pPr marL="287338" marR="0" lvl="1" indent="-233363"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r>
              <a:rPr kumimoji="0" lang="en-US" sz="1700" b="0" i="0" u="none" strike="noStrike" kern="1200" cap="none" spc="-20" normalizeH="0" baseline="0" noProof="0">
                <a:ln>
                  <a:noFill/>
                </a:ln>
                <a:solidFill>
                  <a:prstClr val="black"/>
                </a:solidFill>
                <a:effectLst/>
                <a:uLnTx/>
                <a:uFillTx/>
                <a:latin typeface="Arial"/>
                <a:ea typeface="+mn-ea"/>
                <a:cs typeface="Arial"/>
              </a:rPr>
              <a:t>The excavation at TU500 included the removal of 250 tons of Total Petroleum Hydrocarbon – Gasoline Range Organics-contaminated soil.</a:t>
            </a:r>
          </a:p>
          <a:p>
            <a:pPr marL="53975" marR="0" lvl="1" indent="0" algn="l" defTabSz="914400" rtl="0" eaLnBrk="1" fontAlgn="auto" latinLnBrk="0" hangingPunct="1">
              <a:lnSpc>
                <a:spcPct val="100000"/>
              </a:lnSpc>
              <a:spcBef>
                <a:spcPct val="0"/>
              </a:spcBef>
              <a:spcAft>
                <a:spcPts val="600"/>
              </a:spcAft>
              <a:buClr>
                <a:srgbClr val="151C77"/>
              </a:buClr>
              <a:buSzTx/>
              <a:buFontTx/>
              <a:buNone/>
              <a:defRPr/>
            </a:pPr>
            <a:endParaRPr kumimoji="0" lang="en-US" sz="1800" b="1" i="0" u="none" strike="noStrike" kern="1200" cap="none" spc="-20" normalizeH="0" baseline="0" noProof="0">
              <a:ln>
                <a:noFill/>
              </a:ln>
              <a:solidFill>
                <a:prstClr val="black"/>
              </a:solidFill>
              <a:effectLst/>
              <a:uLnTx/>
              <a:uFillTx/>
              <a:latin typeface="Arial"/>
              <a:ea typeface="+mn-ea"/>
              <a:cs typeface="Arial"/>
            </a:endParaRPr>
          </a:p>
          <a:p>
            <a:pPr marL="339725" marR="0" lvl="1" indent="-285750" algn="l" defTabSz="914400" rtl="0" eaLnBrk="1" fontAlgn="auto" latinLnBrk="0" hangingPunct="1">
              <a:lnSpc>
                <a:spcPct val="100000"/>
              </a:lnSpc>
              <a:spcBef>
                <a:spcPct val="0"/>
              </a:spcBef>
              <a:spcAft>
                <a:spcPts val="600"/>
              </a:spcAft>
              <a:buClr>
                <a:srgbClr val="151C77"/>
              </a:buClr>
              <a:buSzTx/>
              <a:buFont typeface="Wingdings" pitchFamily="2" charset="2"/>
              <a:buChar char="n"/>
              <a:defRPr/>
            </a:pPr>
            <a:endParaRPr kumimoji="0" lang="en-US" sz="1800" b="0" i="0" u="none" strike="noStrike" kern="1200" cap="none" spc="-2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2233651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a:t>Mr. John Peper</a:t>
            </a:r>
          </a:p>
          <a:p>
            <a:pPr>
              <a:spcBef>
                <a:spcPts val="600"/>
              </a:spcBef>
            </a:pPr>
            <a:r>
              <a:rPr lang="en-US" b="1"/>
              <a:t>Bay West Project Manager </a:t>
            </a:r>
          </a:p>
          <a:p>
            <a:pPr>
              <a:spcBef>
                <a:spcPts val="600"/>
              </a:spcBef>
            </a:pPr>
            <a:r>
              <a:rPr lang="en-US" b="1"/>
              <a:t>30 March 2023</a:t>
            </a:r>
          </a:p>
          <a:p>
            <a:endParaRPr lang="en-US"/>
          </a:p>
        </p:txBody>
      </p:sp>
      <p:sp>
        <p:nvSpPr>
          <p:cNvPr id="4" name="Title 2"/>
          <p:cNvSpPr>
            <a:spLocks noGrp="1"/>
          </p:cNvSpPr>
          <p:nvPr>
            <p:ph type="ctrTitle"/>
          </p:nvPr>
        </p:nvSpPr>
        <p:spPr/>
        <p:txBody>
          <a:bodyPr/>
          <a:lstStyle/>
          <a:p>
            <a:pPr algn="ctr"/>
            <a:br>
              <a:rPr lang="en-US"/>
            </a:br>
            <a:r>
              <a:rPr lang="en-US"/>
              <a:t>Public Comment Opportunities in 2023</a:t>
            </a:r>
            <a:br>
              <a:rPr lang="en-US"/>
            </a:br>
            <a:r>
              <a:rPr lang="en-US" sz="2400"/>
              <a:t> </a:t>
            </a:r>
          </a:p>
        </p:txBody>
      </p:sp>
    </p:spTree>
    <p:extLst>
      <p:ext uri="{BB962C8B-B14F-4D97-AF65-F5344CB8AC3E}">
        <p14:creationId xmlns:p14="http://schemas.microsoft.com/office/powerpoint/2010/main" val="3013116158"/>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40972" y="97782"/>
            <a:ext cx="6167437" cy="1090613"/>
          </a:xfrm>
        </p:spPr>
        <p:txBody>
          <a:bodyPr/>
          <a:lstStyle/>
          <a:p>
            <a:r>
              <a:rPr lang="en-US" sz="3200"/>
              <a:t>Public Comment Opportunities 2023</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p:cNvSpPr txBox="1"/>
          <p:nvPr/>
        </p:nvSpPr>
        <p:spPr>
          <a:xfrm>
            <a:off x="457200" y="1407064"/>
            <a:ext cx="8229600" cy="3662541"/>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600"/>
              </a:spcAft>
              <a:buClr>
                <a:srgbClr val="151C77"/>
              </a:buClr>
              <a:buSzTx/>
              <a:buFontTx/>
              <a:buNone/>
              <a:defRPr/>
            </a:pPr>
            <a:r>
              <a:rPr kumimoji="0" lang="en-US" sz="2000" b="1" i="0" u="none" strike="noStrike" kern="1200" cap="none" spc="0" normalizeH="0" baseline="0" noProof="0">
                <a:ln>
                  <a:noFill/>
                </a:ln>
                <a:solidFill>
                  <a:prstClr val="black"/>
                </a:solidFill>
                <a:effectLst/>
                <a:uLnTx/>
                <a:uFillTx/>
                <a:latin typeface="Arial"/>
                <a:ea typeface="+mn-ea"/>
                <a:cs typeface="+mn-cs"/>
              </a:rPr>
              <a:t>OU2 (DP064, Construction Debris Landfill/Former Coal Storage Area) Proposed Plan (PP): </a:t>
            </a:r>
            <a:r>
              <a:rPr kumimoji="0" lang="en-US" sz="1400" i="1" u="sng" strike="noStrike" kern="1200" cap="none" spc="0" normalizeH="0" baseline="0" noProof="0">
                <a:ln>
                  <a:noFill/>
                </a:ln>
                <a:solidFill>
                  <a:prstClr val="black"/>
                </a:solidFill>
                <a:effectLst/>
                <a:uLnTx/>
                <a:uFillTx/>
                <a:latin typeface="Arial"/>
                <a:ea typeface="+mn-ea"/>
                <a:cs typeface="+mn-cs"/>
              </a:rPr>
              <a:t>In Review Stage - </a:t>
            </a:r>
            <a:r>
              <a:rPr kumimoji="0" lang="en-US" sz="1400" b="0" i="1" u="sng" strike="noStrike" kern="1200" cap="none" spc="0" normalizeH="0" baseline="0" noProof="0">
                <a:ln>
                  <a:noFill/>
                </a:ln>
                <a:solidFill>
                  <a:prstClr val="black"/>
                </a:solidFill>
                <a:effectLst/>
                <a:uLnTx/>
                <a:uFillTx/>
                <a:latin typeface="Arial"/>
                <a:ea typeface="+mn-ea"/>
                <a:cs typeface="+mn-cs"/>
              </a:rPr>
              <a:t>Public Comment Period </a:t>
            </a:r>
            <a:r>
              <a:rPr lang="en-US" sz="1400" i="1" u="sng">
                <a:solidFill>
                  <a:prstClr val="black"/>
                </a:solidFill>
                <a:latin typeface="Arial"/>
              </a:rPr>
              <a:t>April</a:t>
            </a:r>
            <a:r>
              <a:rPr kumimoji="0" lang="en-US" sz="1400" b="0" i="1" u="sng" strike="noStrike" kern="1200" cap="none" spc="0" normalizeH="0" baseline="0" noProof="0">
                <a:ln>
                  <a:noFill/>
                </a:ln>
                <a:solidFill>
                  <a:prstClr val="black"/>
                </a:solidFill>
                <a:effectLst/>
                <a:uLnTx/>
                <a:uFillTx/>
                <a:latin typeface="Arial"/>
                <a:ea typeface="+mn-ea"/>
                <a:cs typeface="+mn-cs"/>
              </a:rPr>
              <a:t> </a:t>
            </a:r>
            <a:r>
              <a:rPr lang="en-US" sz="1400" i="1" u="sng">
                <a:solidFill>
                  <a:prstClr val="black"/>
                </a:solidFill>
                <a:latin typeface="Arial"/>
              </a:rPr>
              <a:t>15</a:t>
            </a:r>
            <a:r>
              <a:rPr kumimoji="0" lang="en-US" sz="1400" b="0" i="1" u="sng" strike="noStrike" kern="1200" cap="none" spc="0" normalizeH="0" baseline="0" noProof="0">
                <a:ln>
                  <a:noFill/>
                </a:ln>
                <a:solidFill>
                  <a:prstClr val="black"/>
                </a:solidFill>
                <a:effectLst/>
                <a:uLnTx/>
                <a:uFillTx/>
                <a:latin typeface="Arial"/>
                <a:ea typeface="+mn-ea"/>
                <a:cs typeface="+mn-cs"/>
              </a:rPr>
              <a:t> – May 15, 2023, following regulatory review</a:t>
            </a:r>
          </a:p>
          <a:p>
            <a:pPr marL="742950" lvl="2" indent="-285750">
              <a:spcBef>
                <a:spcPts val="600"/>
              </a:spcBef>
              <a:spcAft>
                <a:spcPts val="600"/>
              </a:spcAft>
              <a:buClr>
                <a:srgbClr val="151C77"/>
              </a:buClr>
              <a:buFont typeface="Wingdings" pitchFamily="2" charset="2"/>
              <a:buChar char="§"/>
            </a:pPr>
            <a:r>
              <a:rPr kumimoji="0" lang="en-US" b="0" i="0" u="none" strike="noStrike" kern="1200" cap="none" spc="0" normalizeH="0" baseline="0" noProof="0">
                <a:ln>
                  <a:noFill/>
                </a:ln>
                <a:solidFill>
                  <a:prstClr val="black"/>
                </a:solidFill>
                <a:effectLst/>
                <a:uLnTx/>
                <a:uFillTx/>
                <a:latin typeface="Arial"/>
                <a:ea typeface="+mn-ea"/>
                <a:cs typeface="+mn-cs"/>
              </a:rPr>
              <a:t>Remedial alternatives for DP064</a:t>
            </a:r>
          </a:p>
          <a:p>
            <a:pPr marL="0" marR="0" lvl="1" indent="0" algn="l" defTabSz="914400" rtl="0" eaLnBrk="1" fontAlgn="auto" latinLnBrk="0" hangingPunct="1">
              <a:lnSpc>
                <a:spcPct val="100000"/>
              </a:lnSpc>
              <a:spcBef>
                <a:spcPts val="600"/>
              </a:spcBef>
              <a:spcAft>
                <a:spcPts val="600"/>
              </a:spcAft>
              <a:buClr>
                <a:srgbClr val="151C77"/>
              </a:buClr>
              <a:buSzTx/>
              <a:buFontTx/>
              <a:buNone/>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00000"/>
              </a:lnSpc>
              <a:spcBef>
                <a:spcPts val="600"/>
              </a:spcBef>
              <a:spcAft>
                <a:spcPts val="600"/>
              </a:spcAft>
              <a:buClr>
                <a:srgbClr val="151C77"/>
              </a:buClr>
              <a:buSzTx/>
              <a:buFontTx/>
              <a:buNone/>
              <a:defRPr/>
            </a:pPr>
            <a:r>
              <a:rPr kumimoji="0" lang="en-US" sz="2000" b="1" i="0" u="none" strike="noStrike" kern="1200" cap="none" spc="0" normalizeH="0" baseline="0" noProof="0">
                <a:ln>
                  <a:noFill/>
                </a:ln>
                <a:solidFill>
                  <a:prstClr val="black"/>
                </a:solidFill>
                <a:effectLst/>
                <a:uLnTx/>
                <a:uFillTx/>
                <a:latin typeface="Arial"/>
                <a:ea typeface="+mn-ea"/>
                <a:cs typeface="+mn-cs"/>
              </a:rPr>
              <a:t>OU2 (WP003, Industrial Wastewater Lagoon System) PP: </a:t>
            </a:r>
            <a:r>
              <a:rPr kumimoji="0" lang="en-US" sz="1400" i="1" u="sng" strike="noStrike" kern="1200" cap="none" spc="0" normalizeH="0" baseline="0" noProof="0">
                <a:ln>
                  <a:noFill/>
                </a:ln>
                <a:solidFill>
                  <a:prstClr val="black"/>
                </a:solidFill>
                <a:effectLst/>
                <a:uLnTx/>
                <a:uFillTx/>
                <a:latin typeface="Arial"/>
                <a:ea typeface="+mn-ea"/>
                <a:cs typeface="+mn-cs"/>
              </a:rPr>
              <a:t>In Review Stage - </a:t>
            </a:r>
            <a:r>
              <a:rPr kumimoji="0" lang="en-US" sz="1400" b="0" i="1" u="sng" strike="noStrike" kern="1200" cap="none" spc="0" normalizeH="0" baseline="0" noProof="0">
                <a:ln>
                  <a:noFill/>
                </a:ln>
                <a:solidFill>
                  <a:prstClr val="black"/>
                </a:solidFill>
                <a:effectLst/>
                <a:uLnTx/>
                <a:uFillTx/>
                <a:latin typeface="Arial"/>
                <a:ea typeface="+mn-ea"/>
                <a:cs typeface="+mn-cs"/>
              </a:rPr>
              <a:t>Public Comment Period </a:t>
            </a:r>
            <a:r>
              <a:rPr lang="en-US" sz="1400" i="1" u="sng">
                <a:solidFill>
                  <a:prstClr val="black"/>
                </a:solidFill>
                <a:latin typeface="Arial"/>
              </a:rPr>
              <a:t>May</a:t>
            </a:r>
            <a:r>
              <a:rPr kumimoji="0" lang="en-US" sz="1400" b="0" i="1" u="sng" strike="noStrike" kern="1200" cap="none" spc="0" normalizeH="0" baseline="0" noProof="0">
                <a:ln>
                  <a:noFill/>
                </a:ln>
                <a:solidFill>
                  <a:prstClr val="black"/>
                </a:solidFill>
                <a:effectLst/>
                <a:uLnTx/>
                <a:uFillTx/>
                <a:latin typeface="Arial"/>
                <a:ea typeface="+mn-ea"/>
                <a:cs typeface="+mn-cs"/>
              </a:rPr>
              <a:t> </a:t>
            </a:r>
            <a:r>
              <a:rPr lang="en-US" sz="1400" i="1" u="sng">
                <a:solidFill>
                  <a:prstClr val="black"/>
                </a:solidFill>
                <a:latin typeface="Arial"/>
              </a:rPr>
              <a:t>15</a:t>
            </a:r>
            <a:r>
              <a:rPr kumimoji="0" lang="en-US" sz="1400" b="0" i="1" u="sng" strike="noStrike" kern="1200" cap="none" spc="0" normalizeH="0" baseline="0" noProof="0">
                <a:ln>
                  <a:noFill/>
                </a:ln>
                <a:solidFill>
                  <a:prstClr val="black"/>
                </a:solidFill>
                <a:effectLst/>
                <a:uLnTx/>
                <a:uFillTx/>
                <a:latin typeface="Arial"/>
                <a:ea typeface="+mn-ea"/>
                <a:cs typeface="+mn-cs"/>
              </a:rPr>
              <a:t> – June 15, 2023, following regulatory review</a:t>
            </a:r>
          </a:p>
          <a:p>
            <a:pPr marL="742950" lvl="1" indent="-285750">
              <a:buClr>
                <a:srgbClr val="151C77"/>
              </a:buClr>
              <a:buFont typeface="Wingdings" pitchFamily="2" charset="2"/>
              <a:buChar char="§"/>
            </a:pPr>
            <a:r>
              <a:rPr lang="en-US">
                <a:solidFill>
                  <a:prstClr val="black"/>
                </a:solidFill>
              </a:rPr>
              <a:t>Will include selected remedy for the site based on the Feasibility Study Addendum (FSA)</a:t>
            </a:r>
          </a:p>
          <a:p>
            <a:pPr marL="742950" lvl="1" indent="-285750">
              <a:buClr>
                <a:srgbClr val="151C77"/>
              </a:buClr>
              <a:buFont typeface="Wingdings" pitchFamily="2" charset="2"/>
              <a:buChar char="§"/>
            </a:pPr>
            <a:r>
              <a:rPr lang="en-US">
                <a:solidFill>
                  <a:prstClr val="black"/>
                </a:solidFill>
              </a:rPr>
              <a:t>Anticipated public comment period summer 2023</a:t>
            </a:r>
          </a:p>
          <a:p>
            <a:pPr marL="742950" marR="0" lvl="1" indent="-285750" algn="l" defTabSz="914400" rtl="0" eaLnBrk="1" fontAlgn="auto" latinLnBrk="0" hangingPunct="1">
              <a:lnSpc>
                <a:spcPct val="100000"/>
              </a:lnSpc>
              <a:spcBef>
                <a:spcPct val="0"/>
              </a:spcBef>
              <a:spcAft>
                <a:spcPct val="0"/>
              </a:spcAft>
              <a:buClr>
                <a:srgbClr val="151C77"/>
              </a:buClr>
              <a:buSzTx/>
              <a:buFont typeface="Wingdings" pitchFamily="2" charset="2"/>
              <a:buChar char="§"/>
              <a:defRPr/>
            </a:pPr>
            <a:endParaRPr kumimoji="0" lang="en-US" sz="1800" b="1"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2941276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8281" y="44432"/>
            <a:ext cx="6167437" cy="1090613"/>
          </a:xfrm>
        </p:spPr>
        <p:txBody>
          <a:bodyPr/>
          <a:lstStyle/>
          <a:p>
            <a:r>
              <a:rPr lang="en-US" sz="3200"/>
              <a:t>Public Comment Opportunities 2022</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p:cNvSpPr txBox="1"/>
          <p:nvPr/>
        </p:nvSpPr>
        <p:spPr>
          <a:xfrm>
            <a:off x="457200" y="1407064"/>
            <a:ext cx="8229600" cy="5032147"/>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600"/>
              </a:spcAft>
              <a:buClr>
                <a:srgbClr val="151C77"/>
              </a:buClr>
              <a:buSzTx/>
              <a:buFontTx/>
              <a:buNone/>
              <a:defRPr/>
            </a:pPr>
            <a:r>
              <a:rPr kumimoji="0" lang="en-US" sz="2000" b="1" i="0" u="none" strike="noStrike" kern="1200" cap="none" spc="0" normalizeH="0" baseline="0" noProof="0">
                <a:ln>
                  <a:noFill/>
                </a:ln>
                <a:solidFill>
                  <a:prstClr val="black"/>
                </a:solidFill>
                <a:effectLst/>
                <a:uLnTx/>
                <a:uFillTx/>
                <a:latin typeface="Arial"/>
                <a:ea typeface="+mn-ea"/>
                <a:cs typeface="+mn-cs"/>
              </a:rPr>
              <a:t>OU2 (OW058, Hotspot #5 TPH Contamination) PP: </a:t>
            </a:r>
            <a:r>
              <a:rPr kumimoji="0" lang="en-US" sz="1400" i="1" u="sng" strike="noStrike" kern="1200" cap="none" spc="0" normalizeH="0" baseline="0" noProof="0">
                <a:ln>
                  <a:noFill/>
                </a:ln>
                <a:solidFill>
                  <a:prstClr val="black"/>
                </a:solidFill>
                <a:effectLst/>
                <a:uLnTx/>
                <a:uFillTx/>
                <a:latin typeface="Arial"/>
                <a:ea typeface="+mn-ea"/>
                <a:cs typeface="+mn-cs"/>
              </a:rPr>
              <a:t>In production stage - </a:t>
            </a:r>
            <a:r>
              <a:rPr kumimoji="0" lang="en-US" sz="1400" b="0" i="1" u="sng" strike="noStrike" kern="1200" cap="none" spc="0" normalizeH="0" baseline="0" noProof="0">
                <a:ln>
                  <a:noFill/>
                </a:ln>
                <a:solidFill>
                  <a:prstClr val="black"/>
                </a:solidFill>
                <a:effectLst/>
                <a:uLnTx/>
                <a:uFillTx/>
                <a:latin typeface="Arial"/>
                <a:ea typeface="+mn-ea"/>
                <a:cs typeface="+mn-cs"/>
              </a:rPr>
              <a:t>Public Comment Period </a:t>
            </a:r>
            <a:r>
              <a:rPr lang="en-US" sz="1400" i="1" u="sng">
                <a:solidFill>
                  <a:prstClr val="black"/>
                </a:solidFill>
                <a:latin typeface="Arial"/>
              </a:rPr>
              <a:t>summer</a:t>
            </a:r>
            <a:r>
              <a:rPr kumimoji="0" lang="en-US" sz="1400" b="0" i="1" u="sng" strike="noStrike" kern="1200" cap="none" spc="0" normalizeH="0" baseline="0" noProof="0">
                <a:ln>
                  <a:noFill/>
                </a:ln>
                <a:solidFill>
                  <a:prstClr val="black"/>
                </a:solidFill>
                <a:effectLst/>
                <a:uLnTx/>
                <a:uFillTx/>
                <a:latin typeface="Arial"/>
                <a:ea typeface="+mn-ea"/>
                <a:cs typeface="+mn-cs"/>
              </a:rPr>
              <a:t>, 2023</a:t>
            </a:r>
          </a:p>
          <a:p>
            <a:pPr marL="742950" lvl="2" indent="-285750">
              <a:spcBef>
                <a:spcPts val="600"/>
              </a:spcBef>
              <a:spcAft>
                <a:spcPts val="600"/>
              </a:spcAft>
              <a:buClr>
                <a:srgbClr val="151C77"/>
              </a:buClr>
              <a:buFont typeface="Wingdings" pitchFamily="2" charset="2"/>
              <a:buChar char="§"/>
            </a:pPr>
            <a:r>
              <a:rPr kumimoji="0" lang="en-US" b="0" i="0" u="none" strike="noStrike" kern="1200" cap="none" spc="0" normalizeH="0" baseline="0" noProof="0">
                <a:ln>
                  <a:noFill/>
                </a:ln>
                <a:solidFill>
                  <a:prstClr val="black"/>
                </a:solidFill>
                <a:effectLst/>
                <a:uLnTx/>
                <a:uFillTx/>
                <a:latin typeface="Arial"/>
                <a:ea typeface="+mn-ea"/>
                <a:cs typeface="+mn-cs"/>
              </a:rPr>
              <a:t>Remedial alternatives for OW058</a:t>
            </a:r>
          </a:p>
          <a:p>
            <a:pPr marL="742950" lvl="2" indent="-285750">
              <a:spcBef>
                <a:spcPts val="600"/>
              </a:spcBef>
              <a:spcAft>
                <a:spcPts val="600"/>
              </a:spcAft>
              <a:buClr>
                <a:srgbClr val="151C77"/>
              </a:buClr>
              <a:buFont typeface="Wingdings" pitchFamily="2" charset="2"/>
              <a:buChar char="§"/>
            </a:pPr>
            <a:r>
              <a:rPr lang="en-US">
                <a:solidFill>
                  <a:prstClr val="black"/>
                </a:solidFill>
              </a:rPr>
              <a:t>Anticipated public comment period summer 2023</a:t>
            </a:r>
          </a:p>
          <a:p>
            <a:pPr marL="457200" lvl="2">
              <a:spcBef>
                <a:spcPts val="600"/>
              </a:spcBef>
              <a:spcAft>
                <a:spcPts val="600"/>
              </a:spcAft>
              <a:buClr>
                <a:srgbClr val="151C77"/>
              </a:buClr>
            </a:pPr>
            <a:endParaRPr lang="en-US">
              <a:solidFill>
                <a:prstClr val="black"/>
              </a:solidFill>
            </a:endParaRPr>
          </a:p>
          <a:p>
            <a:pPr marL="0" marR="0" lvl="1" indent="0" algn="l" defTabSz="914400" rtl="0" eaLnBrk="1" fontAlgn="auto" latinLnBrk="0" hangingPunct="1">
              <a:lnSpc>
                <a:spcPct val="100000"/>
              </a:lnSpc>
              <a:spcBef>
                <a:spcPts val="600"/>
              </a:spcBef>
              <a:spcAft>
                <a:spcPts val="600"/>
              </a:spcAft>
              <a:buClr>
                <a:srgbClr val="151C77"/>
              </a:buClr>
              <a:buSzTx/>
              <a:buFontTx/>
              <a:buNone/>
              <a:defRPr/>
            </a:pPr>
            <a:r>
              <a:rPr lang="en-US" sz="2000" b="1">
                <a:solidFill>
                  <a:prstClr val="black"/>
                </a:solidFill>
                <a:latin typeface="Arial"/>
              </a:rPr>
              <a:t>SD037</a:t>
            </a:r>
            <a:r>
              <a:rPr kumimoji="0" lang="en-US" sz="2000" b="1" i="0" u="none" strike="noStrike" kern="1200" cap="none" spc="0" normalizeH="0" baseline="0" noProof="0">
                <a:ln>
                  <a:noFill/>
                </a:ln>
                <a:solidFill>
                  <a:prstClr val="black"/>
                </a:solidFill>
                <a:effectLst/>
                <a:uLnTx/>
                <a:uFillTx/>
                <a:latin typeface="Arial"/>
                <a:ea typeface="+mn-ea"/>
                <a:cs typeface="+mn-cs"/>
              </a:rPr>
              <a:t> (Building 2447 and 2451 TCE Contamination) PP: </a:t>
            </a:r>
            <a:r>
              <a:rPr kumimoji="0" lang="en-US" sz="1400" i="1" u="sng" strike="noStrike" kern="1200" cap="none" spc="0" normalizeH="0" baseline="0" noProof="0">
                <a:ln>
                  <a:noFill/>
                </a:ln>
                <a:solidFill>
                  <a:prstClr val="black"/>
                </a:solidFill>
                <a:effectLst/>
                <a:uLnTx/>
                <a:uFillTx/>
                <a:latin typeface="Arial"/>
                <a:ea typeface="+mn-ea"/>
                <a:cs typeface="+mn-cs"/>
              </a:rPr>
              <a:t>In production stage - </a:t>
            </a:r>
            <a:r>
              <a:rPr kumimoji="0" lang="en-US" sz="1400" b="0" i="1" u="sng" strike="noStrike" kern="1200" cap="none" spc="0" normalizeH="0" baseline="0" noProof="0">
                <a:ln>
                  <a:noFill/>
                </a:ln>
                <a:solidFill>
                  <a:prstClr val="black"/>
                </a:solidFill>
                <a:effectLst/>
                <a:uLnTx/>
                <a:uFillTx/>
                <a:latin typeface="Arial"/>
                <a:ea typeface="+mn-ea"/>
                <a:cs typeface="+mn-cs"/>
              </a:rPr>
              <a:t>Public Comment Period </a:t>
            </a:r>
            <a:r>
              <a:rPr lang="en-US" sz="1400" i="1" u="sng">
                <a:solidFill>
                  <a:prstClr val="black"/>
                </a:solidFill>
                <a:latin typeface="Arial"/>
              </a:rPr>
              <a:t>summer</a:t>
            </a:r>
            <a:r>
              <a:rPr kumimoji="0" lang="en-US" sz="1400" b="0" i="1" u="sng" strike="noStrike" kern="1200" cap="none" spc="0" normalizeH="0" baseline="0" noProof="0">
                <a:ln>
                  <a:noFill/>
                </a:ln>
                <a:solidFill>
                  <a:prstClr val="black"/>
                </a:solidFill>
                <a:effectLst/>
                <a:uLnTx/>
                <a:uFillTx/>
                <a:latin typeface="Arial"/>
                <a:ea typeface="+mn-ea"/>
                <a:cs typeface="+mn-cs"/>
              </a:rPr>
              <a:t>, 2023</a:t>
            </a:r>
          </a:p>
          <a:p>
            <a:pPr marL="742950" lvl="2" indent="-285750">
              <a:spcBef>
                <a:spcPts val="600"/>
              </a:spcBef>
              <a:spcAft>
                <a:spcPts val="600"/>
              </a:spcAft>
              <a:buClr>
                <a:srgbClr val="151C77"/>
              </a:buClr>
              <a:buFont typeface="Wingdings" pitchFamily="2" charset="2"/>
              <a:buChar char="§"/>
            </a:pPr>
            <a:r>
              <a:rPr kumimoji="0" lang="en-US" b="0" i="0" u="none" strike="noStrike" kern="1200" cap="none" spc="0" normalizeH="0" baseline="0" noProof="0">
                <a:ln>
                  <a:noFill/>
                </a:ln>
                <a:solidFill>
                  <a:prstClr val="black"/>
                </a:solidFill>
                <a:effectLst/>
                <a:uLnTx/>
                <a:uFillTx/>
                <a:latin typeface="Arial"/>
                <a:ea typeface="+mn-ea"/>
                <a:cs typeface="+mn-cs"/>
              </a:rPr>
              <a:t>Remedial alternatives for SD037</a:t>
            </a:r>
          </a:p>
          <a:p>
            <a:pPr marL="742950" lvl="2" indent="-285750">
              <a:spcBef>
                <a:spcPts val="600"/>
              </a:spcBef>
              <a:spcAft>
                <a:spcPts val="600"/>
              </a:spcAft>
              <a:buClr>
                <a:srgbClr val="151C77"/>
              </a:buClr>
              <a:buFont typeface="Wingdings" pitchFamily="2" charset="2"/>
              <a:buChar char="§"/>
            </a:pPr>
            <a:r>
              <a:rPr lang="en-US">
                <a:solidFill>
                  <a:prstClr val="black"/>
                </a:solidFill>
              </a:rPr>
              <a:t>Anticipated public comment period summer 2023</a:t>
            </a:r>
          </a:p>
          <a:p>
            <a:pPr marL="457200" lvl="2">
              <a:spcBef>
                <a:spcPts val="600"/>
              </a:spcBef>
              <a:spcAft>
                <a:spcPts val="600"/>
              </a:spcAft>
              <a:buClr>
                <a:srgbClr val="151C77"/>
              </a:buClr>
            </a:pPr>
            <a:endParaRPr lang="en-US">
              <a:solidFill>
                <a:prstClr val="black"/>
              </a:solidFill>
            </a:endParaRPr>
          </a:p>
          <a:p>
            <a:pPr marL="742950" lvl="2" indent="-285750">
              <a:spcBef>
                <a:spcPts val="600"/>
              </a:spcBef>
              <a:spcAft>
                <a:spcPts val="600"/>
              </a:spcAft>
              <a:buClr>
                <a:srgbClr val="151C77"/>
              </a:buClr>
              <a:buFont typeface="Wingdings" pitchFamily="2" charset="2"/>
              <a:buChar char="§"/>
            </a:pPr>
            <a:endParaRPr kumimoji="0" lang="en-US" b="0" i="0" u="none" strike="noStrike" kern="1200" cap="none" spc="0" normalizeH="0" baseline="0" noProof="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00000"/>
              </a:lnSpc>
              <a:spcBef>
                <a:spcPts val="600"/>
              </a:spcBef>
              <a:spcAft>
                <a:spcPts val="600"/>
              </a:spcAft>
              <a:buClr>
                <a:srgbClr val="151C77"/>
              </a:buClr>
              <a:buSzTx/>
              <a:buFontTx/>
              <a:buNone/>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a:p>
            <a:pPr marL="742950" marR="0" lvl="1" indent="-285750" algn="l" defTabSz="914400" rtl="0" eaLnBrk="1" fontAlgn="auto" latinLnBrk="0" hangingPunct="1">
              <a:lnSpc>
                <a:spcPct val="100000"/>
              </a:lnSpc>
              <a:spcBef>
                <a:spcPct val="0"/>
              </a:spcBef>
              <a:spcAft>
                <a:spcPct val="0"/>
              </a:spcAft>
              <a:buClr>
                <a:srgbClr val="151C77"/>
              </a:buClr>
              <a:buSzTx/>
              <a:buFont typeface="Wingdings" pitchFamily="2" charset="2"/>
              <a:buChar char="§"/>
              <a:defRPr/>
            </a:pPr>
            <a:endParaRPr kumimoji="0" lang="en-US" sz="1800" b="1"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6282225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bwMode="auto">
          <a:xfrm>
            <a:off x="1190625" y="0"/>
            <a:ext cx="6762750" cy="1143000"/>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a:defRPr>
            </a:lvl2pPr>
            <a:lvl3pPr algn="r" rtl="0" eaLnBrk="0" fontAlgn="base" hangingPunct="0">
              <a:spcBef>
                <a:spcPct val="0"/>
              </a:spcBef>
              <a:spcAft>
                <a:spcPct val="0"/>
              </a:spcAft>
              <a:defRPr sz="3600" b="1" i="1">
                <a:solidFill>
                  <a:srgbClr val="151C77"/>
                </a:solidFill>
                <a:latin typeface="Arial"/>
              </a:defRPr>
            </a:lvl3pPr>
            <a:lvl4pPr algn="r" rtl="0" eaLnBrk="0" fontAlgn="base" hangingPunct="0">
              <a:spcBef>
                <a:spcPct val="0"/>
              </a:spcBef>
              <a:spcAft>
                <a:spcPct val="0"/>
              </a:spcAft>
              <a:defRPr sz="3600" b="1" i="1">
                <a:solidFill>
                  <a:srgbClr val="151C77"/>
                </a:solidFill>
                <a:latin typeface="Arial"/>
              </a:defRPr>
            </a:lvl4pPr>
            <a:lvl5pPr algn="r" rtl="0" eaLnBrk="0" fontAlgn="base" hangingPunct="0">
              <a:spcBef>
                <a:spcPct val="0"/>
              </a:spcBef>
              <a:spcAft>
                <a:spcPct val="0"/>
              </a:spcAft>
              <a:defRPr sz="3600" b="1" i="1">
                <a:solidFill>
                  <a:srgbClr val="151C77"/>
                </a:solidFill>
                <a:latin typeface="Arial"/>
              </a:defRPr>
            </a:lvl5pPr>
            <a:lvl6pPr marL="457200" algn="r" rtl="0" eaLnBrk="0" fontAlgn="base" hangingPunct="0">
              <a:spcBef>
                <a:spcPct val="0"/>
              </a:spcBef>
              <a:spcAft>
                <a:spcPct val="0"/>
              </a:spcAft>
              <a:defRPr sz="3600" b="1" i="1">
                <a:solidFill>
                  <a:srgbClr val="151C77"/>
                </a:solidFill>
                <a:latin typeface="Arial"/>
              </a:defRPr>
            </a:lvl6pPr>
            <a:lvl7pPr marL="914400" algn="r" rtl="0" eaLnBrk="0" fontAlgn="base" hangingPunct="0">
              <a:spcBef>
                <a:spcPct val="0"/>
              </a:spcBef>
              <a:spcAft>
                <a:spcPct val="0"/>
              </a:spcAft>
              <a:defRPr sz="3600" b="1" i="1">
                <a:solidFill>
                  <a:srgbClr val="151C77"/>
                </a:solidFill>
                <a:latin typeface="Arial"/>
              </a:defRPr>
            </a:lvl7pPr>
            <a:lvl8pPr marL="1371600" algn="r" rtl="0" eaLnBrk="0" fontAlgn="base" hangingPunct="0">
              <a:spcBef>
                <a:spcPct val="0"/>
              </a:spcBef>
              <a:spcAft>
                <a:spcPct val="0"/>
              </a:spcAft>
              <a:defRPr sz="3600" b="1" i="1">
                <a:solidFill>
                  <a:srgbClr val="151C77"/>
                </a:solidFill>
                <a:latin typeface="Arial"/>
              </a:defRPr>
            </a:lvl8pPr>
            <a:lvl9pPr marL="1828800" algn="r" rtl="0" eaLnBrk="0" fontAlgn="base" hangingPunct="0">
              <a:spcBef>
                <a:spcPct val="0"/>
              </a:spcBef>
              <a:spcAft>
                <a:spcPct val="0"/>
              </a:spcAft>
              <a:defRPr sz="3600" b="1" i="1">
                <a:solidFill>
                  <a:srgbClr val="151C77"/>
                </a:solidFill>
                <a:latin typeface="Arial"/>
              </a:defRPr>
            </a:lvl9pPr>
          </a:lstStyle>
          <a:p>
            <a:r>
              <a:rPr lang="en-US" kern="0"/>
              <a:t>Acronyms and Abbreviations</a:t>
            </a:r>
          </a:p>
        </p:txBody>
      </p:sp>
      <p:sp>
        <p:nvSpPr>
          <p:cNvPr id="3" name="TextBox 2"/>
          <p:cNvSpPr txBox="1"/>
          <p:nvPr/>
        </p:nvSpPr>
        <p:spPr>
          <a:xfrm>
            <a:off x="304800" y="1295400"/>
            <a:ext cx="8382000" cy="3354765"/>
          </a:xfrm>
          <a:prstGeom prst="rect">
            <a:avLst/>
          </a:prstGeom>
          <a:noFill/>
        </p:spPr>
        <p:txBody>
          <a:bodyPr wrap="square" rtlCol="0">
            <a:spAutoFit/>
          </a:bodyPr>
          <a:lstStyle/>
          <a:p>
            <a:pPr>
              <a:tabLst>
                <a:tab pos="1314450" algn="l"/>
              </a:tabLst>
            </a:pPr>
            <a:r>
              <a:rPr lang="en-US" sz="1400" kern="0">
                <a:solidFill>
                  <a:prstClr val="black"/>
                </a:solidFill>
                <a:cs typeface="Arial" panose="020B0604020202020204" pitchFamily="34" charset="0"/>
              </a:rPr>
              <a:t>µg/L	micrograms per liter</a:t>
            </a:r>
          </a:p>
          <a:p>
            <a:pPr>
              <a:tabLst>
                <a:tab pos="1314450" algn="l"/>
              </a:tabLst>
            </a:pPr>
            <a:r>
              <a:rPr lang="en-US" sz="1400" kern="0">
                <a:solidFill>
                  <a:prstClr val="black"/>
                </a:solidFill>
                <a:ea typeface="Times New Roman"/>
                <a:cs typeface="Arial" panose="020B0604020202020204" pitchFamily="34" charset="0"/>
              </a:rPr>
              <a:t>AFB	Air Force Base</a:t>
            </a:r>
          </a:p>
          <a:p>
            <a:pPr>
              <a:tabLst>
                <a:tab pos="1314450" algn="l"/>
              </a:tabLst>
            </a:pPr>
            <a:r>
              <a:rPr lang="en-US" sz="1400" kern="0">
                <a:solidFill>
                  <a:prstClr val="black"/>
                </a:solidFill>
                <a:ea typeface="Times New Roman"/>
                <a:cs typeface="Arial" panose="020B0604020202020204" pitchFamily="34" charset="0"/>
              </a:rPr>
              <a:t>AMSL	Above Mean Sea Level</a:t>
            </a:r>
          </a:p>
          <a:p>
            <a:pPr>
              <a:tabLst>
                <a:tab pos="1314450" algn="l"/>
              </a:tabLst>
            </a:pPr>
            <a:r>
              <a:rPr lang="en-US" sz="1400">
                <a:solidFill>
                  <a:prstClr val="black"/>
                </a:solidFill>
              </a:rPr>
              <a:t>EPA	United States Environmental Protection Agency</a:t>
            </a:r>
            <a:endParaRPr lang="en-US" sz="1400">
              <a:solidFill>
                <a:srgbClr val="000000"/>
              </a:solidFill>
              <a:ea typeface="Times New Roman"/>
            </a:endParaRPr>
          </a:p>
          <a:p>
            <a:pPr>
              <a:tabLst>
                <a:tab pos="1314450" algn="l"/>
              </a:tabLst>
            </a:pPr>
            <a:r>
              <a:rPr lang="en-US" sz="1400">
                <a:solidFill>
                  <a:srgbClr val="000000"/>
                </a:solidFill>
              </a:rPr>
              <a:t>GW	groundwater</a:t>
            </a:r>
          </a:p>
          <a:p>
            <a:pPr>
              <a:tabLst>
                <a:tab pos="1314450" algn="l"/>
              </a:tabLst>
            </a:pPr>
            <a:r>
              <a:rPr lang="en-US" sz="1400">
                <a:solidFill>
                  <a:srgbClr val="000000"/>
                </a:solidFill>
              </a:rPr>
              <a:t>IW	injection well</a:t>
            </a:r>
          </a:p>
          <a:p>
            <a:pPr>
              <a:tabLst>
                <a:tab pos="1314450" algn="l"/>
              </a:tabLst>
            </a:pPr>
            <a:r>
              <a:rPr lang="en-US" sz="1400">
                <a:solidFill>
                  <a:srgbClr val="000000"/>
                </a:solidFill>
              </a:rPr>
              <a:t>NFA	no further action</a:t>
            </a:r>
          </a:p>
          <a:p>
            <a:pPr>
              <a:tabLst>
                <a:tab pos="1314450" algn="l"/>
              </a:tabLst>
            </a:pPr>
            <a:r>
              <a:rPr lang="en-US" sz="1400">
                <a:solidFill>
                  <a:srgbClr val="000000"/>
                </a:solidFill>
                <a:ea typeface="Times New Roman"/>
              </a:rPr>
              <a:t>OU	operable unit</a:t>
            </a:r>
          </a:p>
          <a:p>
            <a:pPr>
              <a:tabLst>
                <a:tab pos="1309688" algn="l"/>
              </a:tabLst>
            </a:pPr>
            <a:r>
              <a:rPr lang="en-US" sz="1400">
                <a:solidFill>
                  <a:srgbClr val="000000"/>
                </a:solidFill>
                <a:ea typeface="Times New Roman"/>
              </a:rPr>
              <a:t>RA-O	</a:t>
            </a:r>
            <a:r>
              <a:rPr lang="en-US" sz="1400">
                <a:solidFill>
                  <a:prstClr val="black"/>
                </a:solidFill>
              </a:rPr>
              <a:t>remedial action-operations</a:t>
            </a:r>
            <a:endParaRPr lang="en-US" sz="1400">
              <a:solidFill>
                <a:srgbClr val="000000"/>
              </a:solidFill>
              <a:ea typeface="Times New Roman"/>
            </a:endParaRPr>
          </a:p>
          <a:p>
            <a:pPr>
              <a:tabLst>
                <a:tab pos="1309688" algn="l"/>
              </a:tabLst>
            </a:pPr>
            <a:r>
              <a:rPr lang="en-US" sz="1400">
                <a:solidFill>
                  <a:prstClr val="black"/>
                </a:solidFill>
              </a:rPr>
              <a:t>TCE	trichloroethylene</a:t>
            </a:r>
          </a:p>
          <a:p>
            <a:pPr>
              <a:tabLst>
                <a:tab pos="1309688" algn="l"/>
              </a:tabLst>
            </a:pPr>
            <a:r>
              <a:rPr lang="en-US" sz="1400">
                <a:solidFill>
                  <a:prstClr val="black"/>
                </a:solidFill>
              </a:rPr>
              <a:t>TPH	Total Petroleum Hydrocarbon</a:t>
            </a:r>
          </a:p>
          <a:p>
            <a:pPr>
              <a:tabLst>
                <a:tab pos="1309688" algn="l"/>
              </a:tabLst>
            </a:pPr>
            <a:r>
              <a:rPr lang="en-US" sz="1400">
                <a:solidFill>
                  <a:prstClr val="black"/>
                </a:solidFill>
              </a:rPr>
              <a:t>USAF	</a:t>
            </a:r>
            <a:r>
              <a:rPr lang="en-US" sz="1400" kern="0">
                <a:solidFill>
                  <a:prstClr val="black"/>
                </a:solidFill>
                <a:ea typeface="Times New Roman"/>
                <a:cs typeface="Arial" panose="020B0604020202020204" pitchFamily="34" charset="0"/>
              </a:rPr>
              <a:t>United States Air Force</a:t>
            </a:r>
            <a:endParaRPr lang="en-US" sz="1400">
              <a:solidFill>
                <a:prstClr val="black"/>
              </a:solidFill>
            </a:endParaRPr>
          </a:p>
          <a:p>
            <a:pPr>
              <a:tabLst>
                <a:tab pos="1309688" algn="l"/>
              </a:tabLst>
            </a:pPr>
            <a:r>
              <a:rPr lang="en-US" sz="1400">
                <a:solidFill>
                  <a:prstClr val="black"/>
                </a:solidFill>
              </a:rPr>
              <a:t>VCP	Voluntary Cleanup Program</a:t>
            </a:r>
          </a:p>
          <a:p>
            <a:pPr>
              <a:tabLst>
                <a:tab pos="1309688" algn="l"/>
              </a:tabLst>
            </a:pPr>
            <a:r>
              <a:rPr lang="en-US" sz="1400">
                <a:solidFill>
                  <a:prstClr val="black"/>
                </a:solidFill>
              </a:rPr>
              <a:t>WDOE	Washington Department of Ecology</a:t>
            </a:r>
          </a:p>
          <a:p>
            <a:pPr>
              <a:tabLst>
                <a:tab pos="1309688" algn="l"/>
              </a:tabLst>
            </a:pPr>
            <a:endParaRPr lang="en-US" sz="1600">
              <a:solidFill>
                <a:prstClr val="black"/>
              </a:solidFill>
            </a:endParaRPr>
          </a:p>
        </p:txBody>
      </p:sp>
    </p:spTree>
    <p:extLst>
      <p:ext uri="{BB962C8B-B14F-4D97-AF65-F5344CB8AC3E}">
        <p14:creationId xmlns:p14="http://schemas.microsoft.com/office/powerpoint/2010/main" val="191693710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a:solidFill>
                  <a:srgbClr val="141B76"/>
                </a:solidFill>
                <a:cs typeface="Arial"/>
              </a:rPr>
              <a:t>Questions?</a:t>
            </a:r>
            <a:endParaRPr lang="en-US"/>
          </a:p>
        </p:txBody>
      </p:sp>
      <p:sp>
        <p:nvSpPr>
          <p:cNvPr id="6"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61</a:t>
            </a:fld>
            <a:endParaRPr kumimoji="0" lang="en-US" sz="1235" b="0" i="0" u="none" strike="noStrike" kern="1200" cap="none" spc="-4"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590588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a:br>
            <a:br>
              <a:rPr lang="en-US" b="1"/>
            </a:br>
            <a:r>
              <a:rPr lang="en-US" b="1"/>
              <a:t>BREAK</a:t>
            </a:r>
            <a:br>
              <a:rPr lang="en-US" b="1"/>
            </a:br>
            <a:br>
              <a:rPr lang="en-US" b="1"/>
            </a:br>
            <a:r>
              <a:rPr lang="en-US" sz="2500" b="1"/>
              <a:t>Meeting will resume in 5 minutes.</a:t>
            </a:r>
            <a:br>
              <a:rPr lang="en-US" b="1"/>
            </a:br>
            <a:endParaRPr lang="en-US" sz="3600"/>
          </a:p>
        </p:txBody>
      </p:sp>
    </p:spTree>
    <p:extLst>
      <p:ext uri="{BB962C8B-B14F-4D97-AF65-F5344CB8AC3E}">
        <p14:creationId xmlns:p14="http://schemas.microsoft.com/office/powerpoint/2010/main" val="26476285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a:br>
            <a:r>
              <a:rPr lang="en-US" b="1"/>
              <a:t>PUBLIC COMMENT</a:t>
            </a:r>
            <a:br>
              <a:rPr lang="en-US" b="1">
                <a:ea typeface="Tahoma"/>
                <a:cs typeface="Tahoma"/>
              </a:rPr>
            </a:br>
            <a:r>
              <a:rPr lang="en-US" b="1">
                <a:ea typeface="Tahoma"/>
                <a:cs typeface="Tahoma"/>
              </a:rPr>
              <a:t>(10 Minutes)</a:t>
            </a:r>
            <a:br>
              <a:rPr lang="en-US" b="1"/>
            </a:br>
            <a:endParaRPr lang="en-US" sz="3600"/>
          </a:p>
        </p:txBody>
      </p:sp>
    </p:spTree>
    <p:extLst>
      <p:ext uri="{BB962C8B-B14F-4D97-AF65-F5344CB8AC3E}">
        <p14:creationId xmlns:p14="http://schemas.microsoft.com/office/powerpoint/2010/main" val="2520990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a:br>
            <a:r>
              <a:rPr lang="en-US" b="1"/>
              <a:t>MEETING </a:t>
            </a:r>
            <a:br>
              <a:rPr lang="en-US" b="1"/>
            </a:br>
            <a:r>
              <a:rPr lang="en-US" b="1"/>
              <a:t>ADJOURNED</a:t>
            </a:r>
            <a:br>
              <a:rPr lang="en-US" b="1"/>
            </a:br>
            <a:br>
              <a:rPr lang="en-US" b="1"/>
            </a:br>
            <a:r>
              <a:rPr lang="en-US" b="1"/>
              <a:t>THANK YOU!</a:t>
            </a:r>
            <a:br>
              <a:rPr lang="en-US" b="1">
                <a:ea typeface="Tahoma"/>
                <a:cs typeface="Tahoma"/>
              </a:rPr>
            </a:br>
            <a:endParaRPr lang="en-US" b="1">
              <a:ea typeface="Tahoma"/>
              <a:cs typeface="Tahoma"/>
            </a:endParaRPr>
          </a:p>
          <a:p>
            <a:pPr>
              <a:defRPr/>
            </a:pPr>
            <a:r>
              <a:rPr lang="en-US" sz="4000" b="1">
                <a:ea typeface="Tahoma"/>
                <a:cs typeface="Tahoma"/>
              </a:rPr>
              <a:t>Fairchild Air Force Base </a:t>
            </a:r>
            <a:br>
              <a:rPr lang="en-US" sz="4000" b="1">
                <a:ea typeface="Tahoma"/>
                <a:cs typeface="Tahoma"/>
              </a:rPr>
            </a:br>
            <a:r>
              <a:rPr lang="en-US" sz="4000" b="1">
                <a:ea typeface="Tahoma"/>
                <a:cs typeface="Tahoma"/>
              </a:rPr>
              <a:t>Open House</a:t>
            </a:r>
          </a:p>
          <a:p>
            <a:pPr>
              <a:defRPr/>
            </a:pPr>
            <a:r>
              <a:rPr lang="en-US" sz="4000" b="1">
                <a:ea typeface="Tahoma"/>
                <a:cs typeface="Tahoma"/>
              </a:rPr>
              <a:t>5:30 to 8:00 p.m.</a:t>
            </a:r>
            <a:br>
              <a:rPr lang="en-US" b="1"/>
            </a:br>
            <a:endParaRPr lang="en-US" sz="3600">
              <a:ea typeface="Tahoma"/>
              <a:cs typeface="Tahoma"/>
            </a:endParaRPr>
          </a:p>
        </p:txBody>
      </p:sp>
    </p:spTree>
    <p:extLst>
      <p:ext uri="{BB962C8B-B14F-4D97-AF65-F5344CB8AC3E}">
        <p14:creationId xmlns:p14="http://schemas.microsoft.com/office/powerpoint/2010/main" val="36494211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4116</Words>
  <Application>Microsoft Office PowerPoint</Application>
  <PresentationFormat>On-screen Show (4:3)</PresentationFormat>
  <Paragraphs>584</Paragraphs>
  <Slides>64</Slides>
  <Notes>38</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64</vt:i4>
      </vt:variant>
    </vt:vector>
  </HeadingPairs>
  <TitlesOfParts>
    <vt:vector size="83" baseType="lpstr">
      <vt:lpstr>Arial</vt:lpstr>
      <vt:lpstr>Arial Black</vt:lpstr>
      <vt:lpstr>Calibri</vt:lpstr>
      <vt:lpstr>Century Schoolbook</vt:lpstr>
      <vt:lpstr>Courier New</vt:lpstr>
      <vt:lpstr>Symbol</vt:lpstr>
      <vt:lpstr>Tahoma</vt:lpstr>
      <vt:lpstr>Times</vt:lpstr>
      <vt:lpstr>Wingdings</vt:lpstr>
      <vt:lpstr>Work Sans</vt:lpstr>
      <vt:lpstr>Textured</vt:lpstr>
      <vt:lpstr>1_blank</vt:lpstr>
      <vt:lpstr>10_USAF(Unclas)</vt:lpstr>
      <vt:lpstr>1_Office Theme</vt:lpstr>
      <vt:lpstr>blank</vt:lpstr>
      <vt:lpstr>9_USAF(Unclas)</vt:lpstr>
      <vt:lpstr>1_USAF(Unclas)</vt:lpstr>
      <vt:lpstr>4_USAF(Unclas)</vt:lpstr>
      <vt:lpstr>2_USAF(Unclas)</vt:lpstr>
      <vt:lpstr>Welcome  Fairchild Air Force Base (AFB)  Restoration  Advisory Board (RAB) Meeting  30 March, 2023</vt:lpstr>
      <vt:lpstr>PowerPoint Presentation</vt:lpstr>
      <vt:lpstr>RAB Mission Statement</vt:lpstr>
      <vt:lpstr>Public Code of Conduct</vt:lpstr>
      <vt:lpstr>RAB Member Expectations</vt:lpstr>
      <vt:lpstr>Draft MCL and What does it Mean?</vt:lpstr>
      <vt:lpstr>Air Force Civil Engineer Center</vt:lpstr>
      <vt:lpstr>Agenda</vt:lpstr>
      <vt:lpstr>Groundwater Flow</vt:lpstr>
      <vt:lpstr>Sampling Area</vt:lpstr>
      <vt:lpstr>Response Actions</vt:lpstr>
      <vt:lpstr>City of Airway Heights </vt:lpstr>
      <vt:lpstr>Residential Treatment Systems</vt:lpstr>
      <vt:lpstr>Challenges with O&amp;M of Residential Treatment Systems</vt:lpstr>
      <vt:lpstr>Remedial Investigation (RI) </vt:lpstr>
      <vt:lpstr>Phase I RI:  AFFF Investigation Areas</vt:lpstr>
      <vt:lpstr>Phase I RI:  AFFF Release Area 1 Soil Borings</vt:lpstr>
      <vt:lpstr>Phase I RI: No-Name Ditch Sampling</vt:lpstr>
      <vt:lpstr>Phase I RI:  AFFF Release Area 2 Soil Borings</vt:lpstr>
      <vt:lpstr>Phase I RI:  AFFF Release Area 3 Soil Borings</vt:lpstr>
      <vt:lpstr>Phase I RI:  AFFF Release Area 5 Soil Borings</vt:lpstr>
      <vt:lpstr>Phase I RI:  AFFF Release Area 4 Soil Borings</vt:lpstr>
      <vt:lpstr>Phase I RI: Monitoring Wells Spokane County</vt:lpstr>
      <vt:lpstr>Phase I RI: Monitoring Wells City of Airway Heights</vt:lpstr>
      <vt:lpstr>RI Schedules</vt:lpstr>
      <vt:lpstr>Early Action Projects</vt:lpstr>
      <vt:lpstr>Early Action Projects (Cont.)</vt:lpstr>
      <vt:lpstr>Acronyms and Abbreviations</vt:lpstr>
      <vt:lpstr>Questions?</vt:lpstr>
      <vt:lpstr> 2022/2023 Performance-Based Remediation Overview  </vt:lpstr>
      <vt:lpstr>Overview</vt:lpstr>
      <vt:lpstr>PowerPoint Presentation</vt:lpstr>
      <vt:lpstr> Orphan TCE Plumes (SS039)  2022 Overview and Planned 2023 Actions    </vt:lpstr>
      <vt:lpstr>SS039 Overview</vt:lpstr>
      <vt:lpstr>SS039 Overview</vt:lpstr>
      <vt:lpstr>SS039 Off-Base Overview</vt:lpstr>
      <vt:lpstr>SD037 Buildings 2447/2451  2021/2022 Summary and Planned 2023 Actions</vt:lpstr>
      <vt:lpstr>SS039 Overview</vt:lpstr>
      <vt:lpstr>PowerPoint Presentation</vt:lpstr>
      <vt:lpstr> Craig Road Landfill (LF002)  2022/2023 Remedial Action-Operations Overview     </vt:lpstr>
      <vt:lpstr>PowerPoint Presentation</vt:lpstr>
      <vt:lpstr>LF002 2022/2023 Overview</vt:lpstr>
      <vt:lpstr>PowerPoint Presentation</vt:lpstr>
      <vt:lpstr> Industrial Wastewater Lagoon System (WP003)  2022/2023 RA-O Overview      </vt:lpstr>
      <vt:lpstr>PowerPoint Presentation</vt:lpstr>
      <vt:lpstr>WP003 2022/2023 Overview</vt:lpstr>
      <vt:lpstr>PowerPoint Presentation</vt:lpstr>
      <vt:lpstr>PowerPoint Presentation</vt:lpstr>
      <vt:lpstr>Voluntary Cleanup Program (VCP) Sites</vt:lpstr>
      <vt:lpstr>PowerPoint Presentation</vt:lpstr>
      <vt:lpstr> West Flightline Plume (TU506)  2022 Summary and 2023 Planned Actions    </vt:lpstr>
      <vt:lpstr>TU506 Overview</vt:lpstr>
      <vt:lpstr>TU506 Overview</vt:lpstr>
      <vt:lpstr> East Flightline Plume (TU500)  2022 Summary and 2023 Planned Actions    </vt:lpstr>
      <vt:lpstr>TU500 Overview</vt:lpstr>
      <vt:lpstr>TU506 Overview</vt:lpstr>
      <vt:lpstr> Public Comment Opportunities in 2023  </vt:lpstr>
      <vt:lpstr>Public Comment Opportunities 2023</vt:lpstr>
      <vt:lpstr>Public Comment Opportunities 2022</vt:lpstr>
      <vt:lpstr>PowerPoint Presentation</vt:lpstr>
      <vt:lpstr>Questions?</vt:lpstr>
      <vt:lpstr>  BREAK  Meeting will resume in 5 minutes. </vt:lpstr>
      <vt:lpstr> PUBLIC COMMENT (10 Minutes) </vt:lpstr>
      <vt:lpstr> MEETING  ADJOURNED  THANK YOU!  Fairchild Air Force Base  Open House 5:30 to 8:00 p.m. </vt:lpstr>
    </vt:vector>
  </TitlesOfParts>
  <Company>United States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WISBER, AMBER E GS-12 USAF AMC 92 CES/AFCEC/CZOM</dc:creator>
  <cp:lastModifiedBy>Cook, Jason (ECY)</cp:lastModifiedBy>
  <cp:revision>2</cp:revision>
  <dcterms:created xsi:type="dcterms:W3CDTF">2007-01-25T16:25:35Z</dcterms:created>
  <dcterms:modified xsi:type="dcterms:W3CDTF">2023-04-10T21:52:53Z</dcterms:modified>
</cp:coreProperties>
</file>