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33" r:id="rId1"/>
  </p:sldMasterIdLst>
  <p:notesMasterIdLst>
    <p:notesMasterId r:id="rId30"/>
  </p:notesMasterIdLst>
  <p:sldIdLst>
    <p:sldId id="3464" r:id="rId2"/>
    <p:sldId id="3498" r:id="rId3"/>
    <p:sldId id="3499" r:id="rId4"/>
    <p:sldId id="3461" r:id="rId5"/>
    <p:sldId id="3457" r:id="rId6"/>
    <p:sldId id="3466" r:id="rId7"/>
    <p:sldId id="3475" r:id="rId8"/>
    <p:sldId id="3482" r:id="rId9"/>
    <p:sldId id="3483" r:id="rId10"/>
    <p:sldId id="3496" r:id="rId11"/>
    <p:sldId id="3484" r:id="rId12"/>
    <p:sldId id="3485" r:id="rId13"/>
    <p:sldId id="3486" r:id="rId14"/>
    <p:sldId id="3481" r:id="rId15"/>
    <p:sldId id="3478" r:id="rId16"/>
    <p:sldId id="3479" r:id="rId17"/>
    <p:sldId id="3477" r:id="rId18"/>
    <p:sldId id="3470" r:id="rId19"/>
    <p:sldId id="3469" r:id="rId20"/>
    <p:sldId id="3497" r:id="rId21"/>
    <p:sldId id="3488" r:id="rId22"/>
    <p:sldId id="3491" r:id="rId23"/>
    <p:sldId id="3492" r:id="rId24"/>
    <p:sldId id="3493" r:id="rId25"/>
    <p:sldId id="3494" r:id="rId26"/>
    <p:sldId id="3489" r:id="rId27"/>
    <p:sldId id="3480" r:id="rId28"/>
    <p:sldId id="3474" r:id="rId29"/>
  </p:sldIdLst>
  <p:sldSz cx="12192000" cy="6858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Open Sans" panose="020B0606030504020204" pitchFamily="34" charset="0"/>
      <p:regular r:id="rId35"/>
      <p:bold r:id="rId36"/>
      <p:italic r:id="rId37"/>
      <p:boldItalic r:id="rId38"/>
    </p:embeddedFont>
    <p:embeddedFont>
      <p:font typeface="Open Sans Medium" panose="020B0604020202020204" charset="0"/>
      <p:regular r:id="rId39"/>
      <p:italic r:id="rId40"/>
    </p:embeddedFont>
    <p:embeddedFont>
      <p:font typeface="Open Sans SemiCondensed" panose="020B0604020202020204" charset="0"/>
      <p:regular r:id="rId41"/>
      <p:bold r:id="rId42"/>
      <p:italic r:id="rId43"/>
      <p:boldItalic r:id="rId44"/>
    </p:embeddedFont>
    <p:embeddedFont>
      <p:font typeface="Open Sans SemiCondensed SemiBol" panose="020B0604020202020204" charset="0"/>
      <p:bold r:id="rId45"/>
      <p:bold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58B68D2-E10C-4D96-94E1-AB09A6C49CE4}">
          <p14:sldIdLst>
            <p14:sldId id="3464"/>
            <p14:sldId id="3498"/>
            <p14:sldId id="3499"/>
            <p14:sldId id="3461"/>
            <p14:sldId id="3457"/>
            <p14:sldId id="3466"/>
            <p14:sldId id="3475"/>
            <p14:sldId id="3482"/>
            <p14:sldId id="3483"/>
            <p14:sldId id="3496"/>
            <p14:sldId id="3484"/>
            <p14:sldId id="3485"/>
            <p14:sldId id="3486"/>
            <p14:sldId id="3481"/>
            <p14:sldId id="3478"/>
            <p14:sldId id="3479"/>
            <p14:sldId id="3477"/>
            <p14:sldId id="3470"/>
            <p14:sldId id="3469"/>
            <p14:sldId id="3497"/>
            <p14:sldId id="3488"/>
            <p14:sldId id="3491"/>
            <p14:sldId id="3492"/>
            <p14:sldId id="3493"/>
            <p14:sldId id="3494"/>
            <p14:sldId id="3489"/>
            <p14:sldId id="3480"/>
            <p14:sldId id="347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5513"/>
    <a:srgbClr val="4094A7"/>
    <a:srgbClr val="00FFA9"/>
    <a:srgbClr val="055635"/>
    <a:srgbClr val="00718A"/>
    <a:srgbClr val="D5E0DE"/>
    <a:srgbClr val="CBC3AE"/>
    <a:srgbClr val="F0F0F0"/>
    <a:srgbClr val="00325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95" autoAdjust="0"/>
    <p:restoredTop sz="96357" autoAdjust="0"/>
  </p:normalViewPr>
  <p:slideViewPr>
    <p:cSldViewPr snapToGrid="0">
      <p:cViewPr varScale="1">
        <p:scale>
          <a:sx n="114" d="100"/>
          <a:sy n="114" d="100"/>
        </p:scale>
        <p:origin x="540" y="102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afps\Projects\GID%20-%20LMI%20-%20Project%20Whittaker%20160328\Report%20Drafts\2023-07%20Site%20Closure%20Presentation%20Materials\Table%202%20DRO%20GW%20Monitoring%20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Diesel-Range TPH Results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8"/>
          <c:order val="8"/>
          <c:tx>
            <c:strRef>
              <c:f>DRO!$K$7</c:f>
              <c:strCache>
                <c:ptCount val="1"/>
                <c:pt idx="0">
                  <c:v>MW115</c:v>
                </c:pt>
              </c:strCache>
            </c:strRef>
          </c:tx>
          <c:spPr>
            <a:ln w="31750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DRO!$B$29:$B$33</c:f>
              <c:numCache>
                <c:formatCode>[$-409]mmm\-yy;@</c:formatCode>
                <c:ptCount val="5"/>
                <c:pt idx="0">
                  <c:v>44645</c:v>
                </c:pt>
                <c:pt idx="1">
                  <c:v>44833</c:v>
                </c:pt>
                <c:pt idx="2">
                  <c:v>44910</c:v>
                </c:pt>
                <c:pt idx="3">
                  <c:v>45000</c:v>
                </c:pt>
                <c:pt idx="4">
                  <c:v>45093</c:v>
                </c:pt>
              </c:numCache>
              <c:extLst/>
            </c:numRef>
          </c:cat>
          <c:val>
            <c:numRef>
              <c:f>DRO!$K$29:$K$33</c:f>
              <c:numCache>
                <c:formatCode>General</c:formatCode>
                <c:ptCount val="5"/>
                <c:pt idx="0">
                  <c:v>780</c:v>
                </c:pt>
                <c:pt idx="1">
                  <c:v>220</c:v>
                </c:pt>
                <c:pt idx="2">
                  <c:v>190</c:v>
                </c:pt>
                <c:pt idx="3">
                  <c:v>140</c:v>
                </c:pt>
                <c:pt idx="4">
                  <c:v>210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2EC7-4AF2-95B0-8E8E77CE5F1D}"/>
            </c:ext>
          </c:extLst>
        </c:ser>
        <c:ser>
          <c:idx val="9"/>
          <c:order val="9"/>
          <c:tx>
            <c:strRef>
              <c:f>DRO!$O$7</c:f>
              <c:strCache>
                <c:ptCount val="1"/>
                <c:pt idx="0">
                  <c:v>Method A Cleanup Level</c:v>
                </c:pt>
              </c:strCache>
            </c:strRef>
          </c:tx>
          <c:spPr>
            <a:ln w="31750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noFill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DRO!$B$29:$B$33</c:f>
              <c:numCache>
                <c:formatCode>[$-409]mmm\-yy;@</c:formatCode>
                <c:ptCount val="5"/>
                <c:pt idx="0">
                  <c:v>44645</c:v>
                </c:pt>
                <c:pt idx="1">
                  <c:v>44833</c:v>
                </c:pt>
                <c:pt idx="2">
                  <c:v>44910</c:v>
                </c:pt>
                <c:pt idx="3">
                  <c:v>45000</c:v>
                </c:pt>
                <c:pt idx="4">
                  <c:v>45093</c:v>
                </c:pt>
              </c:numCache>
              <c:extLst/>
            </c:numRef>
          </c:cat>
          <c:val>
            <c:numRef>
              <c:f>DRO!$O$29:$O$33</c:f>
              <c:numCache>
                <c:formatCode>General</c:formatCode>
                <c:ptCount val="5"/>
                <c:pt idx="0">
                  <c:v>500</c:v>
                </c:pt>
                <c:pt idx="1">
                  <c:v>500</c:v>
                </c:pt>
                <c:pt idx="2">
                  <c:v>500</c:v>
                </c:pt>
                <c:pt idx="3">
                  <c:v>500</c:v>
                </c:pt>
                <c:pt idx="4">
                  <c:v>500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2EC7-4AF2-95B0-8E8E77CE5F1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591694640"/>
        <c:axId val="1591697136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DRO!$C$7</c15:sqref>
                        </c15:formulaRef>
                      </c:ext>
                    </c:extLst>
                    <c:strCache>
                      <c:ptCount val="1"/>
                      <c:pt idx="0">
                        <c:v>MW104</c:v>
                      </c:pt>
                    </c:strCache>
                  </c:strRef>
                </c:tx>
                <c:spPr>
                  <a:ln w="3175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17"/>
                  <c:spPr>
                    <a:solidFill>
                      <a:schemeClr val="accent1"/>
                    </a:solidFill>
                    <a:ln>
                      <a:noFill/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DRO!$B$29:$B$33</c15:sqref>
                        </c15:formulaRef>
                      </c:ext>
                    </c:extLst>
                    <c:numCache>
                      <c:formatCode>[$-409]mmm\-yy;@</c:formatCode>
                      <c:ptCount val="5"/>
                      <c:pt idx="0">
                        <c:v>44645</c:v>
                      </c:pt>
                      <c:pt idx="1">
                        <c:v>44833</c:v>
                      </c:pt>
                      <c:pt idx="2">
                        <c:v>44910</c:v>
                      </c:pt>
                      <c:pt idx="3">
                        <c:v>45000</c:v>
                      </c:pt>
                      <c:pt idx="4">
                        <c:v>45093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DRO!$C$29:$C$33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58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2-2EC7-4AF2-95B0-8E8E77CE5F1D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DRO!$D$7</c15:sqref>
                        </c15:formulaRef>
                      </c:ext>
                    </c:extLst>
                    <c:strCache>
                      <c:ptCount val="1"/>
                      <c:pt idx="0">
                        <c:v>MW105</c:v>
                      </c:pt>
                    </c:strCache>
                  </c:strRef>
                </c:tx>
                <c:spPr>
                  <a:ln w="3175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17"/>
                  <c:spPr>
                    <a:solidFill>
                      <a:schemeClr val="accent2"/>
                    </a:solidFill>
                    <a:ln>
                      <a:noFill/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DRO!$B$29:$B$33</c15:sqref>
                        </c15:formulaRef>
                      </c:ext>
                    </c:extLst>
                    <c:numCache>
                      <c:formatCode>[$-409]mmm\-yy;@</c:formatCode>
                      <c:ptCount val="5"/>
                      <c:pt idx="0">
                        <c:v>44645</c:v>
                      </c:pt>
                      <c:pt idx="1">
                        <c:v>44833</c:v>
                      </c:pt>
                      <c:pt idx="2">
                        <c:v>44910</c:v>
                      </c:pt>
                      <c:pt idx="3">
                        <c:v>45000</c:v>
                      </c:pt>
                      <c:pt idx="4">
                        <c:v>45093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DRO!$D$29:$D$33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2EC7-4AF2-95B0-8E8E77CE5F1D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DRO!$E$7</c15:sqref>
                        </c15:formulaRef>
                      </c:ext>
                    </c:extLst>
                    <c:strCache>
                      <c:ptCount val="1"/>
                      <c:pt idx="0">
                        <c:v>MW108</c:v>
                      </c:pt>
                    </c:strCache>
                  </c:strRef>
                </c:tx>
                <c:spPr>
                  <a:ln w="3175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circle"/>
                  <c:size val="17"/>
                  <c:spPr>
                    <a:solidFill>
                      <a:schemeClr val="accent3"/>
                    </a:solidFill>
                    <a:ln>
                      <a:noFill/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DRO!$B$29:$B$33</c15:sqref>
                        </c15:formulaRef>
                      </c:ext>
                    </c:extLst>
                    <c:numCache>
                      <c:formatCode>[$-409]mmm\-yy;@</c:formatCode>
                      <c:ptCount val="5"/>
                      <c:pt idx="0">
                        <c:v>44645</c:v>
                      </c:pt>
                      <c:pt idx="1">
                        <c:v>44833</c:v>
                      </c:pt>
                      <c:pt idx="2">
                        <c:v>44910</c:v>
                      </c:pt>
                      <c:pt idx="3">
                        <c:v>45000</c:v>
                      </c:pt>
                      <c:pt idx="4">
                        <c:v>45093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DRO!$E$29:$E$33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77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2EC7-4AF2-95B0-8E8E77CE5F1D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DRO!$F$7</c15:sqref>
                        </c15:formulaRef>
                      </c:ext>
                    </c:extLst>
                    <c:strCache>
                      <c:ptCount val="1"/>
                      <c:pt idx="0">
                        <c:v>MW109</c:v>
                      </c:pt>
                    </c:strCache>
                  </c:strRef>
                </c:tx>
                <c:spPr>
                  <a:ln w="3175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circle"/>
                  <c:size val="17"/>
                  <c:spPr>
                    <a:solidFill>
                      <a:schemeClr val="accent4"/>
                    </a:solidFill>
                    <a:ln>
                      <a:noFill/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DRO!$B$29:$B$33</c15:sqref>
                        </c15:formulaRef>
                      </c:ext>
                    </c:extLst>
                    <c:numCache>
                      <c:formatCode>[$-409]mmm\-yy;@</c:formatCode>
                      <c:ptCount val="5"/>
                      <c:pt idx="0">
                        <c:v>44645</c:v>
                      </c:pt>
                      <c:pt idx="1">
                        <c:v>44833</c:v>
                      </c:pt>
                      <c:pt idx="2">
                        <c:v>44910</c:v>
                      </c:pt>
                      <c:pt idx="3">
                        <c:v>45000</c:v>
                      </c:pt>
                      <c:pt idx="4">
                        <c:v>45093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DRO!$F$29:$F$33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2EC7-4AF2-95B0-8E8E77CE5F1D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DRO!$G$7</c15:sqref>
                        </c15:formulaRef>
                      </c:ext>
                    </c:extLst>
                    <c:strCache>
                      <c:ptCount val="1"/>
                      <c:pt idx="0">
                        <c:v>MW110</c:v>
                      </c:pt>
                    </c:strCache>
                  </c:strRef>
                </c:tx>
                <c:spPr>
                  <a:ln w="31750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circle"/>
                  <c:size val="17"/>
                  <c:spPr>
                    <a:solidFill>
                      <a:schemeClr val="accent5"/>
                    </a:solidFill>
                    <a:ln>
                      <a:noFill/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DRO!$B$29:$B$33</c15:sqref>
                        </c15:formulaRef>
                      </c:ext>
                    </c:extLst>
                    <c:numCache>
                      <c:formatCode>[$-409]mmm\-yy;@</c:formatCode>
                      <c:ptCount val="5"/>
                      <c:pt idx="0">
                        <c:v>44645</c:v>
                      </c:pt>
                      <c:pt idx="1">
                        <c:v>44833</c:v>
                      </c:pt>
                      <c:pt idx="2">
                        <c:v>44910</c:v>
                      </c:pt>
                      <c:pt idx="3">
                        <c:v>45000</c:v>
                      </c:pt>
                      <c:pt idx="4">
                        <c:v>45093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DRO!$G$29:$G$33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2EC7-4AF2-95B0-8E8E77CE5F1D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DRO!$H$7</c15:sqref>
                        </c15:formulaRef>
                      </c:ext>
                    </c:extLst>
                    <c:strCache>
                      <c:ptCount val="1"/>
                      <c:pt idx="0">
                        <c:v>MW111</c:v>
                      </c:pt>
                    </c:strCache>
                  </c:strRef>
                </c:tx>
                <c:spPr>
                  <a:ln w="31750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circle"/>
                  <c:size val="17"/>
                  <c:spPr>
                    <a:solidFill>
                      <a:schemeClr val="accent6"/>
                    </a:solidFill>
                    <a:ln>
                      <a:noFill/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DRO!$B$29:$B$33</c15:sqref>
                        </c15:formulaRef>
                      </c:ext>
                    </c:extLst>
                    <c:numCache>
                      <c:formatCode>[$-409]mmm\-yy;@</c:formatCode>
                      <c:ptCount val="5"/>
                      <c:pt idx="0">
                        <c:v>44645</c:v>
                      </c:pt>
                      <c:pt idx="1">
                        <c:v>44833</c:v>
                      </c:pt>
                      <c:pt idx="2">
                        <c:v>44910</c:v>
                      </c:pt>
                      <c:pt idx="3">
                        <c:v>45000</c:v>
                      </c:pt>
                      <c:pt idx="4">
                        <c:v>45093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DRO!$H$29:$H$33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2EC7-4AF2-95B0-8E8E77CE5F1D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DRO!$I$7</c15:sqref>
                        </c15:formulaRef>
                      </c:ext>
                    </c:extLst>
                    <c:strCache>
                      <c:ptCount val="1"/>
                      <c:pt idx="0">
                        <c:v>MW112</c:v>
                      </c:pt>
                    </c:strCache>
                  </c:strRef>
                </c:tx>
                <c:spPr>
                  <a:ln w="31750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17"/>
                  <c:spPr>
                    <a:solidFill>
                      <a:schemeClr val="accent1">
                        <a:lumMod val="60000"/>
                      </a:schemeClr>
                    </a:solidFill>
                    <a:ln>
                      <a:noFill/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DRO!$B$29:$B$33</c15:sqref>
                        </c15:formulaRef>
                      </c:ext>
                    </c:extLst>
                    <c:numCache>
                      <c:formatCode>[$-409]mmm\-yy;@</c:formatCode>
                      <c:ptCount val="5"/>
                      <c:pt idx="0">
                        <c:v>44645</c:v>
                      </c:pt>
                      <c:pt idx="1">
                        <c:v>44833</c:v>
                      </c:pt>
                      <c:pt idx="2">
                        <c:v>44910</c:v>
                      </c:pt>
                      <c:pt idx="3">
                        <c:v>45000</c:v>
                      </c:pt>
                      <c:pt idx="4">
                        <c:v>45093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DRO!$I$29:$I$33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2EC7-4AF2-95B0-8E8E77CE5F1D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DRO!$J$7</c15:sqref>
                        </c15:formulaRef>
                      </c:ext>
                    </c:extLst>
                    <c:strCache>
                      <c:ptCount val="1"/>
                      <c:pt idx="0">
                        <c:v>MW113</c:v>
                      </c:pt>
                    </c:strCache>
                  </c:strRef>
                </c:tx>
                <c:spPr>
                  <a:ln w="31750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17"/>
                  <c:spPr>
                    <a:solidFill>
                      <a:schemeClr val="accent2">
                        <a:lumMod val="60000"/>
                      </a:schemeClr>
                    </a:solidFill>
                    <a:ln>
                      <a:noFill/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DRO!$B$29:$B$33</c15:sqref>
                        </c15:formulaRef>
                      </c:ext>
                    </c:extLst>
                    <c:numCache>
                      <c:formatCode>[$-409]mmm\-yy;@</c:formatCode>
                      <c:ptCount val="5"/>
                      <c:pt idx="0">
                        <c:v>44645</c:v>
                      </c:pt>
                      <c:pt idx="1">
                        <c:v>44833</c:v>
                      </c:pt>
                      <c:pt idx="2">
                        <c:v>44910</c:v>
                      </c:pt>
                      <c:pt idx="3">
                        <c:v>45000</c:v>
                      </c:pt>
                      <c:pt idx="4">
                        <c:v>45093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DRO!$J$29:$J$33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55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2EC7-4AF2-95B0-8E8E77CE5F1D}"/>
                  </c:ext>
                </c:extLst>
              </c15:ser>
            </c15:filteredLineSeries>
          </c:ext>
        </c:extLst>
      </c:lineChart>
      <c:dateAx>
        <c:axId val="15916946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Monitoring Event (Month and Year)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[$-409]mmm\-yy;@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1697136"/>
        <c:crosses val="autoZero"/>
        <c:auto val="1"/>
        <c:lblOffset val="100"/>
        <c:baseTimeUnit val="months"/>
        <c:majorUnit val="3"/>
        <c:majorTimeUnit val="months"/>
        <c:minorUnit val="3"/>
        <c:minorTimeUnit val="months"/>
      </c:dateAx>
      <c:valAx>
        <c:axId val="1591697136"/>
        <c:scaling>
          <c:orientation val="minMax"/>
          <c:max val="800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Concentration (ug/L)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1591694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963806-18B0-406E-A942-EED0F55017F9}" type="doc">
      <dgm:prSet loTypeId="urn:microsoft.com/office/officeart/2005/8/layout/hChevron3" loCatId="process" qsTypeId="urn:microsoft.com/office/officeart/2005/8/quickstyle/simple2" qsCatId="simple" csTypeId="urn:microsoft.com/office/officeart/2005/8/colors/accent1_2" csCatId="accent1" phldr="1"/>
      <dgm:spPr/>
    </dgm:pt>
    <dgm:pt modelId="{F42E23F3-23D0-47CA-A208-D4B6A6DEFCA8}">
      <dgm:prSet phldrT="[Text]"/>
      <dgm:spPr/>
      <dgm:t>
        <a:bodyPr/>
        <a:lstStyle/>
        <a:p>
          <a:r>
            <a:rPr lang="en-US" b="1" dirty="0"/>
            <a:t>2015</a:t>
          </a:r>
          <a:br>
            <a:rPr lang="en-US" dirty="0"/>
          </a:br>
          <a:r>
            <a:rPr lang="en-US" dirty="0"/>
            <a:t>Construction &amp; Remedial Excavation Completed</a:t>
          </a:r>
        </a:p>
      </dgm:t>
    </dgm:pt>
    <dgm:pt modelId="{16059B3E-689F-4705-B1B6-57B02DAF8705}" type="parTrans" cxnId="{987A1492-AE8B-45D6-9A08-8D7F733739EF}">
      <dgm:prSet/>
      <dgm:spPr/>
      <dgm:t>
        <a:bodyPr/>
        <a:lstStyle/>
        <a:p>
          <a:endParaRPr lang="en-US"/>
        </a:p>
      </dgm:t>
    </dgm:pt>
    <dgm:pt modelId="{AD17945E-4574-4487-B56B-1D970E4FD27A}" type="sibTrans" cxnId="{987A1492-AE8B-45D6-9A08-8D7F733739EF}">
      <dgm:prSet/>
      <dgm:spPr/>
      <dgm:t>
        <a:bodyPr/>
        <a:lstStyle/>
        <a:p>
          <a:endParaRPr lang="en-US"/>
        </a:p>
      </dgm:t>
    </dgm:pt>
    <dgm:pt modelId="{F110CACE-B160-4926-9496-E385631E3C15}">
      <dgm:prSet phldrT="[Text]"/>
      <dgm:spPr/>
      <dgm:t>
        <a:bodyPr/>
        <a:lstStyle/>
        <a:p>
          <a:r>
            <a:rPr lang="en-US" b="1" dirty="0"/>
            <a:t>January 2021</a:t>
          </a:r>
          <a:br>
            <a:rPr lang="en-US" b="1" dirty="0"/>
          </a:br>
          <a:r>
            <a:rPr lang="en-US" b="0" dirty="0"/>
            <a:t>Pilot Study for </a:t>
          </a:r>
          <a:r>
            <a:rPr lang="en-US" b="0" i="1" dirty="0"/>
            <a:t>in-situ</a:t>
          </a:r>
          <a:r>
            <a:rPr lang="en-US" b="0" i="0" dirty="0"/>
            <a:t> Treatment</a:t>
          </a:r>
          <a:endParaRPr lang="en-US" b="0" dirty="0"/>
        </a:p>
      </dgm:t>
    </dgm:pt>
    <dgm:pt modelId="{9042FD6F-A134-4246-B627-87BE021A652A}" type="parTrans" cxnId="{AD862B59-6DCC-4C45-A7F9-2FD9821D50AC}">
      <dgm:prSet/>
      <dgm:spPr/>
      <dgm:t>
        <a:bodyPr/>
        <a:lstStyle/>
        <a:p>
          <a:endParaRPr lang="en-US"/>
        </a:p>
      </dgm:t>
    </dgm:pt>
    <dgm:pt modelId="{BA619646-DC25-4A5E-85AF-36A0C07B0640}" type="sibTrans" cxnId="{AD862B59-6DCC-4C45-A7F9-2FD9821D50AC}">
      <dgm:prSet/>
      <dgm:spPr/>
      <dgm:t>
        <a:bodyPr/>
        <a:lstStyle/>
        <a:p>
          <a:endParaRPr lang="en-US"/>
        </a:p>
      </dgm:t>
    </dgm:pt>
    <dgm:pt modelId="{FA204516-5DB0-4366-8F75-4A76FD89E709}">
      <dgm:prSet phldrT="[Text]"/>
      <dgm:spPr/>
      <dgm:t>
        <a:bodyPr/>
        <a:lstStyle/>
        <a:p>
          <a:r>
            <a:rPr lang="en-US" b="1" dirty="0"/>
            <a:t>January 2022</a:t>
          </a:r>
          <a:br>
            <a:rPr lang="en-US" b="1" dirty="0"/>
          </a:br>
          <a:r>
            <a:rPr lang="en-US" b="0" dirty="0"/>
            <a:t>Replace Dewatering Wells with Compliance Well</a:t>
          </a:r>
          <a:endParaRPr lang="en-US" b="1" dirty="0"/>
        </a:p>
      </dgm:t>
    </dgm:pt>
    <dgm:pt modelId="{B1D0BBB2-86ED-496F-B226-971452E044D3}" type="parTrans" cxnId="{61E43C92-43F7-47AC-9DC7-7DD5D12DBC68}">
      <dgm:prSet/>
      <dgm:spPr/>
      <dgm:t>
        <a:bodyPr/>
        <a:lstStyle/>
        <a:p>
          <a:endParaRPr lang="en-US"/>
        </a:p>
      </dgm:t>
    </dgm:pt>
    <dgm:pt modelId="{6039366C-417C-4EB0-A68F-21F9CE2F5EBB}" type="sibTrans" cxnId="{61E43C92-43F7-47AC-9DC7-7DD5D12DBC68}">
      <dgm:prSet/>
      <dgm:spPr/>
      <dgm:t>
        <a:bodyPr/>
        <a:lstStyle/>
        <a:p>
          <a:endParaRPr lang="en-US"/>
        </a:p>
      </dgm:t>
    </dgm:pt>
    <dgm:pt modelId="{F75B561E-500A-47F4-84D6-6B7C125A57E8}">
      <dgm:prSet phldrT="[Text]"/>
      <dgm:spPr/>
      <dgm:t>
        <a:bodyPr/>
        <a:lstStyle/>
        <a:p>
          <a:r>
            <a:rPr lang="en-US" b="1" dirty="0"/>
            <a:t>March 2016 to December 2020</a:t>
          </a:r>
          <a:br>
            <a:rPr lang="en-US" dirty="0"/>
          </a:br>
          <a:r>
            <a:rPr lang="en-US" dirty="0"/>
            <a:t>Quarterly Compliance GWM</a:t>
          </a:r>
        </a:p>
      </dgm:t>
    </dgm:pt>
    <dgm:pt modelId="{0BAD2E02-8BE2-49D4-BAEB-A5BDC2F790F5}" type="parTrans" cxnId="{FF9F8437-25F6-4CFD-8210-F7C38CBE50F3}">
      <dgm:prSet/>
      <dgm:spPr/>
      <dgm:t>
        <a:bodyPr/>
        <a:lstStyle/>
        <a:p>
          <a:endParaRPr lang="en-US"/>
        </a:p>
      </dgm:t>
    </dgm:pt>
    <dgm:pt modelId="{824DED37-CF7C-4347-8DD3-125EE2FC6CC9}" type="sibTrans" cxnId="{FF9F8437-25F6-4CFD-8210-F7C38CBE50F3}">
      <dgm:prSet/>
      <dgm:spPr/>
      <dgm:t>
        <a:bodyPr/>
        <a:lstStyle/>
        <a:p>
          <a:endParaRPr lang="en-US"/>
        </a:p>
      </dgm:t>
    </dgm:pt>
    <dgm:pt modelId="{EB68D877-2192-4F2E-BA86-15E299041404}">
      <dgm:prSet phldrT="[Text]"/>
      <dgm:spPr/>
      <dgm:t>
        <a:bodyPr/>
        <a:lstStyle/>
        <a:p>
          <a:r>
            <a:rPr lang="en-US" b="1" dirty="0"/>
            <a:t>March 2022 to June 2023</a:t>
          </a:r>
          <a:br>
            <a:rPr lang="en-US" b="1" dirty="0"/>
          </a:br>
          <a:r>
            <a:rPr lang="en-US" b="0" dirty="0"/>
            <a:t>Resume Compliance GWM</a:t>
          </a:r>
          <a:endParaRPr lang="en-US" b="1" dirty="0"/>
        </a:p>
      </dgm:t>
    </dgm:pt>
    <dgm:pt modelId="{7EFB7F4B-668B-4BF7-9EF1-80AD3504FD66}" type="parTrans" cxnId="{6DBD2C73-7F1B-4399-A28F-43C3A017FD57}">
      <dgm:prSet/>
      <dgm:spPr/>
      <dgm:t>
        <a:bodyPr/>
        <a:lstStyle/>
        <a:p>
          <a:endParaRPr lang="en-US"/>
        </a:p>
      </dgm:t>
    </dgm:pt>
    <dgm:pt modelId="{83DD97F6-CF61-470F-9A27-5DA3ED2B38D4}" type="sibTrans" cxnId="{6DBD2C73-7F1B-4399-A28F-43C3A017FD57}">
      <dgm:prSet/>
      <dgm:spPr/>
      <dgm:t>
        <a:bodyPr/>
        <a:lstStyle/>
        <a:p>
          <a:endParaRPr lang="en-US"/>
        </a:p>
      </dgm:t>
    </dgm:pt>
    <dgm:pt modelId="{A9381D7C-F7A7-4BF6-80E6-3AFD32604113}">
      <dgm:prSet phldrT="[Text]"/>
      <dgm:spPr/>
      <dgm:t>
        <a:bodyPr/>
        <a:lstStyle/>
        <a:p>
          <a:r>
            <a:rPr lang="en-US" b="1" dirty="0"/>
            <a:t>Late 2023</a:t>
          </a:r>
          <a:br>
            <a:rPr lang="en-US" b="1" dirty="0"/>
          </a:br>
          <a:r>
            <a:rPr lang="en-US" b="0" dirty="0"/>
            <a:t>Request Site Closure from Department of Ecology</a:t>
          </a:r>
        </a:p>
      </dgm:t>
    </dgm:pt>
    <dgm:pt modelId="{1268B83F-9EEE-470D-B088-38736C3D5823}" type="parTrans" cxnId="{A2D44C77-F160-41BA-83A2-19D48C01A059}">
      <dgm:prSet/>
      <dgm:spPr/>
      <dgm:t>
        <a:bodyPr/>
        <a:lstStyle/>
        <a:p>
          <a:endParaRPr lang="en-US"/>
        </a:p>
      </dgm:t>
    </dgm:pt>
    <dgm:pt modelId="{721A9E86-8558-4C70-B0DB-497F30BD1C40}" type="sibTrans" cxnId="{A2D44C77-F160-41BA-83A2-19D48C01A059}">
      <dgm:prSet/>
      <dgm:spPr/>
      <dgm:t>
        <a:bodyPr/>
        <a:lstStyle/>
        <a:p>
          <a:endParaRPr lang="en-US"/>
        </a:p>
      </dgm:t>
    </dgm:pt>
    <dgm:pt modelId="{AD011C5C-2A9A-4A15-B024-565854F21101}" type="pres">
      <dgm:prSet presAssocID="{39963806-18B0-406E-A942-EED0F55017F9}" presName="Name0" presStyleCnt="0">
        <dgm:presLayoutVars>
          <dgm:dir/>
          <dgm:resizeHandles val="exact"/>
        </dgm:presLayoutVars>
      </dgm:prSet>
      <dgm:spPr/>
    </dgm:pt>
    <dgm:pt modelId="{699AE1EA-1219-4B60-8777-89407E285C32}" type="pres">
      <dgm:prSet presAssocID="{F42E23F3-23D0-47CA-A208-D4B6A6DEFCA8}" presName="parTxOnly" presStyleLbl="node1" presStyleIdx="0" presStyleCnt="6" custScaleX="84109">
        <dgm:presLayoutVars>
          <dgm:bulletEnabled val="1"/>
        </dgm:presLayoutVars>
      </dgm:prSet>
      <dgm:spPr/>
    </dgm:pt>
    <dgm:pt modelId="{AECA6B72-3C8F-4025-B17C-4591EEDD94A8}" type="pres">
      <dgm:prSet presAssocID="{AD17945E-4574-4487-B56B-1D970E4FD27A}" presName="parSpace" presStyleCnt="0"/>
      <dgm:spPr/>
    </dgm:pt>
    <dgm:pt modelId="{5DBFF326-B6D5-4F3B-8960-34D3043CD2E9}" type="pres">
      <dgm:prSet presAssocID="{F75B561E-500A-47F4-84D6-6B7C125A57E8}" presName="parTxOnly" presStyleLbl="node1" presStyleIdx="1" presStyleCnt="6">
        <dgm:presLayoutVars>
          <dgm:bulletEnabled val="1"/>
        </dgm:presLayoutVars>
      </dgm:prSet>
      <dgm:spPr/>
    </dgm:pt>
    <dgm:pt modelId="{16ECCBDE-B01E-45EE-A483-6E45AE72E326}" type="pres">
      <dgm:prSet presAssocID="{824DED37-CF7C-4347-8DD3-125EE2FC6CC9}" presName="parSpace" presStyleCnt="0"/>
      <dgm:spPr/>
    </dgm:pt>
    <dgm:pt modelId="{4669A7A1-9B81-4C23-819D-690BD07E606D}" type="pres">
      <dgm:prSet presAssocID="{F110CACE-B160-4926-9496-E385631E3C15}" presName="parTxOnly" presStyleLbl="node1" presStyleIdx="2" presStyleCnt="6">
        <dgm:presLayoutVars>
          <dgm:bulletEnabled val="1"/>
        </dgm:presLayoutVars>
      </dgm:prSet>
      <dgm:spPr/>
    </dgm:pt>
    <dgm:pt modelId="{98FB77BD-C417-4BD1-B5A1-855423730947}" type="pres">
      <dgm:prSet presAssocID="{BA619646-DC25-4A5E-85AF-36A0C07B0640}" presName="parSpace" presStyleCnt="0"/>
      <dgm:spPr/>
    </dgm:pt>
    <dgm:pt modelId="{8B3AEC9F-A55B-48ED-8751-E03D41BADD7C}" type="pres">
      <dgm:prSet presAssocID="{FA204516-5DB0-4366-8F75-4A76FD89E709}" presName="parTxOnly" presStyleLbl="node1" presStyleIdx="3" presStyleCnt="6">
        <dgm:presLayoutVars>
          <dgm:bulletEnabled val="1"/>
        </dgm:presLayoutVars>
      </dgm:prSet>
      <dgm:spPr/>
    </dgm:pt>
    <dgm:pt modelId="{454A404D-4F29-46CE-BD53-342F2178948D}" type="pres">
      <dgm:prSet presAssocID="{6039366C-417C-4EB0-A68F-21F9CE2F5EBB}" presName="parSpace" presStyleCnt="0"/>
      <dgm:spPr/>
    </dgm:pt>
    <dgm:pt modelId="{E4A18190-3F8D-4015-B740-746B6E0302BF}" type="pres">
      <dgm:prSet presAssocID="{EB68D877-2192-4F2E-BA86-15E299041404}" presName="parTxOnly" presStyleLbl="node1" presStyleIdx="4" presStyleCnt="6">
        <dgm:presLayoutVars>
          <dgm:bulletEnabled val="1"/>
        </dgm:presLayoutVars>
      </dgm:prSet>
      <dgm:spPr/>
    </dgm:pt>
    <dgm:pt modelId="{05FC6219-F87A-4BB6-A85F-875254F5E906}" type="pres">
      <dgm:prSet presAssocID="{83DD97F6-CF61-470F-9A27-5DA3ED2B38D4}" presName="parSpace" presStyleCnt="0"/>
      <dgm:spPr/>
    </dgm:pt>
    <dgm:pt modelId="{E402E216-F583-4355-B769-03F8FA5B431E}" type="pres">
      <dgm:prSet presAssocID="{A9381D7C-F7A7-4BF6-80E6-3AFD32604113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34982B07-068C-4492-B92C-6D0D73B54347}" type="presOf" srcId="{39963806-18B0-406E-A942-EED0F55017F9}" destId="{AD011C5C-2A9A-4A15-B024-565854F21101}" srcOrd="0" destOrd="0" presId="urn:microsoft.com/office/officeart/2005/8/layout/hChevron3"/>
    <dgm:cxn modelId="{C0952435-4EF7-46FA-A8F5-80294D98E4C2}" type="presOf" srcId="{FA204516-5DB0-4366-8F75-4A76FD89E709}" destId="{8B3AEC9F-A55B-48ED-8751-E03D41BADD7C}" srcOrd="0" destOrd="0" presId="urn:microsoft.com/office/officeart/2005/8/layout/hChevron3"/>
    <dgm:cxn modelId="{FF9F8437-25F6-4CFD-8210-F7C38CBE50F3}" srcId="{39963806-18B0-406E-A942-EED0F55017F9}" destId="{F75B561E-500A-47F4-84D6-6B7C125A57E8}" srcOrd="1" destOrd="0" parTransId="{0BAD2E02-8BE2-49D4-BAEB-A5BDC2F790F5}" sibTransId="{824DED37-CF7C-4347-8DD3-125EE2FC6CC9}"/>
    <dgm:cxn modelId="{6DBD2C73-7F1B-4399-A28F-43C3A017FD57}" srcId="{39963806-18B0-406E-A942-EED0F55017F9}" destId="{EB68D877-2192-4F2E-BA86-15E299041404}" srcOrd="4" destOrd="0" parTransId="{7EFB7F4B-668B-4BF7-9EF1-80AD3504FD66}" sibTransId="{83DD97F6-CF61-470F-9A27-5DA3ED2B38D4}"/>
    <dgm:cxn modelId="{A2D44C77-F160-41BA-83A2-19D48C01A059}" srcId="{39963806-18B0-406E-A942-EED0F55017F9}" destId="{A9381D7C-F7A7-4BF6-80E6-3AFD32604113}" srcOrd="5" destOrd="0" parTransId="{1268B83F-9EEE-470D-B088-38736C3D5823}" sibTransId="{721A9E86-8558-4C70-B0DB-497F30BD1C40}"/>
    <dgm:cxn modelId="{AD862B59-6DCC-4C45-A7F9-2FD9821D50AC}" srcId="{39963806-18B0-406E-A942-EED0F55017F9}" destId="{F110CACE-B160-4926-9496-E385631E3C15}" srcOrd="2" destOrd="0" parTransId="{9042FD6F-A134-4246-B627-87BE021A652A}" sibTransId="{BA619646-DC25-4A5E-85AF-36A0C07B0640}"/>
    <dgm:cxn modelId="{987A1492-AE8B-45D6-9A08-8D7F733739EF}" srcId="{39963806-18B0-406E-A942-EED0F55017F9}" destId="{F42E23F3-23D0-47CA-A208-D4B6A6DEFCA8}" srcOrd="0" destOrd="0" parTransId="{16059B3E-689F-4705-B1B6-57B02DAF8705}" sibTransId="{AD17945E-4574-4487-B56B-1D970E4FD27A}"/>
    <dgm:cxn modelId="{61E43C92-43F7-47AC-9DC7-7DD5D12DBC68}" srcId="{39963806-18B0-406E-A942-EED0F55017F9}" destId="{FA204516-5DB0-4366-8F75-4A76FD89E709}" srcOrd="3" destOrd="0" parTransId="{B1D0BBB2-86ED-496F-B226-971452E044D3}" sibTransId="{6039366C-417C-4EB0-A68F-21F9CE2F5EBB}"/>
    <dgm:cxn modelId="{70DF5192-A7DE-48FA-AD2B-482D2274C042}" type="presOf" srcId="{F75B561E-500A-47F4-84D6-6B7C125A57E8}" destId="{5DBFF326-B6D5-4F3B-8960-34D3043CD2E9}" srcOrd="0" destOrd="0" presId="urn:microsoft.com/office/officeart/2005/8/layout/hChevron3"/>
    <dgm:cxn modelId="{AC5036B4-FDC7-475F-B83D-71553ECCB424}" type="presOf" srcId="{A9381D7C-F7A7-4BF6-80E6-3AFD32604113}" destId="{E402E216-F583-4355-B769-03F8FA5B431E}" srcOrd="0" destOrd="0" presId="urn:microsoft.com/office/officeart/2005/8/layout/hChevron3"/>
    <dgm:cxn modelId="{EA61D1B4-1765-434D-83AE-7895C7ED3C5B}" type="presOf" srcId="{F110CACE-B160-4926-9496-E385631E3C15}" destId="{4669A7A1-9B81-4C23-819D-690BD07E606D}" srcOrd="0" destOrd="0" presId="urn:microsoft.com/office/officeart/2005/8/layout/hChevron3"/>
    <dgm:cxn modelId="{6C5E2ACE-0DEC-4133-A223-746EDD7F2CF0}" type="presOf" srcId="{EB68D877-2192-4F2E-BA86-15E299041404}" destId="{E4A18190-3F8D-4015-B740-746B6E0302BF}" srcOrd="0" destOrd="0" presId="urn:microsoft.com/office/officeart/2005/8/layout/hChevron3"/>
    <dgm:cxn modelId="{04DFA9E1-A48D-4E5E-A0B2-2F9414E167AB}" type="presOf" srcId="{F42E23F3-23D0-47CA-A208-D4B6A6DEFCA8}" destId="{699AE1EA-1219-4B60-8777-89407E285C32}" srcOrd="0" destOrd="0" presId="urn:microsoft.com/office/officeart/2005/8/layout/hChevron3"/>
    <dgm:cxn modelId="{D7F69D9B-7DDD-4CFD-99FE-CF8A6783D615}" type="presParOf" srcId="{AD011C5C-2A9A-4A15-B024-565854F21101}" destId="{699AE1EA-1219-4B60-8777-89407E285C32}" srcOrd="0" destOrd="0" presId="urn:microsoft.com/office/officeart/2005/8/layout/hChevron3"/>
    <dgm:cxn modelId="{84DD9903-3AAF-4028-9EAB-7FF1AEC3C8EC}" type="presParOf" srcId="{AD011C5C-2A9A-4A15-B024-565854F21101}" destId="{AECA6B72-3C8F-4025-B17C-4591EEDD94A8}" srcOrd="1" destOrd="0" presId="urn:microsoft.com/office/officeart/2005/8/layout/hChevron3"/>
    <dgm:cxn modelId="{7CDB9AA2-01C2-46C2-9116-B667E5349E9B}" type="presParOf" srcId="{AD011C5C-2A9A-4A15-B024-565854F21101}" destId="{5DBFF326-B6D5-4F3B-8960-34D3043CD2E9}" srcOrd="2" destOrd="0" presId="urn:microsoft.com/office/officeart/2005/8/layout/hChevron3"/>
    <dgm:cxn modelId="{87C72EB9-2A91-403C-A20C-566F88E526D4}" type="presParOf" srcId="{AD011C5C-2A9A-4A15-B024-565854F21101}" destId="{16ECCBDE-B01E-45EE-A483-6E45AE72E326}" srcOrd="3" destOrd="0" presId="urn:microsoft.com/office/officeart/2005/8/layout/hChevron3"/>
    <dgm:cxn modelId="{E87B0EBA-7FAB-45B9-9FDB-D090E1B691AD}" type="presParOf" srcId="{AD011C5C-2A9A-4A15-B024-565854F21101}" destId="{4669A7A1-9B81-4C23-819D-690BD07E606D}" srcOrd="4" destOrd="0" presId="urn:microsoft.com/office/officeart/2005/8/layout/hChevron3"/>
    <dgm:cxn modelId="{7EB5D5BF-78D8-4C3F-8880-6F35973B8E7A}" type="presParOf" srcId="{AD011C5C-2A9A-4A15-B024-565854F21101}" destId="{98FB77BD-C417-4BD1-B5A1-855423730947}" srcOrd="5" destOrd="0" presId="urn:microsoft.com/office/officeart/2005/8/layout/hChevron3"/>
    <dgm:cxn modelId="{27CD4791-5A3A-4F11-BC12-7405A424F30E}" type="presParOf" srcId="{AD011C5C-2A9A-4A15-B024-565854F21101}" destId="{8B3AEC9F-A55B-48ED-8751-E03D41BADD7C}" srcOrd="6" destOrd="0" presId="urn:microsoft.com/office/officeart/2005/8/layout/hChevron3"/>
    <dgm:cxn modelId="{473A3772-8EE4-4AB7-9E4E-43993E6DA73C}" type="presParOf" srcId="{AD011C5C-2A9A-4A15-B024-565854F21101}" destId="{454A404D-4F29-46CE-BD53-342F2178948D}" srcOrd="7" destOrd="0" presId="urn:microsoft.com/office/officeart/2005/8/layout/hChevron3"/>
    <dgm:cxn modelId="{8C5B8D5D-5CB9-4705-B48F-447E45C0D8A3}" type="presParOf" srcId="{AD011C5C-2A9A-4A15-B024-565854F21101}" destId="{E4A18190-3F8D-4015-B740-746B6E0302BF}" srcOrd="8" destOrd="0" presId="urn:microsoft.com/office/officeart/2005/8/layout/hChevron3"/>
    <dgm:cxn modelId="{5C05D3E7-F6CC-4BB2-BAAF-E67494044001}" type="presParOf" srcId="{AD011C5C-2A9A-4A15-B024-565854F21101}" destId="{05FC6219-F87A-4BB6-A85F-875254F5E906}" srcOrd="9" destOrd="0" presId="urn:microsoft.com/office/officeart/2005/8/layout/hChevron3"/>
    <dgm:cxn modelId="{57157007-9E66-420C-ACBC-13CCA4F0E5D4}" type="presParOf" srcId="{AD011C5C-2A9A-4A15-B024-565854F21101}" destId="{E402E216-F583-4355-B769-03F8FA5B431E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9AE1EA-1219-4B60-8777-89407E285C32}">
      <dsp:nvSpPr>
        <dsp:cNvPr id="0" name=""/>
        <dsp:cNvSpPr/>
      </dsp:nvSpPr>
      <dsp:spPr>
        <a:xfrm>
          <a:off x="608" y="1121297"/>
          <a:ext cx="1978396" cy="94087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8674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2015</a:t>
          </a:r>
          <a:br>
            <a:rPr lang="en-US" sz="1100" kern="1200" dirty="0"/>
          </a:br>
          <a:r>
            <a:rPr lang="en-US" sz="1100" kern="1200" dirty="0"/>
            <a:t>Construction &amp; Remedial Excavation Completed</a:t>
          </a:r>
        </a:p>
      </dsp:txBody>
      <dsp:txXfrm>
        <a:off x="608" y="1121297"/>
        <a:ext cx="1743178" cy="940872"/>
      </dsp:txXfrm>
    </dsp:sp>
    <dsp:sp modelId="{5DBFF326-B6D5-4F3B-8960-34D3043CD2E9}">
      <dsp:nvSpPr>
        <dsp:cNvPr id="0" name=""/>
        <dsp:cNvSpPr/>
      </dsp:nvSpPr>
      <dsp:spPr>
        <a:xfrm>
          <a:off x="1508568" y="1121297"/>
          <a:ext cx="2352181" cy="9408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March 2016 to December 2020</a:t>
          </a:r>
          <a:br>
            <a:rPr lang="en-US" sz="1100" kern="1200" dirty="0"/>
          </a:br>
          <a:r>
            <a:rPr lang="en-US" sz="1100" kern="1200" dirty="0"/>
            <a:t>Quarterly Compliance GWM</a:t>
          </a:r>
        </a:p>
      </dsp:txBody>
      <dsp:txXfrm>
        <a:off x="1979004" y="1121297"/>
        <a:ext cx="1411309" cy="940872"/>
      </dsp:txXfrm>
    </dsp:sp>
    <dsp:sp modelId="{4669A7A1-9B81-4C23-819D-690BD07E606D}">
      <dsp:nvSpPr>
        <dsp:cNvPr id="0" name=""/>
        <dsp:cNvSpPr/>
      </dsp:nvSpPr>
      <dsp:spPr>
        <a:xfrm>
          <a:off x="3390313" y="1121297"/>
          <a:ext cx="2352181" cy="9408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January 2021</a:t>
          </a:r>
          <a:br>
            <a:rPr lang="en-US" sz="1100" b="1" kern="1200" dirty="0"/>
          </a:br>
          <a:r>
            <a:rPr lang="en-US" sz="1100" b="0" kern="1200" dirty="0"/>
            <a:t>Pilot Study for </a:t>
          </a:r>
          <a:r>
            <a:rPr lang="en-US" sz="1100" b="0" i="1" kern="1200" dirty="0"/>
            <a:t>in-situ</a:t>
          </a:r>
          <a:r>
            <a:rPr lang="en-US" sz="1100" b="0" i="0" kern="1200" dirty="0"/>
            <a:t> Treatment</a:t>
          </a:r>
          <a:endParaRPr lang="en-US" sz="1100" b="0" kern="1200" dirty="0"/>
        </a:p>
      </dsp:txBody>
      <dsp:txXfrm>
        <a:off x="3860749" y="1121297"/>
        <a:ext cx="1411309" cy="940872"/>
      </dsp:txXfrm>
    </dsp:sp>
    <dsp:sp modelId="{8B3AEC9F-A55B-48ED-8751-E03D41BADD7C}">
      <dsp:nvSpPr>
        <dsp:cNvPr id="0" name=""/>
        <dsp:cNvSpPr/>
      </dsp:nvSpPr>
      <dsp:spPr>
        <a:xfrm>
          <a:off x="5272058" y="1121297"/>
          <a:ext cx="2352181" cy="9408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January 2022</a:t>
          </a:r>
          <a:br>
            <a:rPr lang="en-US" sz="1100" b="1" kern="1200" dirty="0"/>
          </a:br>
          <a:r>
            <a:rPr lang="en-US" sz="1100" b="0" kern="1200" dirty="0"/>
            <a:t>Replace Dewatering Wells with Compliance Well</a:t>
          </a:r>
          <a:endParaRPr lang="en-US" sz="1100" b="1" kern="1200" dirty="0"/>
        </a:p>
      </dsp:txBody>
      <dsp:txXfrm>
        <a:off x="5742494" y="1121297"/>
        <a:ext cx="1411309" cy="940872"/>
      </dsp:txXfrm>
    </dsp:sp>
    <dsp:sp modelId="{E4A18190-3F8D-4015-B740-746B6E0302BF}">
      <dsp:nvSpPr>
        <dsp:cNvPr id="0" name=""/>
        <dsp:cNvSpPr/>
      </dsp:nvSpPr>
      <dsp:spPr>
        <a:xfrm>
          <a:off x="7153803" y="1121297"/>
          <a:ext cx="2352181" cy="9408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March 2022 to June 2023</a:t>
          </a:r>
          <a:br>
            <a:rPr lang="en-US" sz="1100" b="1" kern="1200" dirty="0"/>
          </a:br>
          <a:r>
            <a:rPr lang="en-US" sz="1100" b="0" kern="1200" dirty="0"/>
            <a:t>Resume Compliance GWM</a:t>
          </a:r>
          <a:endParaRPr lang="en-US" sz="1100" b="1" kern="1200" dirty="0"/>
        </a:p>
      </dsp:txBody>
      <dsp:txXfrm>
        <a:off x="7624239" y="1121297"/>
        <a:ext cx="1411309" cy="940872"/>
      </dsp:txXfrm>
    </dsp:sp>
    <dsp:sp modelId="{E402E216-F583-4355-B769-03F8FA5B431E}">
      <dsp:nvSpPr>
        <dsp:cNvPr id="0" name=""/>
        <dsp:cNvSpPr/>
      </dsp:nvSpPr>
      <dsp:spPr>
        <a:xfrm>
          <a:off x="9035548" y="1121297"/>
          <a:ext cx="2352181" cy="9408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Late 2023</a:t>
          </a:r>
          <a:br>
            <a:rPr lang="en-US" sz="1100" b="1" kern="1200" dirty="0"/>
          </a:br>
          <a:r>
            <a:rPr lang="en-US" sz="1100" b="0" kern="1200" dirty="0"/>
            <a:t>Request Site Closure from Department of Ecology</a:t>
          </a:r>
        </a:p>
      </dsp:txBody>
      <dsp:txXfrm>
        <a:off x="9505984" y="1121297"/>
        <a:ext cx="1411309" cy="9408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3CC9AE-C39E-4204-9DDF-B02E09AD9589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7EA9FB-A3B3-46B8-B6AD-6E138FB4C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275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EA9FB-A3B3-46B8-B6AD-6E138FB4C73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3583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EA9FB-A3B3-46B8-B6AD-6E138FB4C73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5917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EA9FB-A3B3-46B8-B6AD-6E138FB4C73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161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EA9FB-A3B3-46B8-B6AD-6E138FB4C73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3842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EA9FB-A3B3-46B8-B6AD-6E138FB4C73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8721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EA9FB-A3B3-46B8-B6AD-6E138FB4C73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97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EA9FB-A3B3-46B8-B6AD-6E138FB4C73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86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EA9FB-A3B3-46B8-B6AD-6E138FB4C73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2140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EA9FB-A3B3-46B8-B6AD-6E138FB4C73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8812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EA9FB-A3B3-46B8-B6AD-6E138FB4C73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9583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EA9FB-A3B3-46B8-B6AD-6E138FB4C73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058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EA9FB-A3B3-46B8-B6AD-6E138FB4C73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0611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EA9FB-A3B3-46B8-B6AD-6E138FB4C73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4680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EA9FB-A3B3-46B8-B6AD-6E138FB4C73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7287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EA9FB-A3B3-46B8-B6AD-6E138FB4C73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9205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EA9FB-A3B3-46B8-B6AD-6E138FB4C73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8720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EA9FB-A3B3-46B8-B6AD-6E138FB4C73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7443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EA9FB-A3B3-46B8-B6AD-6E138FB4C73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2155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EA9FB-A3B3-46B8-B6AD-6E138FB4C73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361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EA9FB-A3B3-46B8-B6AD-6E138FB4C73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301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EA9FB-A3B3-46B8-B6AD-6E138FB4C73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261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EA9FB-A3B3-46B8-B6AD-6E138FB4C73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86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EA9FB-A3B3-46B8-B6AD-6E138FB4C73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3617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EA9FB-A3B3-46B8-B6AD-6E138FB4C73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160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EA9FB-A3B3-46B8-B6AD-6E138FB4C73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5827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EA9FB-A3B3-46B8-B6AD-6E138FB4C73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860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1 L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C6D91-C3D7-84A5-36E9-CE2C064CD6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4940" y="1706880"/>
            <a:ext cx="6728460" cy="1371600"/>
          </a:xfrm>
        </p:spPr>
        <p:txBody>
          <a:bodyPr anchor="b"/>
          <a:lstStyle>
            <a:lvl1pPr algn="l">
              <a:lnSpc>
                <a:spcPts val="4800"/>
              </a:lnSpc>
              <a:defRPr sz="4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53D0D7-F35F-4012-1B29-6212AB14E2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4940" y="3223260"/>
            <a:ext cx="6728460" cy="876300"/>
          </a:xfrm>
        </p:spPr>
        <p:txBody>
          <a:bodyPr/>
          <a:lstStyle>
            <a:lvl1pPr marL="0" indent="0" algn="l">
              <a:lnSpc>
                <a:spcPts val="2040"/>
              </a:lnSpc>
              <a:spcBef>
                <a:spcPts val="0"/>
              </a:spcBef>
              <a:buNone/>
              <a:defRPr sz="1700"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652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2 L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5A205-0982-872C-546D-F1746CAF0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320" y="2599373"/>
            <a:ext cx="8641080" cy="1500188"/>
          </a:xfrm>
        </p:spPr>
        <p:txBody>
          <a:bodyPr anchor="b"/>
          <a:lstStyle>
            <a:lvl1pPr>
              <a:defRPr lang="en-US" sz="4000" b="1" kern="1200" cap="all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31D77E-A939-445F-F0A6-74319DD7F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17320" y="4246563"/>
            <a:ext cx="8641080" cy="698817"/>
          </a:xfrm>
        </p:spPr>
        <p:txBody>
          <a:bodyPr/>
          <a:lstStyle>
            <a:lvl1pPr marL="0" indent="0">
              <a:buNone/>
              <a:defRPr lang="en-US"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670A461-F9C2-BE9B-7516-F0084521C7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77183" y="521941"/>
            <a:ext cx="528202" cy="388303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173037" indent="0">
              <a:buNone/>
              <a:defRPr sz="2200" b="1">
                <a:solidFill>
                  <a:schemeClr val="accent5"/>
                </a:solidFill>
              </a:defRPr>
            </a:lvl2pPr>
            <a:lvl3pPr marL="339725" indent="0">
              <a:buNone/>
              <a:defRPr sz="2200" b="1">
                <a:solidFill>
                  <a:schemeClr val="accent5"/>
                </a:solidFill>
              </a:defRPr>
            </a:lvl3pPr>
            <a:lvl4pPr marL="627063" indent="0">
              <a:buNone/>
              <a:defRPr sz="2200" b="1">
                <a:solidFill>
                  <a:schemeClr val="accent5"/>
                </a:solidFill>
              </a:defRPr>
            </a:lvl4pPr>
            <a:lvl5pPr marL="854075" indent="0">
              <a:buNone/>
              <a:defRPr sz="2200" b="1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67865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3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5A205-0982-872C-546D-F1746CAF0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320" y="2599373"/>
            <a:ext cx="8641080" cy="1500188"/>
          </a:xfrm>
        </p:spPr>
        <p:txBody>
          <a:bodyPr anchor="b"/>
          <a:lstStyle>
            <a:lvl1pPr>
              <a:defRPr lang="en-US" sz="4000" b="1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31D77E-A939-445F-F0A6-74319DD7F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17320" y="4246563"/>
            <a:ext cx="8641080" cy="698817"/>
          </a:xfrm>
        </p:spPr>
        <p:txBody>
          <a:bodyPr/>
          <a:lstStyle>
            <a:lvl1pPr marL="0" indent="0">
              <a:buNone/>
              <a:defRPr lang="en-US" sz="17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670A461-F9C2-BE9B-7516-F0084521C7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77183" y="521941"/>
            <a:ext cx="528202" cy="388303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 marL="173037" indent="0">
              <a:buNone/>
              <a:defRPr sz="2200" b="1">
                <a:solidFill>
                  <a:schemeClr val="accent5"/>
                </a:solidFill>
              </a:defRPr>
            </a:lvl2pPr>
            <a:lvl3pPr marL="339725" indent="0">
              <a:buNone/>
              <a:defRPr sz="2200" b="1">
                <a:solidFill>
                  <a:schemeClr val="accent5"/>
                </a:solidFill>
              </a:defRPr>
            </a:lvl3pPr>
            <a:lvl4pPr marL="627063" indent="0">
              <a:buNone/>
              <a:defRPr sz="2200" b="1">
                <a:solidFill>
                  <a:schemeClr val="accent5"/>
                </a:solidFill>
              </a:defRPr>
            </a:lvl4pPr>
            <a:lvl5pPr marL="854075" indent="0">
              <a:buNone/>
              <a:defRPr sz="2200" b="1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0922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4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5A205-0982-872C-546D-F1746CAF0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320" y="2599373"/>
            <a:ext cx="8641080" cy="1500188"/>
          </a:xfrm>
        </p:spPr>
        <p:txBody>
          <a:bodyPr anchor="b"/>
          <a:lstStyle>
            <a:lvl1pPr>
              <a:defRPr lang="en-US" sz="4000" b="1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31D77E-A939-445F-F0A6-74319DD7F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17320" y="4246563"/>
            <a:ext cx="8641080" cy="698817"/>
          </a:xfrm>
        </p:spPr>
        <p:txBody>
          <a:bodyPr/>
          <a:lstStyle>
            <a:lvl1pPr marL="0" indent="0">
              <a:buNone/>
              <a:defRPr lang="en-US" sz="17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670A461-F9C2-BE9B-7516-F0084521C7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77183" y="521941"/>
            <a:ext cx="528202" cy="388303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 marL="173037" indent="0">
              <a:buNone/>
              <a:defRPr sz="2200" b="1">
                <a:solidFill>
                  <a:schemeClr val="accent5"/>
                </a:solidFill>
              </a:defRPr>
            </a:lvl2pPr>
            <a:lvl3pPr marL="339725" indent="0">
              <a:buNone/>
              <a:defRPr sz="2200" b="1">
                <a:solidFill>
                  <a:schemeClr val="accent5"/>
                </a:solidFill>
              </a:defRPr>
            </a:lvl3pPr>
            <a:lvl4pPr marL="627063" indent="0">
              <a:buNone/>
              <a:defRPr sz="2200" b="1">
                <a:solidFill>
                  <a:schemeClr val="accent5"/>
                </a:solidFill>
              </a:defRPr>
            </a:lvl4pPr>
            <a:lvl5pPr marL="854075" indent="0">
              <a:buNone/>
              <a:defRPr sz="2200" b="1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93143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Quote Quartz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0D1D7C-E1C6-1736-08F4-A710869613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6156" y="731520"/>
            <a:ext cx="8744044" cy="4274820"/>
          </a:xfrm>
        </p:spPr>
        <p:txBody>
          <a:bodyPr/>
          <a:lstStyle>
            <a:lvl1pPr marL="0" indent="0">
              <a:buNone/>
              <a:defRPr lang="en-US" sz="4050" b="0" kern="1200" cap="none" baseline="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6CCDD5-7395-A479-B328-454CDB826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156" y="5720080"/>
            <a:ext cx="8744044" cy="353060"/>
          </a:xfrm>
        </p:spPr>
        <p:txBody>
          <a:bodyPr anchor="t"/>
          <a:lstStyle>
            <a:lvl1pPr>
              <a:lnSpc>
                <a:spcPct val="100000"/>
              </a:lnSpc>
              <a:defRPr lang="en-US" sz="2270" b="1" kern="1200" cap="all" baseline="0" dirty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2E607C-FAAF-2D9F-7074-D9C52F479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78217" y="217293"/>
            <a:ext cx="4044433" cy="212726"/>
          </a:xfrm>
        </p:spPr>
        <p:txBody>
          <a:bodyPr/>
          <a:lstStyle>
            <a:lvl1pPr algn="r">
              <a:defRPr sz="850" b="1" cap="all" baseline="0">
                <a:solidFill>
                  <a:schemeClr val="accent5"/>
                </a:solidFill>
              </a:defRPr>
            </a:lvl1pPr>
          </a:lstStyle>
          <a:p>
            <a:r>
              <a:rPr lang="en-US"/>
              <a:t>Title Goes Here / 04.22.2022</a:t>
            </a:r>
          </a:p>
        </p:txBody>
      </p:sp>
    </p:spTree>
    <p:extLst>
      <p:ext uri="{BB962C8B-B14F-4D97-AF65-F5344CB8AC3E}">
        <p14:creationId xmlns:p14="http://schemas.microsoft.com/office/powerpoint/2010/main" val="59849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Quote Nav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0D1D7C-E1C6-1736-08F4-A710869613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6156" y="731520"/>
            <a:ext cx="8744044" cy="4274820"/>
          </a:xfrm>
        </p:spPr>
        <p:txBody>
          <a:bodyPr/>
          <a:lstStyle>
            <a:lvl1pPr marL="0" indent="0">
              <a:buNone/>
              <a:defRPr lang="en-US" sz="4050" b="0" kern="1200" cap="none" baseline="0" dirty="0">
                <a:solidFill>
                  <a:schemeClr val="accent3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6CCDD5-7395-A479-B328-454CDB826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156" y="5720080"/>
            <a:ext cx="8744044" cy="353060"/>
          </a:xfrm>
        </p:spPr>
        <p:txBody>
          <a:bodyPr anchor="t"/>
          <a:lstStyle>
            <a:lvl1pPr>
              <a:lnSpc>
                <a:spcPct val="100000"/>
              </a:lnSpc>
              <a:defRPr lang="en-US" sz="2270" b="1" kern="1200" cap="all" baseline="0" dirty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2E607C-FAAF-2D9F-7074-D9C52F479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78217" y="217293"/>
            <a:ext cx="4044433" cy="212726"/>
          </a:xfrm>
        </p:spPr>
        <p:txBody>
          <a:bodyPr/>
          <a:lstStyle>
            <a:lvl1pPr algn="r">
              <a:defRPr sz="850" b="1" cap="all" baseline="0">
                <a:solidFill>
                  <a:schemeClr val="accent6"/>
                </a:solidFill>
              </a:defRPr>
            </a:lvl1pPr>
          </a:lstStyle>
          <a:p>
            <a:r>
              <a:rPr lang="en-US"/>
              <a:t>Title Goes Here / 04.22.2022</a:t>
            </a:r>
          </a:p>
        </p:txBody>
      </p:sp>
    </p:spTree>
    <p:extLst>
      <p:ext uri="{BB962C8B-B14F-4D97-AF65-F5344CB8AC3E}">
        <p14:creationId xmlns:p14="http://schemas.microsoft.com/office/powerpoint/2010/main" val="200860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Quote Lago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0D1D7C-E1C6-1736-08F4-A710869613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6156" y="731520"/>
            <a:ext cx="8744044" cy="4274820"/>
          </a:xfrm>
        </p:spPr>
        <p:txBody>
          <a:bodyPr/>
          <a:lstStyle>
            <a:lvl1pPr marL="0" indent="0">
              <a:buNone/>
              <a:defRPr lang="en-US" sz="4050" b="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6CCDD5-7395-A479-B328-454CDB826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156" y="5720080"/>
            <a:ext cx="8744044" cy="353060"/>
          </a:xfrm>
        </p:spPr>
        <p:txBody>
          <a:bodyPr anchor="t"/>
          <a:lstStyle>
            <a:lvl1pPr>
              <a:lnSpc>
                <a:spcPct val="100000"/>
              </a:lnSpc>
              <a:defRPr lang="en-US" sz="2270" b="1" kern="1200" cap="all" baseline="0" dirty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2E607C-FAAF-2D9F-7074-D9C52F479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78217" y="217293"/>
            <a:ext cx="4044433" cy="212726"/>
          </a:xfrm>
        </p:spPr>
        <p:txBody>
          <a:bodyPr/>
          <a:lstStyle>
            <a:lvl1pPr algn="r">
              <a:defRPr sz="850" b="1" cap="all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Title Goes Here / 04.22.2022</a:t>
            </a:r>
          </a:p>
        </p:txBody>
      </p:sp>
    </p:spTree>
    <p:extLst>
      <p:ext uri="{BB962C8B-B14F-4D97-AF65-F5344CB8AC3E}">
        <p14:creationId xmlns:p14="http://schemas.microsoft.com/office/powerpoint/2010/main" val="41020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0A06E-4016-8327-0045-2DD9D7102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156" y="391919"/>
            <a:ext cx="9246964" cy="629161"/>
          </a:xfrm>
        </p:spPr>
        <p:txBody>
          <a:bodyPr anchor="ctr"/>
          <a:lstStyle>
            <a:lvl1pPr>
              <a:defRPr sz="23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977DA4-B30E-E45F-FF6B-E3D5CED0E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6156" y="1592581"/>
            <a:ext cx="9246964" cy="477774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35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685DC029-10BD-EB13-9D02-9A957A9D2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78217" y="217293"/>
            <a:ext cx="4044433" cy="212726"/>
          </a:xfrm>
        </p:spPr>
        <p:txBody>
          <a:bodyPr/>
          <a:lstStyle>
            <a:lvl1pPr algn="r">
              <a:defRPr sz="850" b="1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Goes Here / 04.22.2022</a:t>
            </a:r>
          </a:p>
        </p:txBody>
      </p:sp>
    </p:spTree>
    <p:extLst>
      <p:ext uri="{BB962C8B-B14F-4D97-AF65-F5344CB8AC3E}">
        <p14:creationId xmlns:p14="http://schemas.microsoft.com/office/powerpoint/2010/main" val="427171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0A06E-4016-8327-0045-2DD9D7102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156" y="533400"/>
            <a:ext cx="10886852" cy="57912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977DA4-B30E-E45F-FF6B-E3D5CED0E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536" y="1112520"/>
            <a:ext cx="10894472" cy="533400"/>
          </a:xfrm>
        </p:spPr>
        <p:txBody>
          <a:bodyPr anchor="t"/>
          <a:lstStyle>
            <a:lvl1pPr marL="0" indent="0">
              <a:buNone/>
              <a:defRPr sz="185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685DC029-10BD-EB13-9D02-9A957A9D2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78217" y="217293"/>
            <a:ext cx="4044433" cy="212726"/>
          </a:xfrm>
        </p:spPr>
        <p:txBody>
          <a:bodyPr/>
          <a:lstStyle>
            <a:lvl1pPr algn="r">
              <a:defRPr sz="850" b="1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Goes Here / 04.22.2022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2443386-7A9F-4D91-D318-676A77CFC4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6156" y="1979294"/>
            <a:ext cx="10894472" cy="4398645"/>
          </a:xfrm>
        </p:spPr>
        <p:txBody>
          <a:bodyPr/>
          <a:lstStyle>
            <a:lvl1pPr>
              <a:defRPr sz="235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963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0A06E-4016-8327-0045-2DD9D7102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156" y="533400"/>
            <a:ext cx="5410317" cy="57912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977DA4-B30E-E45F-FF6B-E3D5CED0E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536" y="1112520"/>
            <a:ext cx="5414104" cy="533400"/>
          </a:xfrm>
        </p:spPr>
        <p:txBody>
          <a:bodyPr anchor="t"/>
          <a:lstStyle>
            <a:lvl1pPr marL="0" indent="0">
              <a:buNone/>
              <a:defRPr sz="185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685DC029-10BD-EB13-9D02-9A957A9D2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78217" y="217293"/>
            <a:ext cx="4044433" cy="212726"/>
          </a:xfrm>
        </p:spPr>
        <p:txBody>
          <a:bodyPr/>
          <a:lstStyle>
            <a:lvl1pPr algn="r">
              <a:defRPr sz="850" b="1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Goes Here / 04.22.2022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2443386-7A9F-4D91-D318-676A77CFC4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6156" y="1979295"/>
            <a:ext cx="5406484" cy="4421506"/>
          </a:xfrm>
        </p:spPr>
        <p:txBody>
          <a:bodyPr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350"/>
            </a:lvl1pPr>
            <a:lvl2pPr marL="0" indent="0">
              <a:lnSpc>
                <a:spcPts val="3000"/>
              </a:lnSpc>
              <a:spcBef>
                <a:spcPts val="0"/>
              </a:spcBef>
              <a:buNone/>
              <a:defRPr sz="2350"/>
            </a:lvl2pPr>
            <a:lvl3pPr marL="0" indent="0">
              <a:lnSpc>
                <a:spcPts val="3000"/>
              </a:lnSpc>
              <a:spcBef>
                <a:spcPts val="0"/>
              </a:spcBef>
              <a:buNone/>
              <a:defRPr sz="2350"/>
            </a:lvl3pPr>
            <a:lvl4pPr marL="0" indent="0">
              <a:lnSpc>
                <a:spcPts val="3000"/>
              </a:lnSpc>
              <a:spcBef>
                <a:spcPts val="0"/>
              </a:spcBef>
              <a:buNone/>
              <a:defRPr sz="2350"/>
            </a:lvl4pPr>
            <a:lvl5pPr marL="0" indent="0">
              <a:lnSpc>
                <a:spcPts val="3000"/>
              </a:lnSpc>
              <a:spcBef>
                <a:spcPts val="0"/>
              </a:spcBef>
              <a:buNone/>
              <a:defRPr sz="2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68520A6D-75BD-3608-3266-68BD04969B4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49340" y="1979295"/>
            <a:ext cx="5406484" cy="4421506"/>
          </a:xfrm>
        </p:spPr>
        <p:txBody>
          <a:bodyPr/>
          <a:lstStyle>
            <a:lvl1pPr marL="0" indent="0">
              <a:lnSpc>
                <a:spcPts val="2300"/>
              </a:lnSpc>
              <a:spcBef>
                <a:spcPts val="0"/>
              </a:spcBef>
              <a:spcAft>
                <a:spcPts val="1000"/>
              </a:spcAft>
              <a:buNone/>
              <a:defRPr sz="1900"/>
            </a:lvl1pPr>
            <a:lvl2pPr marL="0" indent="0">
              <a:lnSpc>
                <a:spcPts val="2300"/>
              </a:lnSpc>
              <a:spcBef>
                <a:spcPts val="0"/>
              </a:spcBef>
              <a:spcAft>
                <a:spcPts val="1000"/>
              </a:spcAft>
              <a:buNone/>
              <a:defRPr sz="1900"/>
            </a:lvl2pPr>
            <a:lvl3pPr marL="0" indent="0">
              <a:lnSpc>
                <a:spcPts val="2300"/>
              </a:lnSpc>
              <a:spcBef>
                <a:spcPts val="0"/>
              </a:spcBef>
              <a:spcAft>
                <a:spcPts val="1000"/>
              </a:spcAft>
              <a:buNone/>
              <a:defRPr sz="1900"/>
            </a:lvl3pPr>
            <a:lvl4pPr marL="0" indent="0">
              <a:lnSpc>
                <a:spcPts val="2300"/>
              </a:lnSpc>
              <a:spcBef>
                <a:spcPts val="0"/>
              </a:spcBef>
              <a:spcAft>
                <a:spcPts val="1000"/>
              </a:spcAft>
              <a:buNone/>
              <a:defRPr sz="1900"/>
            </a:lvl4pPr>
            <a:lvl5pPr marL="0" indent="0">
              <a:lnSpc>
                <a:spcPts val="2300"/>
              </a:lnSpc>
              <a:spcBef>
                <a:spcPts val="0"/>
              </a:spcBef>
              <a:spcAft>
                <a:spcPts val="1000"/>
              </a:spcAft>
              <a:buNone/>
              <a:defRPr sz="1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207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0A06E-4016-8327-0045-2DD9D7102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156" y="533400"/>
            <a:ext cx="10886852" cy="57912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977DA4-B30E-E45F-FF6B-E3D5CED0E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536" y="1112520"/>
            <a:ext cx="10894472" cy="533400"/>
          </a:xfrm>
        </p:spPr>
        <p:txBody>
          <a:bodyPr anchor="t"/>
          <a:lstStyle>
            <a:lvl1pPr marL="0" indent="0">
              <a:buNone/>
              <a:defRPr sz="185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685DC029-10BD-EB13-9D02-9A957A9D2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78217" y="217293"/>
            <a:ext cx="4044433" cy="212726"/>
          </a:xfrm>
        </p:spPr>
        <p:txBody>
          <a:bodyPr/>
          <a:lstStyle>
            <a:lvl1pPr algn="r">
              <a:defRPr sz="850" b="1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Goes Here / 04.22.2022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68520A6D-75BD-3608-3266-68BD04969B4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53296" y="1947543"/>
            <a:ext cx="3699604" cy="4377057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tabLst>
                <a:tab pos="3603625" algn="l"/>
              </a:tabLst>
              <a:defRPr sz="1850" cap="all" baseline="0">
                <a:solidFill>
                  <a:schemeClr val="accent4"/>
                </a:solidFill>
                <a:latin typeface="Open Sans SemiCondensed SemiBol" pitchFamily="2" charset="0"/>
                <a:ea typeface="Open Sans SemiCondensed SemiBol" pitchFamily="2" charset="0"/>
                <a:cs typeface="Open Sans SemiCondensed SemiBol" pitchFamily="2" charset="0"/>
              </a:defRPr>
            </a:lvl1pPr>
            <a:lvl2pPr marL="174625" indent="-174625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900"/>
            </a:lvl2pPr>
            <a:lvl3pPr marL="288925" indent="-174625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900"/>
            </a:lvl3pPr>
            <a:lvl4pPr marL="517525" indent="-174625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900"/>
            </a:lvl4pPr>
            <a:lvl5pPr marL="685800" indent="-168275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374B9D7-BC19-BD0A-530C-F20E25B133E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238578" y="1947543"/>
            <a:ext cx="3699604" cy="4377057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tabLst>
                <a:tab pos="3603625" algn="l"/>
              </a:tabLst>
              <a:defRPr sz="1850" cap="all" baseline="0">
                <a:solidFill>
                  <a:schemeClr val="accent4"/>
                </a:solidFill>
                <a:latin typeface="Open Sans SemiCondensed SemiBol" pitchFamily="2" charset="0"/>
                <a:ea typeface="Open Sans SemiCondensed SemiBol" pitchFamily="2" charset="0"/>
                <a:cs typeface="Open Sans SemiCondensed SemiBol" pitchFamily="2" charset="0"/>
              </a:defRPr>
            </a:lvl1pPr>
            <a:lvl2pPr marL="174625" indent="-174625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900"/>
            </a:lvl2pPr>
            <a:lvl3pPr marL="288925" indent="-174625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900"/>
            </a:lvl3pPr>
            <a:lvl4pPr marL="517525" indent="-174625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900"/>
            </a:lvl4pPr>
            <a:lvl5pPr marL="685800" indent="-168275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9D1D79C6-AA84-5BBB-908B-E297B1323EF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046720" y="1947543"/>
            <a:ext cx="3699604" cy="4377057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tabLst>
                <a:tab pos="3603625" algn="l"/>
              </a:tabLst>
              <a:defRPr sz="1850" cap="all" baseline="0">
                <a:solidFill>
                  <a:schemeClr val="accent4"/>
                </a:solidFill>
                <a:latin typeface="Open Sans SemiCondensed SemiBol" pitchFamily="2" charset="0"/>
                <a:ea typeface="Open Sans SemiCondensed SemiBol" pitchFamily="2" charset="0"/>
                <a:cs typeface="Open Sans SemiCondensed SemiBol" pitchFamily="2" charset="0"/>
              </a:defRPr>
            </a:lvl1pPr>
            <a:lvl2pPr marL="174625" indent="-174625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900"/>
            </a:lvl2pPr>
            <a:lvl3pPr marL="288925" indent="-174625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900"/>
            </a:lvl3pPr>
            <a:lvl4pPr marL="517525" indent="-174625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900"/>
            </a:lvl4pPr>
            <a:lvl5pPr marL="685800" indent="-168275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580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2 L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C6D91-C3D7-84A5-36E9-CE2C064CD6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4940" y="1767840"/>
            <a:ext cx="6728460" cy="1310640"/>
          </a:xfrm>
        </p:spPr>
        <p:txBody>
          <a:bodyPr anchor="b"/>
          <a:lstStyle>
            <a:lvl1pPr algn="l">
              <a:lnSpc>
                <a:spcPts val="4800"/>
              </a:lnSpc>
              <a:defRPr sz="4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53D0D7-F35F-4012-1B29-6212AB14E2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4940" y="3223260"/>
            <a:ext cx="6728460" cy="876300"/>
          </a:xfrm>
        </p:spPr>
        <p:txBody>
          <a:bodyPr/>
          <a:lstStyle>
            <a:lvl1pPr marL="0" indent="0" algn="l">
              <a:lnSpc>
                <a:spcPts val="2040"/>
              </a:lnSpc>
              <a:spcBef>
                <a:spcPts val="0"/>
              </a:spcBef>
              <a:buNone/>
              <a:defRPr sz="1700"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8914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+Image Quartz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2B040E42-D70A-484D-E9F6-4C436EA76BA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01840" y="0"/>
            <a:ext cx="509016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30A06E-4016-8327-0045-2DD9D7102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156" y="76200"/>
            <a:ext cx="6397084" cy="9829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977DA4-B30E-E45F-FF6B-E3D5CED0E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536" y="1112520"/>
            <a:ext cx="6404704" cy="533400"/>
          </a:xfrm>
        </p:spPr>
        <p:txBody>
          <a:bodyPr anchor="t"/>
          <a:lstStyle>
            <a:lvl1pPr marL="0" indent="0">
              <a:buNone/>
              <a:defRPr sz="185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685DC029-10BD-EB13-9D02-9A957A9D2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78217" y="217293"/>
            <a:ext cx="4044433" cy="212726"/>
          </a:xfrm>
        </p:spPr>
        <p:txBody>
          <a:bodyPr/>
          <a:lstStyle>
            <a:lvl1pPr algn="r">
              <a:defRPr sz="85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 / 04.22.2022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2443386-7A9F-4D91-D318-676A77CFC4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6156" y="1943100"/>
            <a:ext cx="6397084" cy="4434839"/>
          </a:xfrm>
        </p:spPr>
        <p:txBody>
          <a:bodyPr/>
          <a:lstStyle>
            <a:lvl1pPr marL="228600" indent="-228600">
              <a:defRPr sz="235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515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+ Image Nav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2B040E42-D70A-484D-E9F6-4C436EA76BA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01840" y="0"/>
            <a:ext cx="509016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30A06E-4016-8327-0045-2DD9D7102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156" y="76200"/>
            <a:ext cx="6397084" cy="982980"/>
          </a:xfrm>
        </p:spPr>
        <p:txBody>
          <a:bodyPr anchor="b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977DA4-B30E-E45F-FF6B-E3D5CED0E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536" y="1112520"/>
            <a:ext cx="6404704" cy="533400"/>
          </a:xfrm>
        </p:spPr>
        <p:txBody>
          <a:bodyPr anchor="t"/>
          <a:lstStyle>
            <a:lvl1pPr marL="0" indent="0">
              <a:buNone/>
              <a:defRPr sz="185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685DC029-10BD-EB13-9D02-9A957A9D2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78217" y="217293"/>
            <a:ext cx="4044433" cy="212726"/>
          </a:xfrm>
        </p:spPr>
        <p:txBody>
          <a:bodyPr/>
          <a:lstStyle>
            <a:lvl1pPr algn="r">
              <a:defRPr sz="850" b="1" cap="all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Title Goes Here / 04.22.2022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2443386-7A9F-4D91-D318-676A77CFC4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6156" y="1943100"/>
            <a:ext cx="6397084" cy="4434839"/>
          </a:xfrm>
        </p:spPr>
        <p:txBody>
          <a:bodyPr/>
          <a:lstStyle>
            <a:lvl1pPr>
              <a:defRPr sz="235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335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+ Ima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2B040E42-D70A-484D-E9F6-4C436EA76BA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72300" y="1485899"/>
            <a:ext cx="4861560" cy="489203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30A06E-4016-8327-0045-2DD9D7102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970" y="76200"/>
            <a:ext cx="5710470" cy="9829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977DA4-B30E-E45F-FF6B-E3D5CED0E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9350" y="1112520"/>
            <a:ext cx="5717272" cy="533400"/>
          </a:xfrm>
        </p:spPr>
        <p:txBody>
          <a:bodyPr anchor="t"/>
          <a:lstStyle>
            <a:lvl1pPr marL="0" indent="0">
              <a:buNone/>
              <a:defRPr sz="185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685DC029-10BD-EB13-9D02-9A957A9D2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78217" y="217293"/>
            <a:ext cx="4044433" cy="212726"/>
          </a:xfrm>
        </p:spPr>
        <p:txBody>
          <a:bodyPr/>
          <a:lstStyle>
            <a:lvl1pPr algn="r">
              <a:defRPr sz="850" b="1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Goes Here / 04.22.2022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2443386-7A9F-4D91-D318-676A77CFC4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6970" y="1943100"/>
            <a:ext cx="5710470" cy="4434839"/>
          </a:xfrm>
        </p:spPr>
        <p:txBody>
          <a:bodyPr/>
          <a:lstStyle>
            <a:lvl1pPr>
              <a:defRPr sz="235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399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+ Imag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2B040E42-D70A-484D-E9F6-4C436EA76BA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72300" y="1485899"/>
            <a:ext cx="4861560" cy="489203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30A06E-4016-8327-0045-2DD9D7102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970" y="76200"/>
            <a:ext cx="5710470" cy="982980"/>
          </a:xfrm>
        </p:spPr>
        <p:txBody>
          <a:bodyPr anchor="b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977DA4-B30E-E45F-FF6B-E3D5CED0E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6970" y="1112519"/>
            <a:ext cx="5717272" cy="533400"/>
          </a:xfrm>
        </p:spPr>
        <p:txBody>
          <a:bodyPr anchor="t"/>
          <a:lstStyle>
            <a:lvl1pPr marL="0" indent="0">
              <a:buNone/>
              <a:defRPr sz="185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685DC029-10BD-EB13-9D02-9A957A9D2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78217" y="217292"/>
            <a:ext cx="4044433" cy="212726"/>
          </a:xfrm>
        </p:spPr>
        <p:txBody>
          <a:bodyPr/>
          <a:lstStyle>
            <a:lvl1pPr algn="r">
              <a:defRPr sz="850" b="1" cap="all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Title Goes Here / 04.22.2022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2443386-7A9F-4D91-D318-676A77CFC4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590" y="1943099"/>
            <a:ext cx="5710470" cy="4434839"/>
          </a:xfrm>
        </p:spPr>
        <p:txBody>
          <a:bodyPr/>
          <a:lstStyle>
            <a:lvl1pPr>
              <a:defRPr sz="235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91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verlap Images Quartz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2B040E42-D70A-484D-E9F6-4C436EA76BA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58200" y="571500"/>
            <a:ext cx="3192780" cy="368046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30A06E-4016-8327-0045-2DD9D7102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970" y="76200"/>
            <a:ext cx="5710470" cy="9829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977DA4-B30E-E45F-FF6B-E3D5CED0E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9350" y="1112520"/>
            <a:ext cx="5717272" cy="533400"/>
          </a:xfrm>
        </p:spPr>
        <p:txBody>
          <a:bodyPr anchor="t"/>
          <a:lstStyle>
            <a:lvl1pPr marL="0" indent="0">
              <a:buNone/>
              <a:defRPr sz="185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685DC029-10BD-EB13-9D02-9A957A9D2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78217" y="217293"/>
            <a:ext cx="4044433" cy="212726"/>
          </a:xfrm>
        </p:spPr>
        <p:txBody>
          <a:bodyPr/>
          <a:lstStyle>
            <a:lvl1pPr algn="r">
              <a:defRPr sz="850" b="1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Goes Here / 04.22.2022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2443386-7A9F-4D91-D318-676A77CFC4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6970" y="1943100"/>
            <a:ext cx="5710470" cy="4434839"/>
          </a:xfrm>
        </p:spPr>
        <p:txBody>
          <a:bodyPr/>
          <a:lstStyle>
            <a:lvl1pPr>
              <a:defRPr sz="235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8B87D638-00DD-8777-1AC0-0688133DFB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00850" y="2838961"/>
            <a:ext cx="3150870" cy="324179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2908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verlap Images Nav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2B040E42-D70A-484D-E9F6-4C436EA76BA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58200" y="571500"/>
            <a:ext cx="3192780" cy="368046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30A06E-4016-8327-0045-2DD9D7102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970" y="76200"/>
            <a:ext cx="5710470" cy="982980"/>
          </a:xfrm>
        </p:spPr>
        <p:txBody>
          <a:bodyPr anchor="b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977DA4-B30E-E45F-FF6B-E3D5CED0E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9350" y="1112520"/>
            <a:ext cx="5717272" cy="533400"/>
          </a:xfrm>
        </p:spPr>
        <p:txBody>
          <a:bodyPr anchor="t"/>
          <a:lstStyle>
            <a:lvl1pPr marL="0" indent="0">
              <a:buNone/>
              <a:defRPr sz="185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685DC029-10BD-EB13-9D02-9A957A9D2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78217" y="217293"/>
            <a:ext cx="4044433" cy="212726"/>
          </a:xfrm>
        </p:spPr>
        <p:txBody>
          <a:bodyPr/>
          <a:lstStyle>
            <a:lvl1pPr algn="r">
              <a:defRPr sz="850" b="1" cap="all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Title Goes Here / 04.22.2022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2443386-7A9F-4D91-D318-676A77CFC4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6970" y="1943100"/>
            <a:ext cx="5710470" cy="4434839"/>
          </a:xfrm>
        </p:spPr>
        <p:txBody>
          <a:bodyPr/>
          <a:lstStyle>
            <a:lvl1pPr>
              <a:defRPr sz="235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8B87D638-00DD-8777-1AC0-0688133DFB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00850" y="2838961"/>
            <a:ext cx="3150870" cy="324179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A342E6-002C-5F9C-E9A6-E66F208CC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50782" y="6104776"/>
            <a:ext cx="272682" cy="2775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418EB4-F0F7-8C4B-8CDC-E4DF24B217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50782" y="6104776"/>
            <a:ext cx="272682" cy="27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07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 Objec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956B0397-BE9A-E6F9-CFF8-EE7FDFE910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9349" y="1833121"/>
            <a:ext cx="5558888" cy="456005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0EC281E-7583-4BA7-ED37-F31F771033F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63762" y="1833120"/>
            <a:ext cx="5558888" cy="456005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30A06E-4016-8327-0045-2DD9D7102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970" y="76200"/>
            <a:ext cx="8148870" cy="9829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977DA4-B30E-E45F-FF6B-E3D5CED0E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9350" y="1112520"/>
            <a:ext cx="8158576" cy="533400"/>
          </a:xfrm>
        </p:spPr>
        <p:txBody>
          <a:bodyPr anchor="t"/>
          <a:lstStyle>
            <a:lvl1pPr marL="0" indent="0">
              <a:buNone/>
              <a:defRPr sz="185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685DC029-10BD-EB13-9D02-9A957A9D2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78217" y="217293"/>
            <a:ext cx="4044433" cy="212726"/>
          </a:xfrm>
        </p:spPr>
        <p:txBody>
          <a:bodyPr/>
          <a:lstStyle>
            <a:lvl1pPr algn="r">
              <a:defRPr sz="850" b="1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Goes Here / 04.22.2022</a:t>
            </a:r>
          </a:p>
        </p:txBody>
      </p:sp>
    </p:spTree>
    <p:extLst>
      <p:ext uri="{BB962C8B-B14F-4D97-AF65-F5344CB8AC3E}">
        <p14:creationId xmlns:p14="http://schemas.microsoft.com/office/powerpoint/2010/main" val="161030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 Objects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205B9C40-6129-AE06-8F56-7EE2054C38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9348" y="1833121"/>
            <a:ext cx="6099092" cy="456005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DAC4E4E1-7AB5-B380-55B3-FE4C8E1174A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789418" y="1833121"/>
            <a:ext cx="4933231" cy="456005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30A06E-4016-8327-0045-2DD9D7102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970" y="76200"/>
            <a:ext cx="8147304" cy="9829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977DA4-B30E-E45F-FF6B-E3D5CED0E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9350" y="1112520"/>
            <a:ext cx="8154924" cy="533400"/>
          </a:xfrm>
        </p:spPr>
        <p:txBody>
          <a:bodyPr anchor="t"/>
          <a:lstStyle>
            <a:lvl1pPr marL="0" indent="0">
              <a:buNone/>
              <a:defRPr sz="185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685DC029-10BD-EB13-9D02-9A957A9D2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78217" y="217293"/>
            <a:ext cx="4044433" cy="212726"/>
          </a:xfrm>
        </p:spPr>
        <p:txBody>
          <a:bodyPr/>
          <a:lstStyle>
            <a:lvl1pPr algn="r">
              <a:defRPr sz="850" b="1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Goes Here / 04.22.2022</a:t>
            </a:r>
          </a:p>
        </p:txBody>
      </p:sp>
    </p:spTree>
    <p:extLst>
      <p:ext uri="{BB962C8B-B14F-4D97-AF65-F5344CB8AC3E}">
        <p14:creationId xmlns:p14="http://schemas.microsoft.com/office/powerpoint/2010/main" val="271206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 Objects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30DF4860-96BD-D322-664E-79E7295C283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9349" y="2240280"/>
            <a:ext cx="5100872" cy="383286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237113D5-2CD8-60CD-B913-02B110467B9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22620" y="2240280"/>
            <a:ext cx="6065520" cy="383286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30A06E-4016-8327-0045-2DD9D7102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970" y="76200"/>
            <a:ext cx="8147304" cy="9829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977DA4-B30E-E45F-FF6B-E3D5CED0E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9349" y="1112520"/>
            <a:ext cx="8147304" cy="533400"/>
          </a:xfrm>
        </p:spPr>
        <p:txBody>
          <a:bodyPr anchor="t"/>
          <a:lstStyle>
            <a:lvl1pPr marL="0" indent="0">
              <a:buNone/>
              <a:defRPr sz="185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685DC029-10BD-EB13-9D02-9A957A9D2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78217" y="217293"/>
            <a:ext cx="4044433" cy="212726"/>
          </a:xfrm>
        </p:spPr>
        <p:txBody>
          <a:bodyPr/>
          <a:lstStyle>
            <a:lvl1pPr algn="r">
              <a:defRPr sz="850" b="1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Goes Here / 04.22.2022</a:t>
            </a:r>
          </a:p>
        </p:txBody>
      </p:sp>
    </p:spTree>
    <p:extLst>
      <p:ext uri="{BB962C8B-B14F-4D97-AF65-F5344CB8AC3E}">
        <p14:creationId xmlns:p14="http://schemas.microsoft.com/office/powerpoint/2010/main" val="114795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jec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DD047951-7D52-E7AC-EEE3-32AA5CBDE0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9348" y="1775461"/>
            <a:ext cx="8407949" cy="461772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30A06E-4016-8327-0045-2DD9D7102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970" y="76200"/>
            <a:ext cx="8147304" cy="9829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977DA4-B30E-E45F-FF6B-E3D5CED0E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9349" y="1112520"/>
            <a:ext cx="8147304" cy="533400"/>
          </a:xfrm>
        </p:spPr>
        <p:txBody>
          <a:bodyPr anchor="t"/>
          <a:lstStyle>
            <a:lvl1pPr marL="0" indent="0">
              <a:buNone/>
              <a:defRPr sz="185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685DC029-10BD-EB13-9D02-9A957A9D2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78217" y="217293"/>
            <a:ext cx="4044433" cy="212726"/>
          </a:xfrm>
        </p:spPr>
        <p:txBody>
          <a:bodyPr/>
          <a:lstStyle>
            <a:lvl1pPr algn="r">
              <a:defRPr sz="850" b="1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Goes Here / 04.22.2022</a:t>
            </a:r>
          </a:p>
        </p:txBody>
      </p:sp>
    </p:spTree>
    <p:extLst>
      <p:ext uri="{BB962C8B-B14F-4D97-AF65-F5344CB8AC3E}">
        <p14:creationId xmlns:p14="http://schemas.microsoft.com/office/powerpoint/2010/main" val="166958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3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C6D91-C3D7-84A5-36E9-CE2C064CD6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4940" y="1783080"/>
            <a:ext cx="6728460" cy="1295400"/>
          </a:xfrm>
        </p:spPr>
        <p:txBody>
          <a:bodyPr anchor="b"/>
          <a:lstStyle>
            <a:lvl1pPr algn="l">
              <a:lnSpc>
                <a:spcPts val="4800"/>
              </a:lnSpc>
              <a:defRPr sz="4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53D0D7-F35F-4012-1B29-6212AB14E2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4940" y="3223260"/>
            <a:ext cx="6728460" cy="876300"/>
          </a:xfrm>
        </p:spPr>
        <p:txBody>
          <a:bodyPr/>
          <a:lstStyle>
            <a:lvl1pPr marL="0" indent="0" algn="l">
              <a:lnSpc>
                <a:spcPts val="2040"/>
              </a:lnSpc>
              <a:spcBef>
                <a:spcPts val="0"/>
              </a:spcBef>
              <a:buNone/>
              <a:defRPr sz="170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6650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bjec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264A9C28-3C2F-A1B9-8780-A855446C029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839" y="1775460"/>
            <a:ext cx="7216140" cy="459486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30A06E-4016-8327-0045-2DD9D7102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970" y="76200"/>
            <a:ext cx="8147304" cy="9829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977DA4-B30E-E45F-FF6B-E3D5CED0E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9349" y="1112520"/>
            <a:ext cx="8147304" cy="533400"/>
          </a:xfrm>
        </p:spPr>
        <p:txBody>
          <a:bodyPr anchor="t"/>
          <a:lstStyle>
            <a:lvl1pPr marL="0" indent="0">
              <a:buNone/>
              <a:defRPr sz="185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685DC029-10BD-EB13-9D02-9A957A9D2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78217" y="217293"/>
            <a:ext cx="4044433" cy="212726"/>
          </a:xfrm>
        </p:spPr>
        <p:txBody>
          <a:bodyPr/>
          <a:lstStyle>
            <a:lvl1pPr algn="r">
              <a:defRPr sz="850" b="1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Goes Here / 04.22.2022</a:t>
            </a:r>
          </a:p>
        </p:txBody>
      </p:sp>
    </p:spTree>
    <p:extLst>
      <p:ext uri="{BB962C8B-B14F-4D97-AF65-F5344CB8AC3E}">
        <p14:creationId xmlns:p14="http://schemas.microsoft.com/office/powerpoint/2010/main" val="327477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D9A5E78-960B-4A0D-C270-40C4E202684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9350" y="668655"/>
            <a:ext cx="11253300" cy="554203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D8032185-C6BF-13E9-90D5-BD0F0953A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78217" y="217293"/>
            <a:ext cx="4044433" cy="212726"/>
          </a:xfrm>
        </p:spPr>
        <p:txBody>
          <a:bodyPr/>
          <a:lstStyle>
            <a:lvl1pPr algn="r">
              <a:defRPr sz="850" b="1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Goes Here / 04.22.2022</a:t>
            </a:r>
          </a:p>
        </p:txBody>
      </p:sp>
    </p:spTree>
    <p:extLst>
      <p:ext uri="{BB962C8B-B14F-4D97-AF65-F5344CB8AC3E}">
        <p14:creationId xmlns:p14="http://schemas.microsoft.com/office/powerpoint/2010/main" val="265092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Wid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52098B66-7E67-A69E-BF55-E7256A2305E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647312"/>
            <a:ext cx="12192000" cy="554203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D8032185-C6BF-13E9-90D5-BD0F0953A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78217" y="217293"/>
            <a:ext cx="4044433" cy="212726"/>
          </a:xfrm>
        </p:spPr>
        <p:txBody>
          <a:bodyPr/>
          <a:lstStyle>
            <a:lvl1pPr algn="r">
              <a:defRPr sz="850" b="1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Goes Here / 04.22.2022</a:t>
            </a:r>
          </a:p>
        </p:txBody>
      </p:sp>
    </p:spTree>
    <p:extLst>
      <p:ext uri="{BB962C8B-B14F-4D97-AF65-F5344CB8AC3E}">
        <p14:creationId xmlns:p14="http://schemas.microsoft.com/office/powerpoint/2010/main" val="198127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Fram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8433D3D7-E6CE-51A9-9B33-E828123A14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D8032185-C6BF-13E9-90D5-BD0F0953A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78217" y="217293"/>
            <a:ext cx="4044433" cy="212726"/>
          </a:xfrm>
        </p:spPr>
        <p:txBody>
          <a:bodyPr/>
          <a:lstStyle>
            <a:lvl1pPr algn="r">
              <a:defRPr sz="850" b="1" cap="all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Title Goes Here / 04.22.2022</a:t>
            </a:r>
          </a:p>
        </p:txBody>
      </p:sp>
    </p:spTree>
    <p:extLst>
      <p:ext uri="{BB962C8B-B14F-4D97-AF65-F5344CB8AC3E}">
        <p14:creationId xmlns:p14="http://schemas.microsoft.com/office/powerpoint/2010/main" val="101887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+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835C37E7-51EE-CEB7-E5CD-F5399CFA6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78217" y="217293"/>
            <a:ext cx="4044433" cy="212726"/>
          </a:xfrm>
        </p:spPr>
        <p:txBody>
          <a:bodyPr/>
          <a:lstStyle>
            <a:lvl1pPr algn="r">
              <a:defRPr sz="850" b="1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Goes Here / 04.22.2022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15CF9B1-D99F-6C81-817C-7BBFAEF01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970" y="76200"/>
            <a:ext cx="8147304" cy="9829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0CAABDD-D7F5-83BB-D937-9DD2C6827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9349" y="1112520"/>
            <a:ext cx="8147304" cy="533400"/>
          </a:xfrm>
        </p:spPr>
        <p:txBody>
          <a:bodyPr anchor="t"/>
          <a:lstStyle>
            <a:lvl1pPr marL="0" indent="0">
              <a:buNone/>
              <a:defRPr sz="185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447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36A33-B898-5AF5-DB8D-BF8C9D600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132EBFE0-9C16-DF7C-5C6B-A2EA77A75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78217" y="217293"/>
            <a:ext cx="4044433" cy="212726"/>
          </a:xfrm>
        </p:spPr>
        <p:txBody>
          <a:bodyPr/>
          <a:lstStyle>
            <a:lvl1pPr algn="r">
              <a:defRPr sz="850" b="1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Goes Here / 04.22.2022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C8ECA7E-3236-C5DC-B09D-EACA3BE00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970" y="76200"/>
            <a:ext cx="8147304" cy="9829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2C1C458-E0E6-2B53-C849-238EB1A86F2C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69349" y="1112520"/>
            <a:ext cx="8147304" cy="533400"/>
          </a:xfrm>
        </p:spPr>
        <p:txBody>
          <a:bodyPr anchor="t"/>
          <a:lstStyle>
            <a:lvl1pPr marL="0" indent="0">
              <a:buNone/>
              <a:defRPr sz="185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695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DF0920-6EBC-523A-249B-C8372C8A8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78217" y="217293"/>
            <a:ext cx="4044433" cy="212726"/>
          </a:xfrm>
        </p:spPr>
        <p:txBody>
          <a:bodyPr/>
          <a:lstStyle>
            <a:lvl1pPr algn="r">
              <a:defRPr sz="850" b="1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Goes Here / 04.22.2022</a:t>
            </a:r>
          </a:p>
        </p:txBody>
      </p:sp>
    </p:spTree>
    <p:extLst>
      <p:ext uri="{BB962C8B-B14F-4D97-AF65-F5344CB8AC3E}">
        <p14:creationId xmlns:p14="http://schemas.microsoft.com/office/powerpoint/2010/main" val="87327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 1 L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0E016-FE7B-408D-6E8A-5E3CD6702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77F23E-CFFF-DB5C-D34B-EF8F429CA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 Goes Here / 04.22.2022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06CD8-1932-91A1-333D-480CC7FAD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10595-94D2-499F-BEAF-09F66CFE8754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EDF65F-4D12-7968-8255-6C0BF2D6866E}"/>
              </a:ext>
            </a:extLst>
          </p:cNvPr>
          <p:cNvSpPr txBox="1"/>
          <p:nvPr/>
        </p:nvSpPr>
        <p:spPr>
          <a:xfrm>
            <a:off x="1333500" y="2524224"/>
            <a:ext cx="2872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4000" b="1" kern="1200" cap="all" baseline="0" dirty="0">
                <a:solidFill>
                  <a:schemeClr val="accent5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14751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 2 L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0E016-FE7B-408D-6E8A-5E3CD6702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77F23E-CFFF-DB5C-D34B-EF8F429CA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 Goes Here / 04.22.2022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06CD8-1932-91A1-333D-480CC7FAD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10595-94D2-499F-BEAF-09F66CFE8754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EDF65F-4D12-7968-8255-6C0BF2D6866E}"/>
              </a:ext>
            </a:extLst>
          </p:cNvPr>
          <p:cNvSpPr txBox="1"/>
          <p:nvPr/>
        </p:nvSpPr>
        <p:spPr>
          <a:xfrm>
            <a:off x="1333500" y="2524224"/>
            <a:ext cx="2872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4000" b="1" kern="1200" cap="all" baseline="0" dirty="0">
                <a:solidFill>
                  <a:schemeClr val="accent5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54077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 3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0E016-FE7B-408D-6E8A-5E3CD6702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77F23E-CFFF-DB5C-D34B-EF8F429CA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 / 04.22.2022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06CD8-1932-91A1-333D-480CC7FAD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9410595-94D2-499F-BEAF-09F66CFE875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1A8631-F33C-3CF6-F287-4F32EE74F9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537" y="472645"/>
            <a:ext cx="1284413" cy="3287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EEDF65F-4D12-7968-8255-6C0BF2D6866E}"/>
              </a:ext>
            </a:extLst>
          </p:cNvPr>
          <p:cNvSpPr txBox="1"/>
          <p:nvPr/>
        </p:nvSpPr>
        <p:spPr>
          <a:xfrm>
            <a:off x="1333500" y="2524224"/>
            <a:ext cx="2872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4000" b="1" kern="1200" cap="all" baseline="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479300-EB5D-5A41-BC60-41102074D3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537" y="472645"/>
            <a:ext cx="1284413" cy="32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25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4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C6D91-C3D7-84A5-36E9-CE2C064CD6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4940" y="1874520"/>
            <a:ext cx="6728460" cy="1203960"/>
          </a:xfrm>
        </p:spPr>
        <p:txBody>
          <a:bodyPr anchor="b"/>
          <a:lstStyle>
            <a:lvl1pPr algn="l">
              <a:lnSpc>
                <a:spcPts val="4800"/>
              </a:lnSpc>
              <a:defRPr sz="4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53D0D7-F35F-4012-1B29-6212AB14E2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4940" y="3223260"/>
            <a:ext cx="6728460" cy="876300"/>
          </a:xfrm>
        </p:spPr>
        <p:txBody>
          <a:bodyPr/>
          <a:lstStyle>
            <a:lvl1pPr marL="0" indent="0" algn="l">
              <a:lnSpc>
                <a:spcPts val="2040"/>
              </a:lnSpc>
              <a:spcBef>
                <a:spcPts val="0"/>
              </a:spcBef>
              <a:buNone/>
              <a:defRPr sz="170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1811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 4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0E016-FE7B-408D-6E8A-5E3CD6702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77F23E-CFFF-DB5C-D34B-EF8F429CA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 / 04.22.2022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06CD8-1932-91A1-333D-480CC7FAD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9410595-94D2-499F-BEAF-09F66CFE875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EDF65F-4D12-7968-8255-6C0BF2D6866E}"/>
              </a:ext>
            </a:extLst>
          </p:cNvPr>
          <p:cNvSpPr txBox="1"/>
          <p:nvPr/>
        </p:nvSpPr>
        <p:spPr>
          <a:xfrm>
            <a:off x="1333500" y="2524224"/>
            <a:ext cx="2872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4000" b="1" kern="1200" cap="all" baseline="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78498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5 Ligh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C6D91-C3D7-84A5-36E9-CE2C064CD6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4940" y="4429760"/>
            <a:ext cx="6728460" cy="1165860"/>
          </a:xfrm>
        </p:spPr>
        <p:txBody>
          <a:bodyPr anchor="b"/>
          <a:lstStyle>
            <a:lvl1pPr algn="l">
              <a:lnSpc>
                <a:spcPts val="4800"/>
              </a:lnSpc>
              <a:defRPr sz="4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53D0D7-F35F-4012-1B29-6212AB14E2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9700" y="5751826"/>
            <a:ext cx="6728460" cy="604524"/>
          </a:xfrm>
        </p:spPr>
        <p:txBody>
          <a:bodyPr/>
          <a:lstStyle>
            <a:lvl1pPr marL="0" indent="0" algn="l">
              <a:lnSpc>
                <a:spcPts val="2040"/>
              </a:lnSpc>
              <a:spcBef>
                <a:spcPts val="0"/>
              </a:spcBef>
              <a:buNone/>
              <a:defRPr sz="1700">
                <a:solidFill>
                  <a:schemeClr val="tx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F94B708-3EF3-EBE7-10D4-460A85E9C5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809F967-7586-F946-84B9-535526AA6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9700" y="3766918"/>
            <a:ext cx="1284413" cy="3287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D41AC9-53FB-7642-B594-9987A3C37B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9700" y="3766918"/>
            <a:ext cx="1284413" cy="32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17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6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C6D91-C3D7-84A5-36E9-CE2C064CD6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4940" y="4169643"/>
            <a:ext cx="6728460" cy="1426478"/>
          </a:xfrm>
        </p:spPr>
        <p:txBody>
          <a:bodyPr anchor="b"/>
          <a:lstStyle>
            <a:lvl1pPr algn="l">
              <a:lnSpc>
                <a:spcPts val="4800"/>
              </a:lnSpc>
              <a:defRPr sz="4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53D0D7-F35F-4012-1B29-6212AB14E2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4940" y="5751826"/>
            <a:ext cx="6728460" cy="604524"/>
          </a:xfrm>
        </p:spPr>
        <p:txBody>
          <a:bodyPr/>
          <a:lstStyle>
            <a:lvl1pPr marL="0" indent="0" algn="l">
              <a:lnSpc>
                <a:spcPts val="2040"/>
              </a:lnSpc>
              <a:spcBef>
                <a:spcPts val="0"/>
              </a:spcBef>
              <a:buNone/>
              <a:defRPr sz="170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F94B708-3EF3-EBE7-10D4-460A85E9C5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082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7 Ligh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C6D91-C3D7-84A5-36E9-CE2C064CD6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58346" y="2689091"/>
            <a:ext cx="6728460" cy="1426478"/>
          </a:xfrm>
        </p:spPr>
        <p:txBody>
          <a:bodyPr anchor="b"/>
          <a:lstStyle>
            <a:lvl1pPr algn="l">
              <a:lnSpc>
                <a:spcPts val="4800"/>
              </a:lnSpc>
              <a:defRPr sz="4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53D0D7-F35F-4012-1B29-6212AB14E2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58346" y="4278098"/>
            <a:ext cx="6827964" cy="701040"/>
          </a:xfrm>
        </p:spPr>
        <p:txBody>
          <a:bodyPr/>
          <a:lstStyle>
            <a:lvl1pPr marL="0" indent="0" algn="l">
              <a:lnSpc>
                <a:spcPts val="2040"/>
              </a:lnSpc>
              <a:spcBef>
                <a:spcPts val="0"/>
              </a:spcBef>
              <a:buNone/>
              <a:defRPr sz="1700">
                <a:solidFill>
                  <a:schemeClr val="tx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F94B708-3EF3-EBE7-10D4-460A85E9C5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070666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809F967-7586-F946-84B9-535526AA6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58346" y="2161237"/>
            <a:ext cx="1284413" cy="3287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8D08F0-0AF0-8D40-A94A-13DE2A9F62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58346" y="2161237"/>
            <a:ext cx="1284413" cy="32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00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8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C6D91-C3D7-84A5-36E9-CE2C064CD6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58346" y="2689091"/>
            <a:ext cx="6728460" cy="1426478"/>
          </a:xfrm>
        </p:spPr>
        <p:txBody>
          <a:bodyPr anchor="b"/>
          <a:lstStyle>
            <a:lvl1pPr algn="l">
              <a:lnSpc>
                <a:spcPts val="4800"/>
              </a:lnSpc>
              <a:defRPr sz="4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53D0D7-F35F-4012-1B29-6212AB14E2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58346" y="4278098"/>
            <a:ext cx="6827964" cy="701040"/>
          </a:xfrm>
        </p:spPr>
        <p:txBody>
          <a:bodyPr/>
          <a:lstStyle>
            <a:lvl1pPr marL="0" indent="0" algn="l">
              <a:lnSpc>
                <a:spcPts val="2040"/>
              </a:lnSpc>
              <a:spcBef>
                <a:spcPts val="0"/>
              </a:spcBef>
              <a:buNone/>
              <a:defRPr sz="170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F94B708-3EF3-EBE7-10D4-460A85E9C5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070666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809F967-7586-F946-84B9-535526AA6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58347" y="2161237"/>
            <a:ext cx="1284410" cy="3287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D69DCF-2F59-AF41-A63C-0EF30D04E2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58347" y="2161237"/>
            <a:ext cx="1284410" cy="32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86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1 L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5A205-0982-872C-546D-F1746CAF0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320" y="2599373"/>
            <a:ext cx="8641080" cy="1500188"/>
          </a:xfrm>
        </p:spPr>
        <p:txBody>
          <a:bodyPr anchor="b"/>
          <a:lstStyle>
            <a:lvl1pPr>
              <a:defRPr lang="en-US" sz="4000" b="1" kern="1200" cap="all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31D77E-A939-445F-F0A6-74319DD7F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17320" y="4246563"/>
            <a:ext cx="8641080" cy="698817"/>
          </a:xfrm>
        </p:spPr>
        <p:txBody>
          <a:bodyPr/>
          <a:lstStyle>
            <a:lvl1pPr marL="0" indent="0">
              <a:buNone/>
              <a:defRPr lang="en-US"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670A461-F9C2-BE9B-7516-F0084521C7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77183" y="521941"/>
            <a:ext cx="528202" cy="388303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173037" indent="0">
              <a:buNone/>
              <a:defRPr sz="2200" b="1">
                <a:solidFill>
                  <a:schemeClr val="accent5"/>
                </a:solidFill>
              </a:defRPr>
            </a:lvl2pPr>
            <a:lvl3pPr marL="339725" indent="0">
              <a:buNone/>
              <a:defRPr sz="2200" b="1">
                <a:solidFill>
                  <a:schemeClr val="accent5"/>
                </a:solidFill>
              </a:defRPr>
            </a:lvl3pPr>
            <a:lvl4pPr marL="627063" indent="0">
              <a:buNone/>
              <a:defRPr sz="2200" b="1">
                <a:solidFill>
                  <a:schemeClr val="accent5"/>
                </a:solidFill>
              </a:defRPr>
            </a:lvl4pPr>
            <a:lvl5pPr marL="854075" indent="0">
              <a:buNone/>
              <a:defRPr sz="2200" b="1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95064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FAA15A-5F50-554C-BBB2-CF79F271D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536" y="551663"/>
            <a:ext cx="10885263" cy="52143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27F551-17FC-0393-34E2-40C7D26D4D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0906" y="1973297"/>
            <a:ext cx="10836766" cy="420366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5268D-08D7-6581-D0FD-43030EB67C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8536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1AD262-BC09-F355-6B74-BB718B7364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Title Goes Here / 04.22.2022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45FF5-826D-16C1-6E7A-8EF7C16725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9410595-94D2-499F-BEAF-09F66CFE87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133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74" r:id="rId13"/>
    <p:sldLayoutId id="2147483775" r:id="rId14"/>
    <p:sldLayoutId id="2147483776" r:id="rId15"/>
    <p:sldLayoutId id="2147483749" r:id="rId16"/>
    <p:sldLayoutId id="2147483750" r:id="rId17"/>
    <p:sldLayoutId id="2147483751" r:id="rId18"/>
    <p:sldLayoutId id="2147483752" r:id="rId19"/>
    <p:sldLayoutId id="2147483753" r:id="rId20"/>
    <p:sldLayoutId id="2147483754" r:id="rId21"/>
    <p:sldLayoutId id="2147483755" r:id="rId22"/>
    <p:sldLayoutId id="2147483756" r:id="rId23"/>
    <p:sldLayoutId id="2147483757" r:id="rId24"/>
    <p:sldLayoutId id="2147483758" r:id="rId25"/>
    <p:sldLayoutId id="2147483759" r:id="rId26"/>
    <p:sldLayoutId id="2147483760" r:id="rId27"/>
    <p:sldLayoutId id="2147483761" r:id="rId28"/>
    <p:sldLayoutId id="2147483762" r:id="rId29"/>
    <p:sldLayoutId id="2147483763" r:id="rId30"/>
    <p:sldLayoutId id="2147483764" r:id="rId31"/>
    <p:sldLayoutId id="2147483765" r:id="rId32"/>
    <p:sldLayoutId id="2147483766" r:id="rId33"/>
    <p:sldLayoutId id="2147483767" r:id="rId34"/>
    <p:sldLayoutId id="2147483768" r:id="rId35"/>
    <p:sldLayoutId id="2147483769" r:id="rId36"/>
    <p:sldLayoutId id="2147483770" r:id="rId37"/>
    <p:sldLayoutId id="2147483771" r:id="rId38"/>
    <p:sldLayoutId id="2147483772" r:id="rId39"/>
    <p:sldLayoutId id="2147483773" r:id="rId4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914400" rtl="0" eaLnBrk="1" latinLnBrk="0" hangingPunct="1">
        <a:lnSpc>
          <a:spcPct val="100000"/>
        </a:lnSpc>
        <a:spcBef>
          <a:spcPts val="1000"/>
        </a:spcBef>
        <a:buSzPct val="95000"/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339725" indent="-166688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574675" indent="-23495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01688" indent="-174625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27113" indent="-173038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emf"/><Relationship Id="rId4" Type="http://schemas.openxmlformats.org/officeDocument/2006/relationships/image" Target="../media/image2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png"/><Relationship Id="rId4" Type="http://schemas.openxmlformats.org/officeDocument/2006/relationships/image" Target="../media/image2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png"/><Relationship Id="rId4" Type="http://schemas.openxmlformats.org/officeDocument/2006/relationships/image" Target="../media/image2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png"/><Relationship Id="rId4" Type="http://schemas.openxmlformats.org/officeDocument/2006/relationships/image" Target="../media/image2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5" Type="http://schemas.openxmlformats.org/officeDocument/2006/relationships/chart" Target="../charts/chart1.xml"/><Relationship Id="rId4" Type="http://schemas.openxmlformats.org/officeDocument/2006/relationships/image" Target="../media/image2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0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png"/><Relationship Id="rId4" Type="http://schemas.openxmlformats.org/officeDocument/2006/relationships/image" Target="../media/image20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png"/><Relationship Id="rId4" Type="http://schemas.openxmlformats.org/officeDocument/2006/relationships/image" Target="../media/image20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.png"/><Relationship Id="rId4" Type="http://schemas.openxmlformats.org/officeDocument/2006/relationships/image" Target="../media/image20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png"/><Relationship Id="rId4" Type="http://schemas.openxmlformats.org/officeDocument/2006/relationships/image" Target="../media/image20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5.png"/><Relationship Id="rId4" Type="http://schemas.openxmlformats.org/officeDocument/2006/relationships/image" Target="../media/image20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7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8.svg"/><Relationship Id="rId9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png"/><Relationship Id="rId4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59374-5BD6-22C7-10A2-90F8582C3E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4940" y="2426715"/>
            <a:ext cx="10532533" cy="1371600"/>
          </a:xfrm>
        </p:spPr>
        <p:txBody>
          <a:bodyPr/>
          <a:lstStyle/>
          <a:p>
            <a:pPr>
              <a:lnSpc>
                <a:spcPts val="6000"/>
              </a:lnSpc>
            </a:pPr>
            <a:r>
              <a:rPr lang="en-US" sz="6400" dirty="0"/>
              <a:t>Site Closure Presentation</a:t>
            </a:r>
            <a:br>
              <a:rPr lang="en-US" sz="6400" dirty="0"/>
            </a:br>
            <a:r>
              <a:rPr lang="en-US" sz="3500" dirty="0"/>
              <a:t>For Department of Ecology Consideration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16E265B-3B7D-F0B9-5A1B-69A1578342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4940" y="3899916"/>
            <a:ext cx="6728460" cy="876300"/>
          </a:xfrm>
        </p:spPr>
        <p:txBody>
          <a:bodyPr/>
          <a:lstStyle/>
          <a:p>
            <a:r>
              <a:rPr lang="en-US" sz="2400" dirty="0"/>
              <a:t>Whittaker SKS Site PPCD #13-2-27556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4088BE-12DB-966D-5EFC-F81CBB67D4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940" y="480808"/>
            <a:ext cx="1303878" cy="50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48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2">
            <a:extLst>
              <a:ext uri="{FF2B5EF4-FFF2-40B4-BE49-F238E27FC236}">
                <a16:creationId xmlns:a16="http://schemas.microsoft.com/office/drawing/2014/main" id="{98316B29-CD56-2C82-6764-297CD0941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8767" y="708808"/>
            <a:ext cx="635330" cy="64522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4AA092C-3AC6-8547-5F24-687FDFF74A01}"/>
              </a:ext>
            </a:extLst>
          </p:cNvPr>
          <p:cNvSpPr txBox="1">
            <a:spLocks/>
          </p:cNvSpPr>
          <p:nvPr/>
        </p:nvSpPr>
        <p:spPr>
          <a:xfrm>
            <a:off x="1112462" y="454149"/>
            <a:ext cx="10977937" cy="129303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>
                <a:solidFill>
                  <a:srgbClr val="055635"/>
                </a:solidFill>
              </a:rPr>
              <a:t>FINAL EXCAVATION LIMITS – NE PROPERTY CORNER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003A68-99DB-1C46-409B-D03F128987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6092" y="1354034"/>
            <a:ext cx="8899815" cy="4932377"/>
          </a:xfrm>
          <a:prstGeom prst="rect">
            <a:avLst/>
          </a:prstGeom>
        </p:spPr>
      </p:pic>
      <p:sp>
        <p:nvSpPr>
          <p:cNvPr id="2" name="Flowchart: Process 1">
            <a:extLst>
              <a:ext uri="{FF2B5EF4-FFF2-40B4-BE49-F238E27FC236}">
                <a16:creationId xmlns:a16="http://schemas.microsoft.com/office/drawing/2014/main" id="{172ED127-A1AF-7550-463A-8A1A68F751A4}"/>
              </a:ext>
            </a:extLst>
          </p:cNvPr>
          <p:cNvSpPr/>
          <p:nvPr/>
        </p:nvSpPr>
        <p:spPr>
          <a:xfrm>
            <a:off x="1646092" y="6293864"/>
            <a:ext cx="10545908" cy="219973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>
                <a:solidFill>
                  <a:srgbClr val="4094A7"/>
                </a:solidFill>
              </a:rPr>
              <a:t>Photograph from </a:t>
            </a:r>
            <a:r>
              <a:rPr lang="en-US" sz="1100" i="1" dirty="0">
                <a:solidFill>
                  <a:srgbClr val="4094A7"/>
                </a:solidFill>
              </a:rPr>
              <a:t>Cleanup Action Report, SKS Shell Station Site, 3901 Southwest Alaska Street, Seattle, Washington, dated October 20, 2016</a:t>
            </a:r>
            <a:endParaRPr lang="en-US" sz="1100" dirty="0">
              <a:solidFill>
                <a:srgbClr val="4094A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32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2">
            <a:extLst>
              <a:ext uri="{FF2B5EF4-FFF2-40B4-BE49-F238E27FC236}">
                <a16:creationId xmlns:a16="http://schemas.microsoft.com/office/drawing/2014/main" id="{98316B29-CD56-2C82-6764-297CD0941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8767" y="708808"/>
            <a:ext cx="635330" cy="6452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4341D4-CCF7-CD91-280A-2AD95F8B95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3289" y="1111975"/>
            <a:ext cx="7608711" cy="574602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4AA092C-3AC6-8547-5F24-687FDFF74A01}"/>
              </a:ext>
            </a:extLst>
          </p:cNvPr>
          <p:cNvSpPr txBox="1">
            <a:spLocks/>
          </p:cNvSpPr>
          <p:nvPr/>
        </p:nvSpPr>
        <p:spPr>
          <a:xfrm>
            <a:off x="1112462" y="454149"/>
            <a:ext cx="10977937" cy="129303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055635"/>
                </a:solidFill>
              </a:rPr>
              <a:t>Compliance monitoring site map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540BB0-6C7C-6933-1D11-41AFB142DAFA}"/>
              </a:ext>
            </a:extLst>
          </p:cNvPr>
          <p:cNvSpPr txBox="1"/>
          <p:nvPr/>
        </p:nvSpPr>
        <p:spPr>
          <a:xfrm>
            <a:off x="278768" y="1733293"/>
            <a:ext cx="4304522" cy="4093428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pPr marL="800100" lvl="1" indent="-342900">
              <a:buFont typeface="Wingdings" panose="020B0604020202020204" pitchFamily="34" charset="0"/>
              <a:buChar char="§"/>
            </a:pPr>
            <a:r>
              <a:rPr lang="en-US" sz="2000" dirty="0">
                <a:ea typeface="Open Sans"/>
                <a:cs typeface="Open Sans"/>
              </a:rPr>
              <a:t>10 compliance monitoring wells shown in blue</a:t>
            </a:r>
          </a:p>
          <a:p>
            <a:pPr marL="800100" lvl="1" indent="-342900">
              <a:buFont typeface="Wingdings" panose="020B0604020202020204" pitchFamily="34" charset="0"/>
              <a:buChar char="§"/>
            </a:pPr>
            <a:r>
              <a:rPr lang="en-US" sz="2000" dirty="0">
                <a:ea typeface="Open Sans"/>
                <a:cs typeface="Open Sans"/>
              </a:rPr>
              <a:t>Cross sections depict existing soil conditions at remedial excavation boundaries.</a:t>
            </a:r>
          </a:p>
          <a:p>
            <a:pPr marL="800100" lvl="1" indent="-342900">
              <a:buFont typeface="Wingdings" panose="020B0604020202020204" pitchFamily="34" charset="0"/>
              <a:buChar char="§"/>
            </a:pPr>
            <a:r>
              <a:rPr lang="en-US" sz="2000" dirty="0">
                <a:ea typeface="Open Sans"/>
                <a:cs typeface="Open Sans"/>
              </a:rPr>
              <a:t>There is an estimated 500 yd</a:t>
            </a:r>
            <a:r>
              <a:rPr lang="en-US" sz="2000" baseline="30000" dirty="0">
                <a:ea typeface="Open Sans"/>
                <a:cs typeface="Open Sans"/>
              </a:rPr>
              <a:t>3</a:t>
            </a:r>
            <a:r>
              <a:rPr lang="en-US" sz="2000" dirty="0">
                <a:ea typeface="Open Sans"/>
                <a:cs typeface="Open Sans"/>
              </a:rPr>
              <a:t> of DRO and GRO contaminated soil remaining in the vadose zone capped under Fauntleroy Way, and SW Alaska St ROW.</a:t>
            </a:r>
          </a:p>
        </p:txBody>
      </p:sp>
    </p:spTree>
    <p:extLst>
      <p:ext uri="{BB962C8B-B14F-4D97-AF65-F5344CB8AC3E}">
        <p14:creationId xmlns:p14="http://schemas.microsoft.com/office/powerpoint/2010/main" val="90038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2">
            <a:extLst>
              <a:ext uri="{FF2B5EF4-FFF2-40B4-BE49-F238E27FC236}">
                <a16:creationId xmlns:a16="http://schemas.microsoft.com/office/drawing/2014/main" id="{98316B29-CD56-2C82-6764-297CD0941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8767" y="708808"/>
            <a:ext cx="635330" cy="64522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4AA092C-3AC6-8547-5F24-687FDFF74A01}"/>
              </a:ext>
            </a:extLst>
          </p:cNvPr>
          <p:cNvSpPr txBox="1">
            <a:spLocks/>
          </p:cNvSpPr>
          <p:nvPr/>
        </p:nvSpPr>
        <p:spPr>
          <a:xfrm>
            <a:off x="1112462" y="454149"/>
            <a:ext cx="10977937" cy="129303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>
                <a:solidFill>
                  <a:srgbClr val="055635"/>
                </a:solidFill>
              </a:rPr>
              <a:t>Fauntleroy way right-of-way Cross section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AB9F92-3227-4350-D295-CCAE6A5AEE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8876" y="1227128"/>
            <a:ext cx="8805107" cy="563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08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2">
            <a:extLst>
              <a:ext uri="{FF2B5EF4-FFF2-40B4-BE49-F238E27FC236}">
                <a16:creationId xmlns:a16="http://schemas.microsoft.com/office/drawing/2014/main" id="{98316B29-CD56-2C82-6764-297CD0941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8767" y="708808"/>
            <a:ext cx="635330" cy="64522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4AA092C-3AC6-8547-5F24-687FDFF74A01}"/>
              </a:ext>
            </a:extLst>
          </p:cNvPr>
          <p:cNvSpPr txBox="1">
            <a:spLocks/>
          </p:cNvSpPr>
          <p:nvPr/>
        </p:nvSpPr>
        <p:spPr>
          <a:xfrm>
            <a:off x="1112462" y="454149"/>
            <a:ext cx="10977937" cy="129303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>
                <a:solidFill>
                  <a:srgbClr val="055635"/>
                </a:solidFill>
              </a:rPr>
              <a:t>Alaska street right-of-way Cross section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A8EDB2-D12A-5764-C799-1D5C4E261F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6615" y="1236379"/>
            <a:ext cx="8778770" cy="562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2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A4D1B-9B74-CF04-4C3A-88D949F33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Compliance Groundwater Monitoring Data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4CCCFD-7747-8E14-7F0E-71EAFAB4BA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1189" y="6082257"/>
            <a:ext cx="876826" cy="34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71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BE93914-99D0-4D87-49DF-0622C79D4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800" y="1350414"/>
            <a:ext cx="7290433" cy="5347978"/>
          </a:xfrm>
          <a:prstGeom prst="rect">
            <a:avLst/>
          </a:prstGeom>
        </p:spPr>
      </p:pic>
      <p:pic>
        <p:nvPicPr>
          <p:cNvPr id="3" name="Graphic 12">
            <a:extLst>
              <a:ext uri="{FF2B5EF4-FFF2-40B4-BE49-F238E27FC236}">
                <a16:creationId xmlns:a16="http://schemas.microsoft.com/office/drawing/2014/main" id="{98316B29-CD56-2C82-6764-297CD09416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8767" y="708808"/>
            <a:ext cx="635330" cy="64522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4AA092C-3AC6-8547-5F24-687FDFF74A01}"/>
              </a:ext>
            </a:extLst>
          </p:cNvPr>
          <p:cNvSpPr txBox="1">
            <a:spLocks/>
          </p:cNvSpPr>
          <p:nvPr/>
        </p:nvSpPr>
        <p:spPr>
          <a:xfrm>
            <a:off x="1112462" y="454149"/>
            <a:ext cx="10977937" cy="129303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055635"/>
                </a:solidFill>
              </a:rPr>
              <a:t>Groundwater Monitoring Data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FF6203-2159-C983-5424-74CBFDF57BE5}"/>
              </a:ext>
            </a:extLst>
          </p:cNvPr>
          <p:cNvSpPr txBox="1"/>
          <p:nvPr/>
        </p:nvSpPr>
        <p:spPr>
          <a:xfrm>
            <a:off x="772986" y="1747180"/>
            <a:ext cx="3849814" cy="483209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Wingdings" panose="020B0604020202020204" pitchFamily="34" charset="0"/>
              <a:buChar char="§"/>
            </a:pPr>
            <a:r>
              <a:rPr lang="en-US" sz="2400" dirty="0">
                <a:ea typeface="Open Sans"/>
                <a:cs typeface="Open Sans"/>
              </a:rPr>
              <a:t>As of Q2 2019, all wells show COCs below MTCA Method A</a:t>
            </a:r>
          </a:p>
          <a:p>
            <a:pPr marL="342900" indent="-342900">
              <a:buFont typeface="Wingdings" panose="020B0604020202020204" pitchFamily="34" charset="0"/>
              <a:buChar char="§"/>
            </a:pPr>
            <a:r>
              <a:rPr lang="en-US" sz="2400" u="sng" dirty="0">
                <a:ea typeface="Open Sans"/>
                <a:cs typeface="Open Sans"/>
              </a:rPr>
              <a:t>Except </a:t>
            </a:r>
            <a:r>
              <a:rPr lang="en-US" sz="2400" dirty="0">
                <a:ea typeface="Open Sans"/>
                <a:cs typeface="Open Sans"/>
              </a:rPr>
              <a:t>RW03 and RW04 (dewatering,  extraction wells): showed persistent diesel-range TPH above Method A</a:t>
            </a:r>
          </a:p>
          <a:p>
            <a:pPr marL="342900" indent="-342900">
              <a:buFont typeface="Wingdings" panose="020B0604020202020204" pitchFamily="34" charset="0"/>
              <a:buChar char="§"/>
            </a:pPr>
            <a:r>
              <a:rPr lang="en-US" sz="2400" dirty="0">
                <a:ea typeface="Open Sans"/>
                <a:cs typeface="Open Sans"/>
              </a:rPr>
              <a:t>Decommissioned &amp; replaced with MW115 in Q1 2022</a:t>
            </a:r>
          </a:p>
          <a:p>
            <a:pPr marL="800100" lvl="1" indent="-342900">
              <a:buFont typeface="Wingdings" panose="020B0604020202020204" pitchFamily="34" charset="0"/>
              <a:buChar char="§"/>
            </a:pPr>
            <a:endParaRPr lang="en-US" sz="2000" dirty="0">
              <a:ea typeface="Open Sans"/>
              <a:cs typeface="Open San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271BE7D-5851-A11F-99E3-E1F66308C8BD}"/>
              </a:ext>
            </a:extLst>
          </p:cNvPr>
          <p:cNvSpPr/>
          <p:nvPr/>
        </p:nvSpPr>
        <p:spPr>
          <a:xfrm>
            <a:off x="8401366" y="3613186"/>
            <a:ext cx="495300" cy="406400"/>
          </a:xfrm>
          <a:prstGeom prst="ellipse">
            <a:avLst/>
          </a:prstGeom>
          <a:noFill/>
          <a:ln w="28575">
            <a:solidFill>
              <a:srgbClr val="00F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148372A-39EE-A943-0D6B-E7565CA34836}"/>
              </a:ext>
            </a:extLst>
          </p:cNvPr>
          <p:cNvSpPr/>
          <p:nvPr/>
        </p:nvSpPr>
        <p:spPr>
          <a:xfrm>
            <a:off x="8071482" y="3613186"/>
            <a:ext cx="495300" cy="406400"/>
          </a:xfrm>
          <a:prstGeom prst="ellipse">
            <a:avLst/>
          </a:prstGeom>
          <a:noFill/>
          <a:ln w="28575">
            <a:solidFill>
              <a:srgbClr val="00F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09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2">
            <a:extLst>
              <a:ext uri="{FF2B5EF4-FFF2-40B4-BE49-F238E27FC236}">
                <a16:creationId xmlns:a16="http://schemas.microsoft.com/office/drawing/2014/main" id="{98316B29-CD56-2C82-6764-297CD0941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8767" y="708808"/>
            <a:ext cx="635330" cy="64522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4AA092C-3AC6-8547-5F24-687FDFF74A01}"/>
              </a:ext>
            </a:extLst>
          </p:cNvPr>
          <p:cNvSpPr txBox="1">
            <a:spLocks/>
          </p:cNvSpPr>
          <p:nvPr/>
        </p:nvSpPr>
        <p:spPr>
          <a:xfrm>
            <a:off x="1112462" y="454149"/>
            <a:ext cx="10977937" cy="129303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055635"/>
                </a:solidFill>
              </a:rPr>
              <a:t>Groundwater Monitoring Data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06AEFB-5F64-403F-2EEA-A09B6C0BFFAD}"/>
              </a:ext>
            </a:extLst>
          </p:cNvPr>
          <p:cNvSpPr txBox="1"/>
          <p:nvPr/>
        </p:nvSpPr>
        <p:spPr>
          <a:xfrm>
            <a:off x="1064483" y="6237269"/>
            <a:ext cx="10063034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ea typeface="Open Sans"/>
                <a:cs typeface="Open Sans"/>
              </a:rPr>
              <a:t>Four consecutive quarters below MTCA.  Other Site COCs have been ND or below MTCA Method A cleanup levels in all MW115 sampling events</a:t>
            </a:r>
            <a:endParaRPr lang="en-US" dirty="0">
              <a:ea typeface="Open Sans"/>
              <a:cs typeface="Open Sans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4F415362-1541-C9F9-5718-142F72C1940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0182069"/>
              </p:ext>
            </p:extLst>
          </p:nvPr>
        </p:nvGraphicFramePr>
        <p:xfrm>
          <a:off x="1048803" y="1354034"/>
          <a:ext cx="10094394" cy="4883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26275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2">
            <a:extLst>
              <a:ext uri="{FF2B5EF4-FFF2-40B4-BE49-F238E27FC236}">
                <a16:creationId xmlns:a16="http://schemas.microsoft.com/office/drawing/2014/main" id="{98316B29-CD56-2C82-6764-297CD0941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8767" y="708808"/>
            <a:ext cx="635330" cy="64522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4AA092C-3AC6-8547-5F24-687FDFF74A01}"/>
              </a:ext>
            </a:extLst>
          </p:cNvPr>
          <p:cNvSpPr txBox="1">
            <a:spLocks/>
          </p:cNvSpPr>
          <p:nvPr/>
        </p:nvSpPr>
        <p:spPr>
          <a:xfrm>
            <a:off x="1112462" y="454149"/>
            <a:ext cx="10977937" cy="129303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055635"/>
                </a:solidFill>
              </a:rPr>
              <a:t>Groundwater Monitoring Data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46D4569C-6118-ACA5-535F-61DF17898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1556" y="1457620"/>
            <a:ext cx="5899244" cy="579120"/>
          </a:xfrm>
        </p:spPr>
        <p:txBody>
          <a:bodyPr/>
          <a:lstStyle/>
          <a:p>
            <a:pPr algn="ctr"/>
            <a:r>
              <a:rPr lang="en-US" sz="2400" dirty="0"/>
              <a:t>Diesel-range TPH 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9C7CC4-49A5-7E4F-353E-54C15D461A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9654" y="1914757"/>
            <a:ext cx="7923048" cy="494324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63C4CDD-81D5-6FF3-00E5-9E50F5CC5082}"/>
              </a:ext>
            </a:extLst>
          </p:cNvPr>
          <p:cNvSpPr/>
          <p:nvPr/>
        </p:nvSpPr>
        <p:spPr>
          <a:xfrm>
            <a:off x="1914258" y="4523066"/>
            <a:ext cx="7212650" cy="1040245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3579B8-9D36-F92F-E681-DC78F91B5805}"/>
              </a:ext>
            </a:extLst>
          </p:cNvPr>
          <p:cNvSpPr txBox="1"/>
          <p:nvPr/>
        </p:nvSpPr>
        <p:spPr>
          <a:xfrm>
            <a:off x="237546" y="4597637"/>
            <a:ext cx="1505795" cy="9656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>
                <a:solidFill>
                  <a:srgbClr val="00B0F0"/>
                </a:solidFill>
              </a:rPr>
              <a:t>7 Consecutive Quarters Below MTCA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61F9ED-9158-4AE0-35A9-C1B8B79EA2FD}"/>
              </a:ext>
            </a:extLst>
          </p:cNvPr>
          <p:cNvSpPr/>
          <p:nvPr/>
        </p:nvSpPr>
        <p:spPr>
          <a:xfrm>
            <a:off x="9126908" y="5563311"/>
            <a:ext cx="941190" cy="615298"/>
          </a:xfrm>
          <a:prstGeom prst="rect">
            <a:avLst/>
          </a:prstGeom>
          <a:noFill/>
          <a:ln w="57150">
            <a:solidFill>
              <a:srgbClr val="F855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CC28E4-F33B-D749-1A16-D14B0078DE4D}"/>
              </a:ext>
            </a:extLst>
          </p:cNvPr>
          <p:cNvSpPr txBox="1"/>
          <p:nvPr/>
        </p:nvSpPr>
        <p:spPr>
          <a:xfrm>
            <a:off x="10277742" y="5443670"/>
            <a:ext cx="1520039" cy="8405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>
                <a:solidFill>
                  <a:srgbClr val="F85513"/>
                </a:solidFill>
              </a:rPr>
              <a:t>4 Consecutive Quarters Below MTCA</a:t>
            </a:r>
          </a:p>
        </p:txBody>
      </p:sp>
    </p:spTree>
    <p:extLst>
      <p:ext uri="{BB962C8B-B14F-4D97-AF65-F5344CB8AC3E}">
        <p14:creationId xmlns:p14="http://schemas.microsoft.com/office/powerpoint/2010/main" val="39310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4DEE00B-2C1B-DAF1-7C8F-1C7AF6B34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483" y="454149"/>
            <a:ext cx="10937017" cy="1293031"/>
          </a:xfrm>
        </p:spPr>
        <p:txBody>
          <a:bodyPr/>
          <a:lstStyle/>
          <a:p>
            <a:r>
              <a:rPr lang="en-US" sz="4000" dirty="0">
                <a:solidFill>
                  <a:srgbClr val="055635"/>
                </a:solidFill>
                <a:ea typeface="Open Sans SemiCondensed"/>
                <a:cs typeface="Open Sans SemiCondensed"/>
              </a:rPr>
              <a:t>Compliance Groundwater Data Summary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3119FE-5028-A0AB-FB28-C7D4AEC2F576}"/>
              </a:ext>
            </a:extLst>
          </p:cNvPr>
          <p:cNvSpPr txBox="1"/>
          <p:nvPr/>
        </p:nvSpPr>
        <p:spPr>
          <a:xfrm>
            <a:off x="1178783" y="1747180"/>
            <a:ext cx="3844773" cy="34778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Wingdings" panose="020B0604020202020204" pitchFamily="34" charset="0"/>
              <a:buChar char="§"/>
            </a:pPr>
            <a:r>
              <a:rPr lang="en-US" sz="2000" dirty="0"/>
              <a:t>MW115 has 4 consecutive quarters of results below MTCA Method A cleanup levels</a:t>
            </a:r>
          </a:p>
          <a:p>
            <a:endParaRPr lang="en-US" sz="2000" dirty="0"/>
          </a:p>
          <a:p>
            <a:pPr marL="342900" indent="-342900">
              <a:buFont typeface="Wingdings" panose="020B0604020202020204" pitchFamily="34" charset="0"/>
              <a:buChar char="§"/>
            </a:pPr>
            <a:r>
              <a:rPr lang="en-US" sz="2000" dirty="0">
                <a:ea typeface="Open Sans"/>
                <a:cs typeface="Open Sans"/>
              </a:rPr>
              <a:t>All other existing wells (9) in network have at least 7 consecutive quarters of results below MTCA Method A cleanup levels for all Site COCs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900944C-6741-FEAF-4F81-4A5EA621F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5637" y="765223"/>
            <a:ext cx="548640" cy="5486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F3EBD0-3F66-4DA1-DD50-F39527AE22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3556" y="1313863"/>
            <a:ext cx="7168444" cy="534617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56F90C3-86F3-3025-F6A8-43FC214DB29A}"/>
              </a:ext>
            </a:extLst>
          </p:cNvPr>
          <p:cNvSpPr/>
          <p:nvPr/>
        </p:nvSpPr>
        <p:spPr>
          <a:xfrm>
            <a:off x="8607778" y="3859504"/>
            <a:ext cx="495300" cy="406400"/>
          </a:xfrm>
          <a:prstGeom prst="ellipse">
            <a:avLst/>
          </a:prstGeom>
          <a:noFill/>
          <a:ln w="28575">
            <a:solidFill>
              <a:srgbClr val="00F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11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A4D1B-9B74-CF04-4C3A-88D949F33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319" y="2599373"/>
            <a:ext cx="10379569" cy="1500188"/>
          </a:xfrm>
        </p:spPr>
        <p:txBody>
          <a:bodyPr/>
          <a:lstStyle/>
          <a:p>
            <a:r>
              <a:rPr lang="en-US" sz="6000" dirty="0"/>
              <a:t>Empirical demonstration of compliance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4CCCFD-7747-8E14-7F0E-71EAFAB4B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1189" y="6082257"/>
            <a:ext cx="876826" cy="34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32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C7255-2F62-0BDE-C76C-5291D0A3D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463" y="454149"/>
            <a:ext cx="8890000" cy="1293031"/>
          </a:xfrm>
        </p:spPr>
        <p:txBody>
          <a:bodyPr/>
          <a:lstStyle/>
          <a:p>
            <a:r>
              <a:rPr lang="en-US" sz="4000" dirty="0">
                <a:solidFill>
                  <a:srgbClr val="055635"/>
                </a:solidFill>
              </a:rPr>
              <a:t>Prepared by – Aspect consulting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DC0699-0483-2D9B-AD17-447E084BF0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7927" y="729872"/>
            <a:ext cx="486918" cy="6492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5D4D6B-5813-C26D-DFCB-49E6FF6B9DBD}"/>
              </a:ext>
            </a:extLst>
          </p:cNvPr>
          <p:cNvSpPr txBox="1"/>
          <p:nvPr/>
        </p:nvSpPr>
        <p:spPr>
          <a:xfrm>
            <a:off x="1112462" y="1659938"/>
            <a:ext cx="3955194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800" dirty="0">
                <a:ea typeface="Open Sans"/>
                <a:cs typeface="Open Sans"/>
              </a:rPr>
              <a:t>Dave Cook, LG, CPG</a:t>
            </a:r>
          </a:p>
          <a:p>
            <a:pPr algn="ctr"/>
            <a:r>
              <a:rPr lang="en-US" sz="1400" dirty="0">
                <a:ea typeface="Open Sans"/>
                <a:cs typeface="Open Sans"/>
              </a:rPr>
              <a:t>Principal Geologist</a:t>
            </a:r>
          </a:p>
          <a:p>
            <a:pPr algn="ctr"/>
            <a:r>
              <a:rPr lang="en-US" sz="1400" dirty="0">
                <a:ea typeface="Open Sans"/>
                <a:cs typeface="Open Sans"/>
              </a:rPr>
              <a:t>206.838.5837 : dcook@aspectconsulting.com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814130-88EC-D574-010E-25A8DD8306E8}"/>
              </a:ext>
            </a:extLst>
          </p:cNvPr>
          <p:cNvSpPr txBox="1"/>
          <p:nvPr/>
        </p:nvSpPr>
        <p:spPr>
          <a:xfrm>
            <a:off x="7124342" y="1659937"/>
            <a:ext cx="4258655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800" dirty="0">
                <a:ea typeface="Open Sans"/>
                <a:cs typeface="Open Sans"/>
              </a:rPr>
              <a:t>Ali Cochrane, LG</a:t>
            </a:r>
          </a:p>
          <a:p>
            <a:pPr algn="ctr"/>
            <a:r>
              <a:rPr lang="en-US" sz="1400" dirty="0">
                <a:ea typeface="Open Sans"/>
                <a:cs typeface="Open Sans"/>
              </a:rPr>
              <a:t>Associate Geologist</a:t>
            </a:r>
          </a:p>
          <a:p>
            <a:pPr algn="ctr"/>
            <a:r>
              <a:rPr lang="en-US" sz="1400" dirty="0">
                <a:ea typeface="Open Sans"/>
                <a:cs typeface="Open Sans"/>
              </a:rPr>
              <a:t>206.949.7478 : acochrane@aspectconsulting.com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A03FEC-8A8C-566B-93E8-D9FCD58B6DB4}"/>
              </a:ext>
            </a:extLst>
          </p:cNvPr>
          <p:cNvSpPr txBox="1"/>
          <p:nvPr/>
        </p:nvSpPr>
        <p:spPr>
          <a:xfrm>
            <a:off x="4118403" y="2614044"/>
            <a:ext cx="3955194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800" dirty="0">
                <a:ea typeface="Open Sans"/>
                <a:cs typeface="Open Sans"/>
              </a:rPr>
              <a:t>Baxter Call, EIT</a:t>
            </a:r>
          </a:p>
          <a:p>
            <a:pPr algn="ctr"/>
            <a:r>
              <a:rPr lang="en-US" sz="1400" dirty="0">
                <a:ea typeface="Open Sans"/>
                <a:cs typeface="Open Sans"/>
              </a:rPr>
              <a:t>Project Engineer</a:t>
            </a:r>
          </a:p>
          <a:p>
            <a:pPr algn="ctr"/>
            <a:r>
              <a:rPr lang="en-US" sz="1400" dirty="0">
                <a:ea typeface="Open Sans"/>
                <a:cs typeface="Open Sans"/>
              </a:rPr>
              <a:t>206.369.7652 : bcall@aspectconsulting.com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50E01EA-10CC-2147-C231-B753C752839C}"/>
              </a:ext>
            </a:extLst>
          </p:cNvPr>
          <p:cNvSpPr txBox="1">
            <a:spLocks/>
          </p:cNvSpPr>
          <p:nvPr/>
        </p:nvSpPr>
        <p:spPr>
          <a:xfrm>
            <a:off x="1112463" y="3819832"/>
            <a:ext cx="8890000" cy="129303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055635"/>
                </a:solidFill>
              </a:rPr>
              <a:t>On behalf of– </a:t>
            </a:r>
            <a:r>
              <a:rPr lang="en-US" sz="4000">
                <a:solidFill>
                  <a:srgbClr val="055635"/>
                </a:solidFill>
              </a:rPr>
              <a:t>LMI - West Seattle, LLC (</a:t>
            </a:r>
            <a:r>
              <a:rPr lang="en-US" sz="4000" dirty="0">
                <a:solidFill>
                  <a:srgbClr val="055635"/>
                </a:solidFill>
              </a:rPr>
              <a:t>aka GID)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06E24D3-BC33-A5B5-E859-644774ECE0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7927" y="4141735"/>
            <a:ext cx="486918" cy="6492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596402-75E3-094F-0A36-7C12C641F46A}"/>
              </a:ext>
            </a:extLst>
          </p:cNvPr>
          <p:cNvSpPr txBox="1"/>
          <p:nvPr/>
        </p:nvSpPr>
        <p:spPr>
          <a:xfrm>
            <a:off x="4118403" y="5103222"/>
            <a:ext cx="3955194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800" dirty="0">
                <a:ea typeface="Open Sans"/>
                <a:cs typeface="Open Sans"/>
              </a:rPr>
              <a:t>Elton Lee</a:t>
            </a:r>
          </a:p>
          <a:p>
            <a:pPr algn="ctr"/>
            <a:r>
              <a:rPr lang="en-US" sz="1400" dirty="0">
                <a:ea typeface="Open Sans"/>
                <a:cs typeface="Open Sans"/>
              </a:rPr>
              <a:t>Vice President, Asset Management- GID</a:t>
            </a:r>
          </a:p>
          <a:p>
            <a:pPr algn="ctr"/>
            <a:r>
              <a:rPr lang="en-US" sz="1400" dirty="0">
                <a:ea typeface="Open Sans"/>
                <a:cs typeface="Open Sans"/>
              </a:rPr>
              <a:t>415.495.3003 : elee@gid.com</a:t>
            </a:r>
          </a:p>
        </p:txBody>
      </p:sp>
    </p:spTree>
    <p:extLst>
      <p:ext uri="{BB962C8B-B14F-4D97-AF65-F5344CB8AC3E}">
        <p14:creationId xmlns:p14="http://schemas.microsoft.com/office/powerpoint/2010/main" val="73485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4DEE00B-2C1B-DAF1-7C8F-1C7AF6B34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483" y="454149"/>
            <a:ext cx="8993917" cy="1293031"/>
          </a:xfrm>
        </p:spPr>
        <p:txBody>
          <a:bodyPr/>
          <a:lstStyle/>
          <a:p>
            <a:r>
              <a:rPr lang="en-US" sz="4000" dirty="0">
                <a:solidFill>
                  <a:srgbClr val="055635"/>
                </a:solidFill>
                <a:ea typeface="Open Sans SemiCondensed"/>
                <a:cs typeface="Open Sans SemiCondensed"/>
              </a:rPr>
              <a:t>Case for empirical demonstration</a:t>
            </a:r>
          </a:p>
        </p:txBody>
      </p:sp>
      <p:pic>
        <p:nvPicPr>
          <p:cNvPr id="2" name="Graphic 12">
            <a:extLst>
              <a:ext uri="{FF2B5EF4-FFF2-40B4-BE49-F238E27FC236}">
                <a16:creationId xmlns:a16="http://schemas.microsoft.com/office/drawing/2014/main" id="{204B84AA-C08F-2552-17A9-732BADE74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8767" y="708808"/>
            <a:ext cx="635330" cy="645226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0980DB6B-AB14-DE7F-E480-4975399541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8115760"/>
              </p:ext>
            </p:extLst>
          </p:nvPr>
        </p:nvGraphicFramePr>
        <p:xfrm>
          <a:off x="671624" y="1354034"/>
          <a:ext cx="10848751" cy="50097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5382">
                  <a:extLst>
                    <a:ext uri="{9D8B030D-6E8A-4147-A177-3AD203B41FA5}">
                      <a16:colId xmlns:a16="http://schemas.microsoft.com/office/drawing/2014/main" val="3078094719"/>
                    </a:ext>
                  </a:extLst>
                </a:gridCol>
                <a:gridCol w="4561086">
                  <a:extLst>
                    <a:ext uri="{9D8B030D-6E8A-4147-A177-3AD203B41FA5}">
                      <a16:colId xmlns:a16="http://schemas.microsoft.com/office/drawing/2014/main" val="619857753"/>
                    </a:ext>
                  </a:extLst>
                </a:gridCol>
                <a:gridCol w="1752283">
                  <a:extLst>
                    <a:ext uri="{9D8B030D-6E8A-4147-A177-3AD203B41FA5}">
                      <a16:colId xmlns:a16="http://schemas.microsoft.com/office/drawing/2014/main" val="3510055884"/>
                    </a:ext>
                  </a:extLst>
                </a:gridCol>
              </a:tblGrid>
              <a:tr h="878971">
                <a:tc>
                  <a:txBody>
                    <a:bodyPr/>
                    <a:lstStyle/>
                    <a:p>
                      <a:r>
                        <a:rPr lang="en-US" sz="1600" dirty="0"/>
                        <a:t>Requirements for Empirical Demonstration</a:t>
                      </a:r>
                      <a:r>
                        <a:rPr lang="en-US" sz="1600" baseline="30000" dirty="0"/>
                        <a:t>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Case for Empirical Demonstration at SKS Whittaker 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Requirement Met?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5119250"/>
                  </a:ext>
                </a:extLst>
              </a:tr>
              <a:tr h="1632374">
                <a:tc>
                  <a:txBody>
                    <a:bodyPr/>
                    <a:lstStyle/>
                    <a:p>
                      <a:r>
                        <a:rPr lang="en-US" sz="1600" dirty="0"/>
                        <a:t>The measured groundwater concentration is less than or equal to the applicable groundwater cleanup level</a:t>
                      </a:r>
                      <a:r>
                        <a:rPr lang="en-US" sz="1600" baseline="30000" dirty="0"/>
                        <a:t>2</a:t>
                      </a:r>
                      <a:r>
                        <a:rPr lang="en-US" sz="1600" baseline="0" dirty="0"/>
                        <a:t>.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Entire compliance monitoring well network has at least four consecutive quarters of results below cleanup levels.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ym typeface="Wingdings" panose="05000000000000000000" pitchFamily="2" charset="2"/>
                        </a:rPr>
                        <a:t></a:t>
                      </a:r>
                      <a:endParaRPr 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2153484"/>
                  </a:ext>
                </a:extLst>
              </a:tr>
              <a:tr h="826262">
                <a:tc rowSpan="3">
                  <a:txBody>
                    <a:bodyPr/>
                    <a:lstStyle/>
                    <a:p>
                      <a:r>
                        <a:rPr lang="en-US" sz="1600" dirty="0"/>
                        <a:t>The measured soil concentration will not cause an exceedance of the applicable groundwater cleanup level</a:t>
                      </a:r>
                      <a:r>
                        <a:rPr lang="en-US" sz="1600" baseline="30000" dirty="0"/>
                        <a:t>2</a:t>
                      </a:r>
                      <a:r>
                        <a:rPr lang="en-US" sz="1600" dirty="0"/>
                        <a:t> at any time in the future.</a:t>
                      </a: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Sufficient time has passed for migration of hazardous substances from soil into groundwater to occur.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>
                          <a:sym typeface="Wingdings" panose="05000000000000000000" pitchFamily="2" charset="2"/>
                        </a:rPr>
                        <a:t></a:t>
                      </a:r>
                      <a:endParaRPr 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1532913"/>
                  </a:ext>
                </a:extLst>
              </a:tr>
              <a:tr h="8492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The characteristics of the site are representative of future site conditions, and owner has no intention to change site use.</a:t>
                      </a: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1735484"/>
                  </a:ext>
                </a:extLst>
              </a:tr>
              <a:tr h="6133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Residual soil contamination exists only in the vadose zone and is not in direct contact with groundwater.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870820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521C04A-3902-6FC1-EF99-D1D42F4C7795}"/>
              </a:ext>
            </a:extLst>
          </p:cNvPr>
          <p:cNvSpPr txBox="1"/>
          <p:nvPr/>
        </p:nvSpPr>
        <p:spPr>
          <a:xfrm>
            <a:off x="756833" y="6358073"/>
            <a:ext cx="8993917" cy="47244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1000" baseline="30000" dirty="0"/>
              <a:t>1</a:t>
            </a:r>
            <a:r>
              <a:rPr lang="en-US" sz="1000" dirty="0"/>
              <a:t>As stated in WAC 173-340-747 (9)(b)</a:t>
            </a:r>
          </a:p>
          <a:p>
            <a:pPr algn="l"/>
            <a:r>
              <a:rPr lang="en-US" sz="1000" baseline="30000" dirty="0"/>
              <a:t>2</a:t>
            </a:r>
            <a:r>
              <a:rPr lang="en-US" sz="1000" dirty="0"/>
              <a:t>Established under WAC 173-340-720</a:t>
            </a:r>
            <a:endParaRPr lang="en-US" sz="1000" baseline="30000" dirty="0"/>
          </a:p>
        </p:txBody>
      </p:sp>
    </p:spTree>
    <p:extLst>
      <p:ext uri="{BB962C8B-B14F-4D97-AF65-F5344CB8AC3E}">
        <p14:creationId xmlns:p14="http://schemas.microsoft.com/office/powerpoint/2010/main" val="186553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2">
            <a:extLst>
              <a:ext uri="{FF2B5EF4-FFF2-40B4-BE49-F238E27FC236}">
                <a16:creationId xmlns:a16="http://schemas.microsoft.com/office/drawing/2014/main" id="{98316B29-CD56-2C82-6764-297CD0941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8767" y="708808"/>
            <a:ext cx="635330" cy="6452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04B167A-70FB-4B58-95FB-AC08DA8C44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8865" y="1093520"/>
            <a:ext cx="7523135" cy="576448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9C0DFB7-F898-581F-7E16-ED9D0C00E4E8}"/>
              </a:ext>
            </a:extLst>
          </p:cNvPr>
          <p:cNvSpPr/>
          <p:nvPr/>
        </p:nvSpPr>
        <p:spPr>
          <a:xfrm>
            <a:off x="8562020" y="3282986"/>
            <a:ext cx="495300" cy="406400"/>
          </a:xfrm>
          <a:prstGeom prst="ellipse">
            <a:avLst/>
          </a:prstGeom>
          <a:noFill/>
          <a:ln w="28575">
            <a:solidFill>
              <a:srgbClr val="00F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3DFABD3-E608-2948-BD78-77ECFD81E228}"/>
              </a:ext>
            </a:extLst>
          </p:cNvPr>
          <p:cNvSpPr/>
          <p:nvPr/>
        </p:nvSpPr>
        <p:spPr>
          <a:xfrm>
            <a:off x="8809670" y="2353701"/>
            <a:ext cx="495300" cy="406400"/>
          </a:xfrm>
          <a:prstGeom prst="ellipse">
            <a:avLst/>
          </a:prstGeom>
          <a:noFill/>
          <a:ln w="28575">
            <a:solidFill>
              <a:srgbClr val="00F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746134C-3C65-0B7B-7CB0-8BACF8E52BBC}"/>
              </a:ext>
            </a:extLst>
          </p:cNvPr>
          <p:cNvSpPr/>
          <p:nvPr/>
        </p:nvSpPr>
        <p:spPr>
          <a:xfrm>
            <a:off x="8885869" y="3022600"/>
            <a:ext cx="495300" cy="406400"/>
          </a:xfrm>
          <a:prstGeom prst="ellipse">
            <a:avLst/>
          </a:prstGeom>
          <a:noFill/>
          <a:ln w="28575">
            <a:solidFill>
              <a:srgbClr val="00F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89449B8-4E91-42A4-856B-66727B47A350}"/>
              </a:ext>
            </a:extLst>
          </p:cNvPr>
          <p:cNvSpPr/>
          <p:nvPr/>
        </p:nvSpPr>
        <p:spPr>
          <a:xfrm>
            <a:off x="7657146" y="3022600"/>
            <a:ext cx="495300" cy="406400"/>
          </a:xfrm>
          <a:prstGeom prst="ellipse">
            <a:avLst/>
          </a:prstGeom>
          <a:noFill/>
          <a:ln w="28575">
            <a:solidFill>
              <a:srgbClr val="00F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4AA092C-3AC6-8547-5F24-687FDFF74A01}"/>
              </a:ext>
            </a:extLst>
          </p:cNvPr>
          <p:cNvSpPr txBox="1">
            <a:spLocks/>
          </p:cNvSpPr>
          <p:nvPr/>
        </p:nvSpPr>
        <p:spPr>
          <a:xfrm>
            <a:off x="1112462" y="454149"/>
            <a:ext cx="11079538" cy="129303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55635"/>
                </a:solidFill>
              </a:rPr>
              <a:t>Compliance Monitoring at downgradient Wells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540BB0-6C7C-6933-1D11-41AFB142DAFA}"/>
              </a:ext>
            </a:extLst>
          </p:cNvPr>
          <p:cNvSpPr txBox="1"/>
          <p:nvPr/>
        </p:nvSpPr>
        <p:spPr>
          <a:xfrm>
            <a:off x="278767" y="1733293"/>
            <a:ext cx="4491349" cy="3477875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pPr marL="800100" lvl="1" indent="-342900">
              <a:buFont typeface="Wingdings" panose="020B0604020202020204" pitchFamily="34" charset="0"/>
              <a:buChar char="§"/>
            </a:pPr>
            <a:r>
              <a:rPr lang="en-US" sz="2000" dirty="0">
                <a:ea typeface="Open Sans"/>
                <a:cs typeface="Open Sans"/>
              </a:rPr>
              <a:t>MW104, MW108, MW109, and MW110 are directly downgradient of, and closest to, residual soil contamination.</a:t>
            </a:r>
          </a:p>
          <a:p>
            <a:pPr lvl="1"/>
            <a:endParaRPr lang="en-US" sz="2000" dirty="0">
              <a:ea typeface="Open Sans"/>
              <a:cs typeface="Open Sans"/>
            </a:endParaRPr>
          </a:p>
          <a:p>
            <a:pPr marL="800100" lvl="1" indent="-342900">
              <a:buFont typeface="Wingdings" panose="020B0604020202020204" pitchFamily="34" charset="0"/>
              <a:buChar char="§"/>
            </a:pPr>
            <a:r>
              <a:rPr lang="en-US" sz="2000" dirty="0">
                <a:ea typeface="Open Sans"/>
                <a:cs typeface="Open Sans"/>
              </a:rPr>
              <a:t>All have at least 7 consecutive quarters of compliance monitoring data below MTCA Method A CULs for all Site COCs.</a:t>
            </a:r>
          </a:p>
        </p:txBody>
      </p:sp>
    </p:spTree>
    <p:extLst>
      <p:ext uri="{BB962C8B-B14F-4D97-AF65-F5344CB8AC3E}">
        <p14:creationId xmlns:p14="http://schemas.microsoft.com/office/powerpoint/2010/main" val="79523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2">
            <a:extLst>
              <a:ext uri="{FF2B5EF4-FFF2-40B4-BE49-F238E27FC236}">
                <a16:creationId xmlns:a16="http://schemas.microsoft.com/office/drawing/2014/main" id="{98316B29-CD56-2C82-6764-297CD0941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8767" y="708808"/>
            <a:ext cx="635330" cy="64522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4AA092C-3AC6-8547-5F24-687FDFF74A01}"/>
              </a:ext>
            </a:extLst>
          </p:cNvPr>
          <p:cNvSpPr txBox="1">
            <a:spLocks/>
          </p:cNvSpPr>
          <p:nvPr/>
        </p:nvSpPr>
        <p:spPr>
          <a:xfrm>
            <a:off x="1112462" y="454149"/>
            <a:ext cx="10977937" cy="129303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55635"/>
                </a:solidFill>
              </a:rPr>
              <a:t>MW104 Compliance groundwater trend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E81F5E-64C7-6A2D-9FBB-1228D7B2BA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827" y="1251991"/>
            <a:ext cx="8866346" cy="56060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AC2242-D18E-6C32-01EB-F722B3D3F728}"/>
              </a:ext>
            </a:extLst>
          </p:cNvPr>
          <p:cNvSpPr txBox="1"/>
          <p:nvPr/>
        </p:nvSpPr>
        <p:spPr>
          <a:xfrm>
            <a:off x="2828658" y="1336942"/>
            <a:ext cx="2495372" cy="16711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/>
              <a:t>Groundwater Elevation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2D1A0B-AFB2-ED88-D1CE-DA8A82D8B44F}"/>
              </a:ext>
            </a:extLst>
          </p:cNvPr>
          <p:cNvSpPr txBox="1"/>
          <p:nvPr/>
        </p:nvSpPr>
        <p:spPr>
          <a:xfrm>
            <a:off x="7836493" y="1336942"/>
            <a:ext cx="965675" cy="16711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/>
              <a:t>Benzene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4EBB5B-9EF1-BCE7-B5A5-B0562EC5D956}"/>
              </a:ext>
            </a:extLst>
          </p:cNvPr>
          <p:cNvSpPr txBox="1"/>
          <p:nvPr/>
        </p:nvSpPr>
        <p:spPr>
          <a:xfrm>
            <a:off x="2828658" y="3708875"/>
            <a:ext cx="2268069" cy="23073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/>
              <a:t>Gasoline-Range TPH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61C2D2-F7D3-6334-88A8-31B262254B15}"/>
              </a:ext>
            </a:extLst>
          </p:cNvPr>
          <p:cNvSpPr txBox="1"/>
          <p:nvPr/>
        </p:nvSpPr>
        <p:spPr>
          <a:xfrm>
            <a:off x="7469025" y="3700329"/>
            <a:ext cx="1999716" cy="23073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/>
              <a:t>Diesel-Range TPH</a:t>
            </a:r>
          </a:p>
        </p:txBody>
      </p:sp>
    </p:spTree>
    <p:extLst>
      <p:ext uri="{BB962C8B-B14F-4D97-AF65-F5344CB8AC3E}">
        <p14:creationId xmlns:p14="http://schemas.microsoft.com/office/powerpoint/2010/main" val="333941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2">
            <a:extLst>
              <a:ext uri="{FF2B5EF4-FFF2-40B4-BE49-F238E27FC236}">
                <a16:creationId xmlns:a16="http://schemas.microsoft.com/office/drawing/2014/main" id="{98316B29-CD56-2C82-6764-297CD0941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8767" y="708808"/>
            <a:ext cx="635330" cy="64522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4AA092C-3AC6-8547-5F24-687FDFF74A01}"/>
              </a:ext>
            </a:extLst>
          </p:cNvPr>
          <p:cNvSpPr txBox="1">
            <a:spLocks/>
          </p:cNvSpPr>
          <p:nvPr/>
        </p:nvSpPr>
        <p:spPr>
          <a:xfrm>
            <a:off x="1112462" y="454149"/>
            <a:ext cx="10977937" cy="129303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55635"/>
                </a:solidFill>
              </a:rPr>
              <a:t>MW108 compliance groundwater trend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E7DAE9-8055-36ED-BFF3-F01E65FD18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9451" y="1238123"/>
            <a:ext cx="8913097" cy="56198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404682-B699-415D-FF73-5D0AA0067A51}"/>
              </a:ext>
            </a:extLst>
          </p:cNvPr>
          <p:cNvSpPr txBox="1"/>
          <p:nvPr/>
        </p:nvSpPr>
        <p:spPr>
          <a:xfrm>
            <a:off x="2828658" y="1328396"/>
            <a:ext cx="2495372" cy="16711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/>
              <a:t>Groundwater Elevation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8A4955-EE92-D5EA-01E4-C22D2E97D423}"/>
              </a:ext>
            </a:extLst>
          </p:cNvPr>
          <p:cNvSpPr txBox="1"/>
          <p:nvPr/>
        </p:nvSpPr>
        <p:spPr>
          <a:xfrm>
            <a:off x="7836493" y="1319850"/>
            <a:ext cx="965675" cy="16711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/>
              <a:t>Benzene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97104E-C6E8-8CE2-D4FE-DDE2CE34828B}"/>
              </a:ext>
            </a:extLst>
          </p:cNvPr>
          <p:cNvSpPr txBox="1"/>
          <p:nvPr/>
        </p:nvSpPr>
        <p:spPr>
          <a:xfrm>
            <a:off x="2828658" y="3700329"/>
            <a:ext cx="2268069" cy="23073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/>
              <a:t>Gasoline-Range TPH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6159FF-E4BC-C055-BF37-BC042DB93380}"/>
              </a:ext>
            </a:extLst>
          </p:cNvPr>
          <p:cNvSpPr txBox="1"/>
          <p:nvPr/>
        </p:nvSpPr>
        <p:spPr>
          <a:xfrm>
            <a:off x="7469025" y="3700329"/>
            <a:ext cx="1999716" cy="23073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/>
              <a:t>Diesel-Range TPH</a:t>
            </a:r>
          </a:p>
        </p:txBody>
      </p:sp>
    </p:spTree>
    <p:extLst>
      <p:ext uri="{BB962C8B-B14F-4D97-AF65-F5344CB8AC3E}">
        <p14:creationId xmlns:p14="http://schemas.microsoft.com/office/powerpoint/2010/main" val="290981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2">
            <a:extLst>
              <a:ext uri="{FF2B5EF4-FFF2-40B4-BE49-F238E27FC236}">
                <a16:creationId xmlns:a16="http://schemas.microsoft.com/office/drawing/2014/main" id="{98316B29-CD56-2C82-6764-297CD0941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8767" y="708808"/>
            <a:ext cx="635330" cy="64522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4AA092C-3AC6-8547-5F24-687FDFF74A01}"/>
              </a:ext>
            </a:extLst>
          </p:cNvPr>
          <p:cNvSpPr txBox="1">
            <a:spLocks/>
          </p:cNvSpPr>
          <p:nvPr/>
        </p:nvSpPr>
        <p:spPr>
          <a:xfrm>
            <a:off x="1112462" y="454149"/>
            <a:ext cx="10977937" cy="129303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55635"/>
                </a:solidFill>
              </a:rPr>
              <a:t>MW109 compliance groundwater trend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12DCE2-E79F-62D3-9339-07A0353560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9204" y="1247432"/>
            <a:ext cx="8873591" cy="56105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86FD11-80E0-8AA5-796E-DF3DFDCA8361}"/>
              </a:ext>
            </a:extLst>
          </p:cNvPr>
          <p:cNvSpPr txBox="1"/>
          <p:nvPr/>
        </p:nvSpPr>
        <p:spPr>
          <a:xfrm>
            <a:off x="2828658" y="1328396"/>
            <a:ext cx="2495372" cy="16711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/>
              <a:t>Groundwater Elevation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092796-A691-D059-DE08-6BEE1DD359C7}"/>
              </a:ext>
            </a:extLst>
          </p:cNvPr>
          <p:cNvSpPr txBox="1"/>
          <p:nvPr/>
        </p:nvSpPr>
        <p:spPr>
          <a:xfrm>
            <a:off x="7836493" y="1319850"/>
            <a:ext cx="965675" cy="16711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/>
              <a:t>Benzene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91408E-9706-AEA4-A5D1-50EF3D28A8B1}"/>
              </a:ext>
            </a:extLst>
          </p:cNvPr>
          <p:cNvSpPr txBox="1"/>
          <p:nvPr/>
        </p:nvSpPr>
        <p:spPr>
          <a:xfrm>
            <a:off x="2828658" y="3700329"/>
            <a:ext cx="2268069" cy="23073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/>
              <a:t>Gasoline-Range TPH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50DD17-98A7-A09D-52C7-C33F84C9DB51}"/>
              </a:ext>
            </a:extLst>
          </p:cNvPr>
          <p:cNvSpPr txBox="1"/>
          <p:nvPr/>
        </p:nvSpPr>
        <p:spPr>
          <a:xfrm>
            <a:off x="7469025" y="3700329"/>
            <a:ext cx="1999716" cy="23073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/>
              <a:t>Diesel-Range TPH</a:t>
            </a:r>
          </a:p>
        </p:txBody>
      </p:sp>
    </p:spTree>
    <p:extLst>
      <p:ext uri="{BB962C8B-B14F-4D97-AF65-F5344CB8AC3E}">
        <p14:creationId xmlns:p14="http://schemas.microsoft.com/office/powerpoint/2010/main" val="59882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2">
            <a:extLst>
              <a:ext uri="{FF2B5EF4-FFF2-40B4-BE49-F238E27FC236}">
                <a16:creationId xmlns:a16="http://schemas.microsoft.com/office/drawing/2014/main" id="{98316B29-CD56-2C82-6764-297CD0941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8767" y="708808"/>
            <a:ext cx="635330" cy="64522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4AA092C-3AC6-8547-5F24-687FDFF74A01}"/>
              </a:ext>
            </a:extLst>
          </p:cNvPr>
          <p:cNvSpPr txBox="1">
            <a:spLocks/>
          </p:cNvSpPr>
          <p:nvPr/>
        </p:nvSpPr>
        <p:spPr>
          <a:xfrm>
            <a:off x="1112462" y="454149"/>
            <a:ext cx="10977937" cy="129303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55635"/>
                </a:solidFill>
              </a:rPr>
              <a:t>MW110 compliance groundwater trend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61E75A-A3CC-2355-76E7-0CE523726A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1396" y="1262849"/>
            <a:ext cx="8849207" cy="55951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DAAF33-ABD1-8735-2471-9F38B6015A91}"/>
              </a:ext>
            </a:extLst>
          </p:cNvPr>
          <p:cNvSpPr txBox="1"/>
          <p:nvPr/>
        </p:nvSpPr>
        <p:spPr>
          <a:xfrm>
            <a:off x="2828658" y="1328396"/>
            <a:ext cx="2495372" cy="16711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/>
              <a:t>Groundwater Elevation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68191A-1044-FF5B-BE8D-D21F9D5895C3}"/>
              </a:ext>
            </a:extLst>
          </p:cNvPr>
          <p:cNvSpPr txBox="1"/>
          <p:nvPr/>
        </p:nvSpPr>
        <p:spPr>
          <a:xfrm>
            <a:off x="7836493" y="1319850"/>
            <a:ext cx="965675" cy="16711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/>
              <a:t>Benzene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D435F8-DE8A-A23E-32CA-B7C27022487C}"/>
              </a:ext>
            </a:extLst>
          </p:cNvPr>
          <p:cNvSpPr txBox="1"/>
          <p:nvPr/>
        </p:nvSpPr>
        <p:spPr>
          <a:xfrm>
            <a:off x="2828658" y="3700329"/>
            <a:ext cx="2268069" cy="23073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/>
              <a:t>Gasoline-Range TPH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2E9C25-8C64-F7E7-480B-48151D4E78F3}"/>
              </a:ext>
            </a:extLst>
          </p:cNvPr>
          <p:cNvSpPr txBox="1"/>
          <p:nvPr/>
        </p:nvSpPr>
        <p:spPr>
          <a:xfrm>
            <a:off x="7469025" y="3700329"/>
            <a:ext cx="1999716" cy="23073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/>
              <a:t>Diesel-Range TPH</a:t>
            </a:r>
          </a:p>
        </p:txBody>
      </p:sp>
    </p:spTree>
    <p:extLst>
      <p:ext uri="{BB962C8B-B14F-4D97-AF65-F5344CB8AC3E}">
        <p14:creationId xmlns:p14="http://schemas.microsoft.com/office/powerpoint/2010/main" val="379876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A4D1B-9B74-CF04-4C3A-88D949F33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Proposed next steps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4CCCFD-7747-8E14-7F0E-71EAFAB4B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1189" y="6082257"/>
            <a:ext cx="876826" cy="34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97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A7412-9BFB-1F67-504A-A4E0ED10E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483" y="454149"/>
            <a:ext cx="8890000" cy="1293031"/>
          </a:xfrm>
        </p:spPr>
        <p:txBody>
          <a:bodyPr/>
          <a:lstStyle/>
          <a:p>
            <a:r>
              <a:rPr lang="en-US" sz="4000" dirty="0">
                <a:solidFill>
                  <a:srgbClr val="055635"/>
                </a:solidFill>
                <a:ea typeface="Open Sans SemiCondensed"/>
                <a:cs typeface="Open Sans SemiCondensed"/>
              </a:rPr>
              <a:t>Proposed Next Steps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3A0D287-0800-575E-93A0-03FE525E34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7927" y="729872"/>
            <a:ext cx="486918" cy="6492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73115E-0E04-518F-FF6A-DF8A8ECC57EF}"/>
              </a:ext>
            </a:extLst>
          </p:cNvPr>
          <p:cNvSpPr txBox="1"/>
          <p:nvPr/>
        </p:nvSpPr>
        <p:spPr>
          <a:xfrm>
            <a:off x="874845" y="1747181"/>
            <a:ext cx="10366972" cy="415498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Wingdings" panose="020B0604020202020204" pitchFamily="34" charset="0"/>
              <a:buChar char="§"/>
            </a:pPr>
            <a:r>
              <a:rPr lang="en-US" sz="2400" dirty="0">
                <a:ea typeface="Open Sans"/>
                <a:cs typeface="Open Sans"/>
              </a:rPr>
              <a:t>Prepare and submit Site Closure request, late 2023</a:t>
            </a:r>
          </a:p>
          <a:p>
            <a:endParaRPr lang="en-US" sz="2400" dirty="0">
              <a:ea typeface="Open Sans"/>
              <a:cs typeface="Open Sans"/>
            </a:endParaRPr>
          </a:p>
          <a:p>
            <a:pPr marL="342900" indent="-342900">
              <a:buFont typeface="Wingdings" panose="020B0604020202020204" pitchFamily="34" charset="0"/>
              <a:buChar char="§"/>
            </a:pPr>
            <a:r>
              <a:rPr lang="en-US" sz="2400" dirty="0">
                <a:ea typeface="Open Sans"/>
                <a:cs typeface="Open Sans"/>
              </a:rPr>
              <a:t>Submit a Prospective Purchaser Consent Decree close out letter to Ecology, and request a Certificate of Completion, late 2023</a:t>
            </a:r>
          </a:p>
          <a:p>
            <a:endParaRPr lang="en-US" sz="2400" dirty="0">
              <a:ea typeface="Open Sans"/>
              <a:cs typeface="Open Sans"/>
            </a:endParaRPr>
          </a:p>
          <a:p>
            <a:pPr marL="342900" indent="-342900">
              <a:buFont typeface="Wingdings" panose="020B0604020202020204" pitchFamily="34" charset="0"/>
              <a:buChar char="§"/>
            </a:pPr>
            <a:r>
              <a:rPr lang="en-US" sz="2400" dirty="0">
                <a:ea typeface="Open Sans"/>
                <a:cs typeface="Open Sans"/>
              </a:rPr>
              <a:t>Decommission remaining Site monitoring wells, early 2024</a:t>
            </a:r>
          </a:p>
          <a:p>
            <a:pPr marL="342900" indent="-342900">
              <a:buFont typeface="Wingdings" panose="020B0604020202020204" pitchFamily="34" charset="0"/>
              <a:buChar char="§"/>
            </a:pPr>
            <a:endParaRPr lang="en-US" sz="2400" dirty="0">
              <a:ea typeface="Open Sans"/>
              <a:cs typeface="Open Sans"/>
            </a:endParaRPr>
          </a:p>
          <a:p>
            <a:pPr marL="342900" indent="-342900">
              <a:buFont typeface="Wingdings" panose="020B0604020202020204" pitchFamily="34" charset="0"/>
              <a:buChar char="§"/>
            </a:pPr>
            <a:r>
              <a:rPr lang="en-US" sz="2400" dirty="0">
                <a:ea typeface="Open Sans"/>
                <a:cs typeface="Open Sans"/>
              </a:rPr>
              <a:t>Work with the AGO to dismiss the PPCD in King County Superior Court, early 2024</a:t>
            </a:r>
          </a:p>
          <a:p>
            <a:pPr marL="342900" indent="-342900">
              <a:buFont typeface="Wingdings" panose="020B0604020202020204" pitchFamily="34" charset="0"/>
              <a:buChar char="§"/>
            </a:pPr>
            <a:endParaRPr lang="en-US" sz="2400" dirty="0">
              <a:ea typeface="Open Sans"/>
              <a:cs typeface="Open Sans"/>
            </a:endParaRPr>
          </a:p>
          <a:p>
            <a:pPr marL="342900" indent="-342900">
              <a:buFont typeface="Wingdings" panose="020B0604020202020204" pitchFamily="34" charset="0"/>
              <a:buChar char="§"/>
            </a:pPr>
            <a:r>
              <a:rPr lang="en-US" sz="2400" dirty="0">
                <a:ea typeface="Open Sans"/>
                <a:cs typeface="Open Sans"/>
              </a:rPr>
              <a:t>Delisting the Site from the Hazardous Sites List, early 2024</a:t>
            </a:r>
          </a:p>
        </p:txBody>
      </p:sp>
    </p:spTree>
    <p:extLst>
      <p:ext uri="{BB962C8B-B14F-4D97-AF65-F5344CB8AC3E}">
        <p14:creationId xmlns:p14="http://schemas.microsoft.com/office/powerpoint/2010/main" val="127434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A4D1B-9B74-CF04-4C3A-88D949F33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Questions?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4CCCFD-7747-8E14-7F0E-71EAFAB4BA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1189" y="6082257"/>
            <a:ext cx="876826" cy="34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06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C7255-2F62-0BDE-C76C-5291D0A3D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463" y="454149"/>
            <a:ext cx="8890000" cy="1293031"/>
          </a:xfrm>
        </p:spPr>
        <p:txBody>
          <a:bodyPr/>
          <a:lstStyle/>
          <a:p>
            <a:r>
              <a:rPr lang="en-US" sz="4000" dirty="0">
                <a:solidFill>
                  <a:srgbClr val="055635"/>
                </a:solidFill>
              </a:rPr>
              <a:t>Presentation goals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DC0699-0483-2D9B-AD17-447E084BF0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7927" y="729872"/>
            <a:ext cx="486918" cy="6492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5D4D6B-5813-C26D-DFCB-49E6FF6B9DBD}"/>
              </a:ext>
            </a:extLst>
          </p:cNvPr>
          <p:cNvSpPr txBox="1"/>
          <p:nvPr/>
        </p:nvSpPr>
        <p:spPr>
          <a:xfrm>
            <a:off x="1112463" y="1659938"/>
            <a:ext cx="10074826" cy="513986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Wingdings" panose="020B0604020202020204" pitchFamily="34" charset="0"/>
              <a:buChar char="§"/>
            </a:pPr>
            <a:r>
              <a:rPr lang="en-US" sz="2800" dirty="0">
                <a:ea typeface="Open Sans"/>
                <a:cs typeface="Open Sans"/>
              </a:rPr>
              <a:t>Summarize current and historical environmental conditions on the Site</a:t>
            </a:r>
          </a:p>
          <a:p>
            <a:pPr marL="342900" indent="-342900">
              <a:buFont typeface="Wingdings" panose="020B0604020202020204" pitchFamily="34" charset="0"/>
              <a:buChar char="§"/>
            </a:pPr>
            <a:r>
              <a:rPr lang="en-US" sz="2800" dirty="0">
                <a:ea typeface="Open Sans"/>
                <a:cs typeface="Open Sans"/>
              </a:rPr>
              <a:t>Show basis for empirical demonstration of compliance as stated in WAC-173-340-747</a:t>
            </a:r>
          </a:p>
          <a:p>
            <a:pPr marL="342900" indent="-342900">
              <a:buFont typeface="Wingdings" panose="020B0604020202020204" pitchFamily="34" charset="0"/>
              <a:buChar char="§"/>
            </a:pPr>
            <a:r>
              <a:rPr lang="en-US" sz="2800" dirty="0">
                <a:ea typeface="Open Sans"/>
                <a:cs typeface="Open Sans"/>
              </a:rPr>
              <a:t>Provide information in support of formal requests for:</a:t>
            </a:r>
          </a:p>
          <a:p>
            <a:pPr marL="800100" lvl="1" indent="-342900">
              <a:buFont typeface="Wingdings" panose="020B0604020202020204" pitchFamily="34" charset="0"/>
              <a:buChar char="§"/>
            </a:pPr>
            <a:r>
              <a:rPr lang="en-US" sz="2800" dirty="0">
                <a:ea typeface="Open Sans"/>
                <a:cs typeface="Open Sans"/>
              </a:rPr>
              <a:t>Certificate of Completion and Closure of Site #6015 </a:t>
            </a:r>
          </a:p>
          <a:p>
            <a:pPr marL="800100" lvl="1" indent="-342900">
              <a:buFont typeface="Wingdings" panose="020B0604020202020204" pitchFamily="34" charset="0"/>
              <a:buChar char="§"/>
            </a:pPr>
            <a:r>
              <a:rPr lang="en-US" sz="2800" dirty="0">
                <a:ea typeface="Open Sans"/>
                <a:cs typeface="Open Sans"/>
              </a:rPr>
              <a:t>Delisting from the Hazardous Sites List</a:t>
            </a:r>
          </a:p>
          <a:p>
            <a:pPr marL="800100" lvl="1" indent="-342900">
              <a:buFont typeface="Wingdings" panose="020B0604020202020204" pitchFamily="34" charset="0"/>
              <a:buChar char="§"/>
            </a:pPr>
            <a:r>
              <a:rPr lang="en-US" sz="2800" dirty="0">
                <a:ea typeface="Open Sans"/>
                <a:cs typeface="Open Sans"/>
              </a:rPr>
              <a:t>Close out of PPCD No. 13-2-27556-2</a:t>
            </a:r>
          </a:p>
          <a:p>
            <a:pPr marL="1257300" lvl="2" indent="-342900">
              <a:buFont typeface="Wingdings" panose="020B0604020202020204" pitchFamily="34" charset="0"/>
              <a:buChar char="§"/>
            </a:pPr>
            <a:r>
              <a:rPr lang="en-US" sz="2400" dirty="0">
                <a:ea typeface="Open Sans"/>
                <a:cs typeface="Open Sans"/>
              </a:rPr>
              <a:t>Removal from the Hazardous Sites List</a:t>
            </a:r>
          </a:p>
          <a:p>
            <a:pPr marL="1257300" lvl="2" indent="-342900">
              <a:buFont typeface="Wingdings" panose="020B0604020202020204" pitchFamily="34" charset="0"/>
              <a:buChar char="§"/>
            </a:pPr>
            <a:r>
              <a:rPr lang="en-US" sz="2400" dirty="0">
                <a:ea typeface="Open Sans"/>
                <a:cs typeface="Open Sans"/>
              </a:rPr>
              <a:t>Dismissal of the PPCD at King County Superior Court</a:t>
            </a:r>
          </a:p>
          <a:p>
            <a:pPr marL="342900" indent="-342900">
              <a:buFont typeface="Wingdings" panose="020B0604020202020204" pitchFamily="34" charset="0"/>
              <a:buChar char="§"/>
            </a:pPr>
            <a:endParaRPr lang="en-US" sz="2800" dirty="0">
              <a:ea typeface="Open Sans"/>
              <a:cs typeface="Open Sans"/>
            </a:endParaRPr>
          </a:p>
          <a:p>
            <a:pPr marL="342900" indent="-342900">
              <a:buFont typeface="Wingdings" panose="020B0604020202020204" pitchFamily="34" charset="0"/>
              <a:buChar char="§"/>
            </a:pPr>
            <a:endParaRPr lang="en-US" sz="2800" dirty="0"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63902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C7255-2F62-0BDE-C76C-5291D0A3D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463" y="454149"/>
            <a:ext cx="8890000" cy="1293031"/>
          </a:xfrm>
        </p:spPr>
        <p:txBody>
          <a:bodyPr/>
          <a:lstStyle/>
          <a:p>
            <a:r>
              <a:rPr lang="en-US" sz="4000" dirty="0">
                <a:solidFill>
                  <a:srgbClr val="055635"/>
                </a:solidFill>
              </a:rPr>
              <a:t>Agenda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DC0699-0483-2D9B-AD17-447E084BF0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7927" y="729872"/>
            <a:ext cx="486918" cy="6492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5D4D6B-5813-C26D-DFCB-49E6FF6B9DBD}"/>
              </a:ext>
            </a:extLst>
          </p:cNvPr>
          <p:cNvSpPr txBox="1"/>
          <p:nvPr/>
        </p:nvSpPr>
        <p:spPr>
          <a:xfrm>
            <a:off x="1112463" y="1659938"/>
            <a:ext cx="10074826" cy="224676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Wingdings" panose="020B0604020202020204" pitchFamily="34" charset="0"/>
              <a:buChar char="§"/>
            </a:pPr>
            <a:r>
              <a:rPr lang="en-US" sz="2800" dirty="0">
                <a:ea typeface="Open Sans"/>
                <a:cs typeface="Open Sans"/>
              </a:rPr>
              <a:t>Project Timeline and Milestone Recap</a:t>
            </a:r>
          </a:p>
          <a:p>
            <a:pPr marL="342900" indent="-342900">
              <a:buFont typeface="Wingdings" panose="020B0604020202020204" pitchFamily="34" charset="0"/>
              <a:buChar char="§"/>
            </a:pPr>
            <a:r>
              <a:rPr lang="en-US" sz="2800" dirty="0">
                <a:ea typeface="Open Sans"/>
                <a:cs typeface="Open Sans"/>
              </a:rPr>
              <a:t>Compliance Monitoring Site Conditions</a:t>
            </a:r>
          </a:p>
          <a:p>
            <a:pPr marL="342900" indent="-342900">
              <a:buFont typeface="Wingdings" panose="020B0604020202020204" pitchFamily="34" charset="0"/>
              <a:buChar char="§"/>
            </a:pPr>
            <a:r>
              <a:rPr lang="en-US" sz="2800" dirty="0">
                <a:ea typeface="Open Sans"/>
                <a:cs typeface="Open Sans"/>
              </a:rPr>
              <a:t>Compliance Groundwater Monitoring Results</a:t>
            </a:r>
          </a:p>
          <a:p>
            <a:pPr marL="342900" indent="-342900">
              <a:buFont typeface="Wingdings" panose="020B0604020202020204" pitchFamily="34" charset="0"/>
              <a:buChar char="§"/>
            </a:pPr>
            <a:r>
              <a:rPr lang="en-US" sz="2800" dirty="0">
                <a:ea typeface="Open Sans"/>
                <a:cs typeface="Open Sans"/>
              </a:rPr>
              <a:t>Empirical Demonstration of Compliance</a:t>
            </a:r>
          </a:p>
          <a:p>
            <a:pPr marL="342900" indent="-342900">
              <a:buFont typeface="Wingdings" panose="020B0604020202020204" pitchFamily="34" charset="0"/>
              <a:buChar char="§"/>
            </a:pPr>
            <a:r>
              <a:rPr lang="en-US" sz="2800" dirty="0">
                <a:ea typeface="Open Sans"/>
                <a:cs typeface="Open Sans"/>
              </a:rPr>
              <a:t>Site Closure</a:t>
            </a:r>
          </a:p>
        </p:txBody>
      </p:sp>
    </p:spTree>
    <p:extLst>
      <p:ext uri="{BB962C8B-B14F-4D97-AF65-F5344CB8AC3E}">
        <p14:creationId xmlns:p14="http://schemas.microsoft.com/office/powerpoint/2010/main" val="234560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A4D1B-9B74-CF04-4C3A-88D949F33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Project Milestones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4CCCFD-7747-8E14-7F0E-71EAFAB4BA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1189" y="6082257"/>
            <a:ext cx="876826" cy="34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4">
            <a:extLst>
              <a:ext uri="{FF2B5EF4-FFF2-40B4-BE49-F238E27FC236}">
                <a16:creationId xmlns:a16="http://schemas.microsoft.com/office/drawing/2014/main" id="{F86B167F-443F-7F55-7EFF-1A18FD451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6284" y="766619"/>
            <a:ext cx="429811" cy="584970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94868744-09F3-E641-D7B4-74FA1A6F96E0}"/>
              </a:ext>
            </a:extLst>
          </p:cNvPr>
          <p:cNvSpPr txBox="1">
            <a:spLocks/>
          </p:cNvSpPr>
          <p:nvPr/>
        </p:nvSpPr>
        <p:spPr>
          <a:xfrm>
            <a:off x="1112463" y="454149"/>
            <a:ext cx="8890000" cy="129303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055635"/>
                </a:solidFill>
              </a:rPr>
              <a:t>Project Milestones</a:t>
            </a:r>
          </a:p>
        </p:txBody>
      </p:sp>
      <p:sp>
        <p:nvSpPr>
          <p:cNvPr id="26" name="Flowchart: Process 25">
            <a:extLst>
              <a:ext uri="{FF2B5EF4-FFF2-40B4-BE49-F238E27FC236}">
                <a16:creationId xmlns:a16="http://schemas.microsoft.com/office/drawing/2014/main" id="{03A01366-27DA-CF79-C569-B4125FF12B1C}"/>
              </a:ext>
            </a:extLst>
          </p:cNvPr>
          <p:cNvSpPr/>
          <p:nvPr/>
        </p:nvSpPr>
        <p:spPr>
          <a:xfrm>
            <a:off x="1025719" y="1717571"/>
            <a:ext cx="2635448" cy="612648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rgbClr val="055635"/>
                </a:solidFill>
              </a:rPr>
              <a:t>On-Property excavation of petroleum-contaminated soil</a:t>
            </a:r>
          </a:p>
        </p:txBody>
      </p:sp>
      <p:sp>
        <p:nvSpPr>
          <p:cNvPr id="27" name="Flowchart: Process 26">
            <a:extLst>
              <a:ext uri="{FF2B5EF4-FFF2-40B4-BE49-F238E27FC236}">
                <a16:creationId xmlns:a16="http://schemas.microsoft.com/office/drawing/2014/main" id="{F1893BDA-676F-4F18-873A-F4442B28BC4C}"/>
              </a:ext>
            </a:extLst>
          </p:cNvPr>
          <p:cNvSpPr/>
          <p:nvPr/>
        </p:nvSpPr>
        <p:spPr>
          <a:xfrm>
            <a:off x="1554789" y="2313178"/>
            <a:ext cx="2635448" cy="612648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rgbClr val="055635"/>
                </a:solidFill>
              </a:rPr>
              <a:t>Dewatering of petroleum-contaminated groundwater  </a:t>
            </a:r>
          </a:p>
        </p:txBody>
      </p:sp>
      <p:sp>
        <p:nvSpPr>
          <p:cNvPr id="28" name="Flowchart: Process 27">
            <a:extLst>
              <a:ext uri="{FF2B5EF4-FFF2-40B4-BE49-F238E27FC236}">
                <a16:creationId xmlns:a16="http://schemas.microsoft.com/office/drawing/2014/main" id="{67B3660B-CB79-FD8D-9CB1-83A75648F936}"/>
              </a:ext>
            </a:extLst>
          </p:cNvPr>
          <p:cNvSpPr/>
          <p:nvPr/>
        </p:nvSpPr>
        <p:spPr>
          <a:xfrm>
            <a:off x="2130521" y="5496645"/>
            <a:ext cx="4405746" cy="992668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rgbClr val="055635"/>
                </a:solidFill>
              </a:rPr>
              <a:t>Original well network: 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055635"/>
                </a:solidFill>
              </a:rPr>
              <a:t>11 compliance groundwater wells 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055635"/>
                </a:solidFill>
              </a:rPr>
              <a:t>4 repurposed dewatering wells (the “RW” wells)</a:t>
            </a:r>
          </a:p>
        </p:txBody>
      </p:sp>
      <p:sp>
        <p:nvSpPr>
          <p:cNvPr id="29" name="Flowchart: Process 28">
            <a:extLst>
              <a:ext uri="{FF2B5EF4-FFF2-40B4-BE49-F238E27FC236}">
                <a16:creationId xmlns:a16="http://schemas.microsoft.com/office/drawing/2014/main" id="{06544508-0768-FCC8-0EBF-5738253E4292}"/>
              </a:ext>
            </a:extLst>
          </p:cNvPr>
          <p:cNvSpPr/>
          <p:nvPr/>
        </p:nvSpPr>
        <p:spPr>
          <a:xfrm>
            <a:off x="3375797" y="4971149"/>
            <a:ext cx="2238277" cy="612648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rgbClr val="055635"/>
                </a:solidFill>
              </a:rPr>
              <a:t>The “RW” wells showed persistent DRO above Method A CUL</a:t>
            </a:r>
          </a:p>
        </p:txBody>
      </p:sp>
      <p:sp>
        <p:nvSpPr>
          <p:cNvPr id="30" name="Flowchart: Process 29">
            <a:extLst>
              <a:ext uri="{FF2B5EF4-FFF2-40B4-BE49-F238E27FC236}">
                <a16:creationId xmlns:a16="http://schemas.microsoft.com/office/drawing/2014/main" id="{C00F319C-0A02-C29B-693F-9D7892941BCB}"/>
              </a:ext>
            </a:extLst>
          </p:cNvPr>
          <p:cNvSpPr/>
          <p:nvPr/>
        </p:nvSpPr>
        <p:spPr>
          <a:xfrm>
            <a:off x="4703361" y="1932925"/>
            <a:ext cx="2635448" cy="612648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rgbClr val="055635"/>
                </a:solidFill>
              </a:rPr>
              <a:t>Pilot study indicated well system and formation not suitable for injections</a:t>
            </a:r>
          </a:p>
        </p:txBody>
      </p:sp>
      <p:sp>
        <p:nvSpPr>
          <p:cNvPr id="31" name="Flowchart: Process 30">
            <a:extLst>
              <a:ext uri="{FF2B5EF4-FFF2-40B4-BE49-F238E27FC236}">
                <a16:creationId xmlns:a16="http://schemas.microsoft.com/office/drawing/2014/main" id="{2BEA826F-F0B5-2021-23C2-1AA2EEE28172}"/>
              </a:ext>
            </a:extLst>
          </p:cNvPr>
          <p:cNvSpPr/>
          <p:nvPr/>
        </p:nvSpPr>
        <p:spPr>
          <a:xfrm>
            <a:off x="7007322" y="5145688"/>
            <a:ext cx="2635448" cy="612648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rgbClr val="055635"/>
                </a:solidFill>
              </a:rPr>
              <a:t>The “RW” wells replaced with proper compliance well, MW115</a:t>
            </a:r>
          </a:p>
        </p:txBody>
      </p:sp>
      <p:sp>
        <p:nvSpPr>
          <p:cNvPr id="32" name="Flowchart: Process 31">
            <a:extLst>
              <a:ext uri="{FF2B5EF4-FFF2-40B4-BE49-F238E27FC236}">
                <a16:creationId xmlns:a16="http://schemas.microsoft.com/office/drawing/2014/main" id="{EA7E17EC-AF52-4C3E-4420-A9214B8C57C9}"/>
              </a:ext>
            </a:extLst>
          </p:cNvPr>
          <p:cNvSpPr/>
          <p:nvPr/>
        </p:nvSpPr>
        <p:spPr>
          <a:xfrm>
            <a:off x="7195412" y="1962221"/>
            <a:ext cx="2635448" cy="612648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rgbClr val="055635"/>
                </a:solidFill>
              </a:rPr>
              <a:t>Quarterly compliance monitoring focuses on MW115</a:t>
            </a:r>
          </a:p>
        </p:txBody>
      </p:sp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id="{7E454468-2F88-24F7-3284-91DD84B9F811}"/>
              </a:ext>
            </a:extLst>
          </p:cNvPr>
          <p:cNvCxnSpPr>
            <a:cxnSpLocks/>
            <a:stCxn id="26" idx="1"/>
          </p:cNvCxnSpPr>
          <p:nvPr/>
        </p:nvCxnSpPr>
        <p:spPr>
          <a:xfrm rot="10800000" flipV="1">
            <a:off x="935407" y="2023895"/>
            <a:ext cx="90313" cy="1416256"/>
          </a:xfrm>
          <a:prstGeom prst="bentConnector2">
            <a:avLst/>
          </a:prstGeom>
          <a:ln w="12700">
            <a:solidFill>
              <a:srgbClr val="055635"/>
            </a:solidFill>
            <a:headEnd type="oval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7" name="Connector: Elbow 36">
            <a:extLst>
              <a:ext uri="{FF2B5EF4-FFF2-40B4-BE49-F238E27FC236}">
                <a16:creationId xmlns:a16="http://schemas.microsoft.com/office/drawing/2014/main" id="{93AE36E2-A6C0-AD57-9476-5C19AAFCFA69}"/>
              </a:ext>
            </a:extLst>
          </p:cNvPr>
          <p:cNvCxnSpPr>
            <a:cxnSpLocks/>
          </p:cNvCxnSpPr>
          <p:nvPr/>
        </p:nvCxnSpPr>
        <p:spPr>
          <a:xfrm rot="10800000" flipV="1">
            <a:off x="1415978" y="2636067"/>
            <a:ext cx="90313" cy="1416256"/>
          </a:xfrm>
          <a:prstGeom prst="bentConnector2">
            <a:avLst/>
          </a:prstGeom>
          <a:ln w="12700">
            <a:solidFill>
              <a:srgbClr val="055635"/>
            </a:solidFill>
            <a:headEnd type="oval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8" name="Connector: Elbow 37">
            <a:extLst>
              <a:ext uri="{FF2B5EF4-FFF2-40B4-BE49-F238E27FC236}">
                <a16:creationId xmlns:a16="http://schemas.microsoft.com/office/drawing/2014/main" id="{A966B2C7-20F0-6300-2AC0-D5A57B96315B}"/>
              </a:ext>
            </a:extLst>
          </p:cNvPr>
          <p:cNvCxnSpPr>
            <a:cxnSpLocks/>
          </p:cNvCxnSpPr>
          <p:nvPr/>
        </p:nvCxnSpPr>
        <p:spPr>
          <a:xfrm rot="16200000" flipH="1">
            <a:off x="4385910" y="2634242"/>
            <a:ext cx="1061186" cy="485800"/>
          </a:xfrm>
          <a:prstGeom prst="bentConnector3">
            <a:avLst>
              <a:gd name="adj1" fmla="val 50000"/>
            </a:avLst>
          </a:prstGeom>
          <a:ln w="12700">
            <a:solidFill>
              <a:srgbClr val="055635"/>
            </a:solidFill>
            <a:headEnd type="oval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43B37E40-6B18-FD56-23BD-9E4646239187}"/>
              </a:ext>
            </a:extLst>
          </p:cNvPr>
          <p:cNvCxnSpPr>
            <a:cxnSpLocks/>
          </p:cNvCxnSpPr>
          <p:nvPr/>
        </p:nvCxnSpPr>
        <p:spPr>
          <a:xfrm rot="16200000" flipH="1">
            <a:off x="7948819" y="2690423"/>
            <a:ext cx="1009002" cy="524426"/>
          </a:xfrm>
          <a:prstGeom prst="bentConnector3">
            <a:avLst>
              <a:gd name="adj1" fmla="val 50000"/>
            </a:avLst>
          </a:prstGeom>
          <a:ln w="12700">
            <a:solidFill>
              <a:srgbClr val="055635"/>
            </a:solidFill>
            <a:headEnd type="oval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470E5F78-FF14-5689-5A50-C8815983443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480547" y="4836753"/>
            <a:ext cx="1692507" cy="655000"/>
          </a:xfrm>
          <a:prstGeom prst="bentConnector3">
            <a:avLst>
              <a:gd name="adj1" fmla="val 50000"/>
            </a:avLst>
          </a:prstGeom>
          <a:ln w="12700">
            <a:solidFill>
              <a:srgbClr val="055635"/>
            </a:solidFill>
            <a:headEnd type="oval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4511EBC8-C482-D387-56D7-3EF3ECB426A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858496" y="4433869"/>
            <a:ext cx="1034603" cy="271512"/>
          </a:xfrm>
          <a:prstGeom prst="bentConnector3">
            <a:avLst>
              <a:gd name="adj1" fmla="val 50000"/>
            </a:avLst>
          </a:prstGeom>
          <a:ln w="12700">
            <a:solidFill>
              <a:srgbClr val="055635"/>
            </a:solidFill>
            <a:headEnd type="oval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2" name="Connector: Elbow 51">
            <a:extLst>
              <a:ext uri="{FF2B5EF4-FFF2-40B4-BE49-F238E27FC236}">
                <a16:creationId xmlns:a16="http://schemas.microsoft.com/office/drawing/2014/main" id="{88B48B74-9DF8-DEB1-74F0-F44832985D68}"/>
              </a:ext>
            </a:extLst>
          </p:cNvPr>
          <p:cNvCxnSpPr>
            <a:cxnSpLocks/>
          </p:cNvCxnSpPr>
          <p:nvPr/>
        </p:nvCxnSpPr>
        <p:spPr>
          <a:xfrm rot="16200000" flipV="1">
            <a:off x="6216567" y="4673790"/>
            <a:ext cx="1055773" cy="333049"/>
          </a:xfrm>
          <a:prstGeom prst="bentConnector3">
            <a:avLst>
              <a:gd name="adj1" fmla="val 50000"/>
            </a:avLst>
          </a:prstGeom>
          <a:ln w="12700">
            <a:solidFill>
              <a:srgbClr val="055635"/>
            </a:solidFill>
            <a:headEnd type="oval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aphicFrame>
        <p:nvGraphicFramePr>
          <p:cNvPr id="25" name="Diagram 24">
            <a:extLst>
              <a:ext uri="{FF2B5EF4-FFF2-40B4-BE49-F238E27FC236}">
                <a16:creationId xmlns:a16="http://schemas.microsoft.com/office/drawing/2014/main" id="{1A9037C3-4957-E532-3F00-1A1DB888DE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1879586"/>
              </p:ext>
            </p:extLst>
          </p:nvPr>
        </p:nvGraphicFramePr>
        <p:xfrm>
          <a:off x="600877" y="2375308"/>
          <a:ext cx="11388338" cy="3183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Flowchart: Process 1">
            <a:extLst>
              <a:ext uri="{FF2B5EF4-FFF2-40B4-BE49-F238E27FC236}">
                <a16:creationId xmlns:a16="http://schemas.microsoft.com/office/drawing/2014/main" id="{BA6D64D7-4F18-7D6A-F333-3FF7192262D1}"/>
              </a:ext>
            </a:extLst>
          </p:cNvPr>
          <p:cNvSpPr/>
          <p:nvPr/>
        </p:nvSpPr>
        <p:spPr>
          <a:xfrm>
            <a:off x="9750938" y="6233527"/>
            <a:ext cx="2441062" cy="612648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>
                <a:solidFill>
                  <a:srgbClr val="4094A7"/>
                </a:solidFill>
              </a:rPr>
              <a:t>DRO = diesel-range organics</a:t>
            </a:r>
          </a:p>
          <a:p>
            <a:r>
              <a:rPr lang="en-US" sz="1100" dirty="0">
                <a:solidFill>
                  <a:srgbClr val="4094A7"/>
                </a:solidFill>
              </a:rPr>
              <a:t>CUL = cleanup level</a:t>
            </a:r>
          </a:p>
          <a:p>
            <a:r>
              <a:rPr lang="en-US" sz="1100" dirty="0">
                <a:solidFill>
                  <a:srgbClr val="4094A7"/>
                </a:solidFill>
              </a:rPr>
              <a:t>GWM = groundwater monitoring</a:t>
            </a:r>
          </a:p>
        </p:txBody>
      </p:sp>
    </p:spTree>
    <p:extLst>
      <p:ext uri="{BB962C8B-B14F-4D97-AF65-F5344CB8AC3E}">
        <p14:creationId xmlns:p14="http://schemas.microsoft.com/office/powerpoint/2010/main" val="79836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A4D1B-9B74-CF04-4C3A-88D949F33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319" y="2599373"/>
            <a:ext cx="9403869" cy="1500188"/>
          </a:xfrm>
        </p:spPr>
        <p:txBody>
          <a:bodyPr/>
          <a:lstStyle/>
          <a:p>
            <a:r>
              <a:rPr lang="en-US" sz="6000" dirty="0"/>
              <a:t>Compliance monitoring site conditions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4CCCFD-7747-8E14-7F0E-71EAFAB4BA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1189" y="6082257"/>
            <a:ext cx="876826" cy="34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12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2">
            <a:extLst>
              <a:ext uri="{FF2B5EF4-FFF2-40B4-BE49-F238E27FC236}">
                <a16:creationId xmlns:a16="http://schemas.microsoft.com/office/drawing/2014/main" id="{98316B29-CD56-2C82-6764-297CD0941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8767" y="708808"/>
            <a:ext cx="635330" cy="6452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63EF1E-D5F6-38F0-D0AC-F9EA2E32A0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1022" y="1208745"/>
            <a:ext cx="7540978" cy="564925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4FF6203-2159-C983-5424-74CBFDF57BE5}"/>
              </a:ext>
            </a:extLst>
          </p:cNvPr>
          <p:cNvSpPr txBox="1"/>
          <p:nvPr/>
        </p:nvSpPr>
        <p:spPr>
          <a:xfrm>
            <a:off x="914097" y="1747180"/>
            <a:ext cx="3883681" cy="5139869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Wingdings" panose="020B0604020202020204" pitchFamily="34" charset="0"/>
              <a:buChar char="§"/>
            </a:pPr>
            <a:r>
              <a:rPr lang="en-US" sz="2800" dirty="0">
                <a:ea typeface="Open Sans"/>
                <a:cs typeface="Open Sans"/>
              </a:rPr>
              <a:t>Pictured groundwater elevation contours from November 2012.</a:t>
            </a:r>
          </a:p>
          <a:p>
            <a:pPr marL="342900" indent="-342900">
              <a:buFont typeface="Wingdings" panose="020B0604020202020204" pitchFamily="34" charset="0"/>
              <a:buChar char="§"/>
            </a:pPr>
            <a:r>
              <a:rPr lang="en-US" sz="2800" dirty="0">
                <a:ea typeface="Open Sans"/>
                <a:cs typeface="Open Sans"/>
              </a:rPr>
              <a:t>Historically, groundwater flow to North-Northeast following West Seattle’s natural gradient.</a:t>
            </a:r>
          </a:p>
          <a:p>
            <a:pPr marL="800100" lvl="1" indent="-342900">
              <a:buFont typeface="Wingdings" panose="020B0604020202020204" pitchFamily="34" charset="0"/>
              <a:buChar char="§"/>
            </a:pPr>
            <a:endParaRPr lang="en-US" sz="2000" dirty="0">
              <a:ea typeface="Open Sans"/>
              <a:cs typeface="Open San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4AA092C-3AC6-8547-5F24-687FDFF74A01}"/>
              </a:ext>
            </a:extLst>
          </p:cNvPr>
          <p:cNvSpPr txBox="1">
            <a:spLocks/>
          </p:cNvSpPr>
          <p:nvPr/>
        </p:nvSpPr>
        <p:spPr>
          <a:xfrm>
            <a:off x="1112462" y="454149"/>
            <a:ext cx="10977937" cy="129303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055635"/>
                </a:solidFill>
              </a:rPr>
              <a:t>Pre-construction groundwater flow </a:t>
            </a:r>
          </a:p>
        </p:txBody>
      </p:sp>
    </p:spTree>
    <p:extLst>
      <p:ext uri="{BB962C8B-B14F-4D97-AF65-F5344CB8AC3E}">
        <p14:creationId xmlns:p14="http://schemas.microsoft.com/office/powerpoint/2010/main" val="322428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2">
            <a:extLst>
              <a:ext uri="{FF2B5EF4-FFF2-40B4-BE49-F238E27FC236}">
                <a16:creationId xmlns:a16="http://schemas.microsoft.com/office/drawing/2014/main" id="{98316B29-CD56-2C82-6764-297CD0941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8767" y="708808"/>
            <a:ext cx="635330" cy="6452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B06C87-0C2B-D201-1EC7-FEFA3143EC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8866" y="1184124"/>
            <a:ext cx="7523135" cy="576448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4AA092C-3AC6-8547-5F24-687FDFF74A01}"/>
              </a:ext>
            </a:extLst>
          </p:cNvPr>
          <p:cNvSpPr txBox="1">
            <a:spLocks/>
          </p:cNvSpPr>
          <p:nvPr/>
        </p:nvSpPr>
        <p:spPr>
          <a:xfrm>
            <a:off x="1112462" y="454149"/>
            <a:ext cx="10977937" cy="129303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>
                <a:solidFill>
                  <a:srgbClr val="055635"/>
                </a:solidFill>
              </a:rPr>
              <a:t>Post-Construction groundwater flow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FF6203-2159-C983-5424-74CBFDF57BE5}"/>
              </a:ext>
            </a:extLst>
          </p:cNvPr>
          <p:cNvSpPr txBox="1"/>
          <p:nvPr/>
        </p:nvSpPr>
        <p:spPr>
          <a:xfrm>
            <a:off x="914098" y="1747180"/>
            <a:ext cx="3754768" cy="5201424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Wingdings" panose="020B0604020202020204" pitchFamily="34" charset="0"/>
              <a:buChar char="§"/>
            </a:pPr>
            <a:r>
              <a:rPr lang="en-US" sz="2400" dirty="0">
                <a:ea typeface="Open Sans"/>
                <a:cs typeface="Open Sans"/>
              </a:rPr>
              <a:t>Pictured groundwater elevation contours from Q4 2022 compliance monitoring event.</a:t>
            </a:r>
          </a:p>
          <a:p>
            <a:pPr marL="342900" indent="-342900">
              <a:buFont typeface="Wingdings" panose="020B0604020202020204" pitchFamily="34" charset="0"/>
              <a:buChar char="§"/>
            </a:pPr>
            <a:r>
              <a:rPr lang="en-US" sz="2400" dirty="0">
                <a:ea typeface="Open Sans"/>
                <a:cs typeface="Open Sans"/>
              </a:rPr>
              <a:t>Since construction was completed, localized groundwater flow has been reversed. </a:t>
            </a:r>
          </a:p>
          <a:p>
            <a:pPr marL="342900" indent="-342900">
              <a:buFont typeface="Wingdings" panose="020B0604020202020204" pitchFamily="34" charset="0"/>
              <a:buChar char="§"/>
            </a:pPr>
            <a:r>
              <a:rPr lang="en-US" sz="2400" dirty="0">
                <a:ea typeface="Open Sans"/>
                <a:cs typeface="Open Sans"/>
              </a:rPr>
              <a:t>Now flows South-Southwest towards footing drain.</a:t>
            </a:r>
          </a:p>
          <a:p>
            <a:pPr marL="800100" lvl="1" indent="-342900">
              <a:buFont typeface="Wingdings" panose="020B0604020202020204" pitchFamily="34" charset="0"/>
              <a:buChar char="§"/>
            </a:pPr>
            <a:endParaRPr lang="en-US" sz="2000" dirty="0">
              <a:ea typeface="Open Sans"/>
              <a:cs typeface="Open San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029B60D-27B1-6DB3-BE50-51A00F66F6FA}"/>
              </a:ext>
            </a:extLst>
          </p:cNvPr>
          <p:cNvSpPr/>
          <p:nvPr/>
        </p:nvSpPr>
        <p:spPr>
          <a:xfrm>
            <a:off x="6578852" y="2638777"/>
            <a:ext cx="792792" cy="578556"/>
          </a:xfrm>
          <a:prstGeom prst="ellipse">
            <a:avLst/>
          </a:prstGeom>
          <a:noFill/>
          <a:ln w="28575">
            <a:solidFill>
              <a:srgbClr val="00F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82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spect Consulting 2022">
  <a:themeElements>
    <a:clrScheme name="Aspect Consulting 2022 colors">
      <a:dk1>
        <a:sysClr val="windowText" lastClr="000000"/>
      </a:dk1>
      <a:lt1>
        <a:sysClr val="window" lastClr="FFFFFF"/>
      </a:lt1>
      <a:dk2>
        <a:srgbClr val="00325C"/>
      </a:dk2>
      <a:lt2>
        <a:srgbClr val="CBC3AE"/>
      </a:lt2>
      <a:accent1>
        <a:srgbClr val="00718A"/>
      </a:accent1>
      <a:accent2>
        <a:srgbClr val="00FFA9"/>
      </a:accent2>
      <a:accent3>
        <a:srgbClr val="D5E0DE"/>
      </a:accent3>
      <a:accent4>
        <a:srgbClr val="F85513"/>
      </a:accent4>
      <a:accent5>
        <a:srgbClr val="055635"/>
      </a:accent5>
      <a:accent6>
        <a:srgbClr val="4094A7"/>
      </a:accent6>
      <a:hlink>
        <a:srgbClr val="00718A"/>
      </a:hlink>
      <a:folHlink>
        <a:srgbClr val="000000"/>
      </a:folHlink>
    </a:clrScheme>
    <a:fontScheme name="Aspect Consulting 2022 fonts">
      <a:majorFont>
        <a:latin typeface="Open Sans SemiCondense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Aspect Consulting 2022" id="{32AC8FD0-B9CB-41A2-AD7E-1B12F7E6DE9B}" vid="{485BB4D3-446E-44DF-B115-02BBA5BBB7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Aspect Consulting 2022</Template>
  <TotalTime>1</TotalTime>
  <Words>955</Words>
  <Application>Microsoft Office PowerPoint</Application>
  <PresentationFormat>Widescreen</PresentationFormat>
  <Paragraphs>162</Paragraphs>
  <Slides>28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Open Sans Medium</vt:lpstr>
      <vt:lpstr>Wingdings</vt:lpstr>
      <vt:lpstr>Open Sans SemiCondensed SemiBol</vt:lpstr>
      <vt:lpstr>Open Sans SemiCondensed</vt:lpstr>
      <vt:lpstr>Calibri</vt:lpstr>
      <vt:lpstr>Arial</vt:lpstr>
      <vt:lpstr>Open Sans</vt:lpstr>
      <vt:lpstr>Aspect Consulting 2022</vt:lpstr>
      <vt:lpstr>Site Closure Presentation For Department of Ecology Consideration</vt:lpstr>
      <vt:lpstr>Prepared by – Aspect consulting</vt:lpstr>
      <vt:lpstr>Presentation goals</vt:lpstr>
      <vt:lpstr>Agenda</vt:lpstr>
      <vt:lpstr>Project Milestones</vt:lpstr>
      <vt:lpstr>PowerPoint Presentation</vt:lpstr>
      <vt:lpstr>Compliance monitoring site conditions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Compliance Groundwater Monitoring Data</vt:lpstr>
      <vt:lpstr>PowerPoint Presentation</vt:lpstr>
      <vt:lpstr>PowerPoint Presentation</vt:lpstr>
      <vt:lpstr>Diesel-range TPH Results</vt:lpstr>
      <vt:lpstr>Compliance Groundwater Data Summary </vt:lpstr>
      <vt:lpstr>Empirical demonstration of compliance</vt:lpstr>
      <vt:lpstr>Case for empirical demonstration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Proposed next steps</vt:lpstr>
      <vt:lpstr>Proposed Next Steps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Aspect Consulting PPT Color Palette</dc:title>
  <dc:creator>Terri Sharp</dc:creator>
  <cp:lastModifiedBy>Ali Cochrane</cp:lastModifiedBy>
  <cp:revision>110</cp:revision>
  <dcterms:created xsi:type="dcterms:W3CDTF">2022-04-11T15:33:39Z</dcterms:created>
  <dcterms:modified xsi:type="dcterms:W3CDTF">2023-08-21T22:32:54Z</dcterms:modified>
</cp:coreProperties>
</file>