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06" r:id="rId6"/>
    <p:sldId id="278" r:id="rId7"/>
    <p:sldId id="281" r:id="rId8"/>
    <p:sldId id="280" r:id="rId9"/>
    <p:sldId id="342" r:id="rId10"/>
    <p:sldId id="340" r:id="rId11"/>
    <p:sldId id="341" r:id="rId12"/>
    <p:sldId id="295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Slides" id="{C3D79476-96AF-4D4E-AA27-AD0784B974FC}">
          <p14:sldIdLst>
            <p14:sldId id="256"/>
            <p14:sldId id="306"/>
            <p14:sldId id="278"/>
            <p14:sldId id="281"/>
            <p14:sldId id="280"/>
            <p14:sldId id="342"/>
            <p14:sldId id="340"/>
            <p14:sldId id="341"/>
            <p14:sldId id="295"/>
            <p14:sldId id="297"/>
          </p14:sldIdLst>
        </p14:section>
        <p14:section name="Specialty Slides" id="{FC4C0EFB-14DE-48BE-8F6F-178AC4C26326}">
          <p14:sldIdLst/>
        </p14:section>
        <p14:section name="Tables and Charts" id="{C333B6F4-AFC1-4404-9B2D-FC77CA2DDC9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3AC8FF-956B-36CD-A0BB-A5FC06A2501E}" name="Ryan Hultgren" initials="RH" userId="S::RyanHultgren@kennedyjenks.com::2dfdd090-1dc4-4ab4-8168-f9abbb9e2f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EA"/>
    <a:srgbClr val="B8E6FF"/>
    <a:srgbClr val="A6DFF3"/>
    <a:srgbClr val="BCE1F6"/>
    <a:srgbClr val="A3D6F3"/>
    <a:srgbClr val="9FDCF1"/>
    <a:srgbClr val="F7EFD9"/>
    <a:srgbClr val="F4E8DC"/>
    <a:srgbClr val="CCECFF"/>
    <a:srgbClr val="EC0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77446" autoAdjust="0"/>
  </p:normalViewPr>
  <p:slideViewPr>
    <p:cSldViewPr snapToGrid="0" showGuides="1">
      <p:cViewPr varScale="1">
        <p:scale>
          <a:sx n="94" d="100"/>
          <a:sy n="94" d="100"/>
        </p:scale>
        <p:origin x="108" y="23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71F5-6FDB-45CF-8B51-7150C9623C2F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68D1-8D74-44CF-B636-710106290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4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6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Ian (with team)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Thank</a:t>
            </a:r>
            <a:r>
              <a:rPr lang="en-US" baseline="0" dirty="0"/>
              <a:t> you and reminder of presentation PDF on webpage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[Reminder:  Add eComments link and emails to Chat]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6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Augie to switch meeting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80D7-54DB-4F7F-AE75-6A18932822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56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Ian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/>
              <a:t>Presentation Outline: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Welcome and Introductions (Ian with Team)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Cleanup Process and Public Participation (Ian)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Site Background (David)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Site Investigation and Contamination (David)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Renovations and Interim Actions (David)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Park Background and Operations (City)</a:t>
            </a:r>
            <a:endParaRPr lang="en-US" sz="1200" baseline="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Planned Next Steps (Ian)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How to Comment (Ian)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Questions/Answers (Ian</a:t>
            </a:r>
            <a:r>
              <a:rPr lang="en-US" sz="1200" baseline="0" dirty="0"/>
              <a:t> with Kennedy Jenks)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4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Ian (with team)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Ian</a:t>
            </a:r>
            <a:r>
              <a:rPr lang="en-US" baseline="0" dirty="0"/>
              <a:t> introduces speakers (top to bottom, left to right).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Each speaker should say “Hello” for the online audience (so the attendees online can recognize voices).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 Scott and Karsten – please describe your roles with City of Seattle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NOTE</a:t>
            </a:r>
            <a:r>
              <a:rPr lang="en-US" baseline="0" dirty="0"/>
              <a:t>: I will also introduce other folks that are joining from City of Seattle (Megan Joplin) and the City’s consultants to help with Q/A as needed, but will not be presenting.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2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Ian</a:t>
            </a:r>
          </a:p>
          <a:p>
            <a:pPr marL="194899" lvl="0" indent="-177845" defTabSz="948507">
              <a:buFont typeface="Arial" panose="020B0604020202020204" pitchFamily="34" charset="0"/>
              <a:buChar char="•"/>
              <a:defRPr/>
            </a:pPr>
            <a:r>
              <a:rPr lang="en-US" b="1" baseline="0" dirty="0"/>
              <a:t>MTCA infographic explanation:</a:t>
            </a:r>
          </a:p>
          <a:p>
            <a:pPr marL="652099" lvl="1" indent="-177845" defTabSz="948507">
              <a:buFont typeface="Arial" panose="020B0604020202020204" pitchFamily="34" charset="0"/>
              <a:buChar char="•"/>
              <a:defRPr/>
            </a:pPr>
            <a:r>
              <a:rPr lang="en-US" dirty="0"/>
              <a:t>The Model Toxics Control Act (or MTCA)</a:t>
            </a:r>
            <a:r>
              <a:rPr lang="en-US" baseline="0" dirty="0"/>
              <a:t> directs the </a:t>
            </a:r>
            <a:r>
              <a:rPr lang="en-US" dirty="0"/>
              <a:t>formal</a:t>
            </a:r>
            <a:r>
              <a:rPr lang="en-US" baseline="0" dirty="0"/>
              <a:t> cleanup process that you see here.</a:t>
            </a:r>
          </a:p>
          <a:p>
            <a:pPr marL="652099" lvl="1" indent="-177845" defTabSz="948507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MTCA is </a:t>
            </a:r>
            <a:r>
              <a:rPr lang="en-US" dirty="0"/>
              <a:t>WA’s environmental cleanup law. </a:t>
            </a:r>
          </a:p>
          <a:p>
            <a:pPr marL="194899" lvl="0" indent="-177845" defTabSz="948507">
              <a:buFont typeface="Arial" panose="020B0604020202020204" pitchFamily="34" charset="0"/>
              <a:buChar char="•"/>
              <a:defRPr/>
            </a:pPr>
            <a:r>
              <a:rPr lang="en-US" b="1" baseline="0" dirty="0"/>
              <a:t>Cleanup progress: </a:t>
            </a:r>
          </a:p>
          <a:p>
            <a:pPr marL="652099" marR="0" lvl="1" indent="-177845" algn="l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Duwamish Waterway Park site is beginning Washington State’s formal cleanup process.</a:t>
            </a:r>
          </a:p>
          <a:p>
            <a:pPr marL="652099" lvl="1" indent="-177845" defTabSz="948507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The City of Seattle, the Potential Liable Person (PLP), has negotiated a legal agreement to address contamination at the site – hence our comment period and this meeting.</a:t>
            </a:r>
          </a:p>
          <a:p>
            <a:pPr marL="1109299" marR="0" lvl="2" indent="-177845" algn="l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DaunPenh" panose="01010101010101010101" pitchFamily="2" charset="0"/>
              </a:rPr>
              <a:t>The legal agreement at this point in the formal cleanup process outlines the steps required to investigate the nature and extent of contamination, evaluate cleanup alternatives, and create a draft Cleanup Action Plan.</a:t>
            </a:r>
          </a:p>
          <a:p>
            <a:pPr marL="652099" lvl="1" indent="-177845" defTabSz="948507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In addition to the legal agreement, Ecology has a public participation plan out for public review. In the Fall of 2022, Ecology received public comments about a Public Participation Plan. Ecology will address any changes to both that PPP and this PPP since they are very similar for sites that are also very close to each other.</a:t>
            </a:r>
          </a:p>
          <a:p>
            <a:pPr marL="194899" lvl="0" indent="-177845" defTabSz="948507">
              <a:buFont typeface="Arial" panose="020B0604020202020204" pitchFamily="34" charset="0"/>
              <a:buChar char="•"/>
              <a:defRPr/>
            </a:pPr>
            <a:r>
              <a:rPr lang="en-US" b="1" baseline="0" dirty="0"/>
              <a:t>Public Participation: </a:t>
            </a:r>
          </a:p>
          <a:p>
            <a:pPr marL="652099" lvl="1" indent="-177845" defTabSz="948507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As you can see by the orange comment bubbles, public participation is built-into this process with required comment periods for key steps. </a:t>
            </a:r>
            <a:endParaRPr lang="en-US" sz="1200" baseline="0" dirty="0">
              <a:effectLst/>
              <a:latin typeface="+mn-lt"/>
              <a:ea typeface="+mn-ea"/>
              <a:cs typeface="+mn-cs"/>
            </a:endParaRPr>
          </a:p>
          <a:p>
            <a:pPr marL="652099" lvl="1" indent="-177845" defTabSz="948507">
              <a:buFont typeface="Arial" panose="020B0604020202020204" pitchFamily="34" charset="0"/>
              <a:buChar char="•"/>
              <a:defRPr/>
            </a:pPr>
            <a:r>
              <a:rPr lang="en-US" sz="1200" baseline="0" dirty="0">
                <a:effectLst/>
                <a:latin typeface="+mn-lt"/>
                <a:ea typeface="+mn-ea"/>
                <a:cs typeface="+mn-cs"/>
              </a:rPr>
              <a:t>After this comment period, 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RI/FS and the CAP will both have comment periods in the future.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8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2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[Animation note: options appear on clicks]</a:t>
            </a:r>
          </a:p>
          <a:p>
            <a:endParaRPr lang="en-US" dirty="0"/>
          </a:p>
          <a:p>
            <a:r>
              <a:rPr lang="en-US" b="1" dirty="0"/>
              <a:t>Ian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How to comment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Comment Online via Ecology’s online comment form (referred to as “eComments”)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Email/Mail</a:t>
            </a: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 Ecology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0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473" y="4266454"/>
            <a:ext cx="9447621" cy="94057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474" y="5299105"/>
            <a:ext cx="9447620" cy="574830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74BA-3DF4-47C3-8BF2-CDD945C99436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39637"/>
            <a:ext cx="1218690" cy="14147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3048000" cy="2148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50537" y="303268"/>
            <a:ext cx="1856370" cy="65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23731"/>
            <a:ext cx="7736484" cy="80527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606CA5-F65B-4B8E-AD15-BB02E8258AE5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275850-B71D-490D-965C-ED6AE55318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2463" y="3429000"/>
            <a:ext cx="9575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35976"/>
            <a:ext cx="1030806" cy="7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0705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6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4445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4445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E93C-B1B4-4447-9DBF-01D09BAB1C66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04" y="394246"/>
            <a:ext cx="1702191" cy="4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854E-D880-4BBF-B6D2-EC693906FAE5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04" y="394246"/>
            <a:ext cx="1702191" cy="4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854E-D880-4BBF-B6D2-EC693906FAE5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5576" y="1535953"/>
            <a:ext cx="10903519" cy="75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15950" y="2500313"/>
            <a:ext cx="10902950" cy="3744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04" y="394246"/>
            <a:ext cx="1702191" cy="4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854E-D880-4BBF-B6D2-EC693906FAE5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5576" y="1535953"/>
            <a:ext cx="10903519" cy="75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15950" y="2292350"/>
            <a:ext cx="10902950" cy="39258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04" y="394246"/>
            <a:ext cx="1702191" cy="4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854E-D880-4BBF-B6D2-EC693906FAE5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5576" y="1535953"/>
            <a:ext cx="10903519" cy="75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609600" y="2292350"/>
            <a:ext cx="10909300" cy="3978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04" y="394246"/>
            <a:ext cx="1702191" cy="4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A3A2-8A89-4426-B293-4C33605CDA9C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04" y="394246"/>
            <a:ext cx="1702191" cy="4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1270" y="1482165"/>
            <a:ext cx="5072529" cy="199193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1270" y="3566179"/>
            <a:ext cx="5072530" cy="1734949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74BA-3DF4-47C3-8BF2-CDD945C99436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3048000" cy="2148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50537" y="303268"/>
            <a:ext cx="1856370" cy="65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300D-5599-4468-BF5D-B13C6AAEC98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89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473" y="4266454"/>
            <a:ext cx="9447621" cy="94057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474" y="5299105"/>
            <a:ext cx="9447620" cy="574830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74BA-3DF4-47C3-8BF2-CDD945C99436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39637"/>
            <a:ext cx="1218690" cy="14147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3048000" cy="2148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50537" y="303268"/>
            <a:ext cx="1856370" cy="65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04187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14" y="918994"/>
            <a:ext cx="2522641" cy="36897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6CA5-F65B-4B8E-AD15-BB02E8258AE5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and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ripples in water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"/>
          <a:stretch/>
        </p:blipFill>
        <p:spPr>
          <a:xfrm>
            <a:off x="-5611" y="-22439"/>
            <a:ext cx="12203953" cy="3214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14" y="918995"/>
            <a:ext cx="11685051" cy="1836158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06CA5-F65B-4B8E-AD15-BB02E8258AE5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090-A7E0-4419-BCB1-A71EB36F85AE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04" y="394246"/>
            <a:ext cx="1702191" cy="4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9090-A7E0-4419-BCB1-A71EB36F85AE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40422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4689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D1F8-A36D-498A-9300-4D61564B1F0D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04" y="394246"/>
            <a:ext cx="1702191" cy="4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00089" y="0"/>
            <a:ext cx="4591912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77" y="394246"/>
            <a:ext cx="6846663" cy="11417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684666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D1F8-A36D-498A-9300-4D61564B1F0D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15964"/>
            <a:ext cx="3041874" cy="6642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8054" y="881085"/>
            <a:ext cx="8195930" cy="5095827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D1F8-A36D-498A-9300-4D61564B1F0D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76" y="689247"/>
            <a:ext cx="2422209" cy="547950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shington Department of Ecolo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04" y="394246"/>
            <a:ext cx="1702191" cy="4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576" y="394246"/>
            <a:ext cx="10903519" cy="1141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76" y="1775012"/>
            <a:ext cx="10903519" cy="4401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48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53606CA5-F65B-4B8E-AD15-BB02E8258AE5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58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F275850-B71D-490D-965C-ED6AE55318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48000" cy="2148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0" y="0"/>
            <a:ext cx="3048000" cy="214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3048000" cy="214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44000" y="0"/>
            <a:ext cx="3048000" cy="2148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8" r:id="rId3"/>
    <p:sldLayoutId id="2147483665" r:id="rId4"/>
    <p:sldLayoutId id="2147483650" r:id="rId5"/>
    <p:sldLayoutId id="2147483667" r:id="rId6"/>
    <p:sldLayoutId id="2147483652" r:id="rId7"/>
    <p:sldLayoutId id="2147483659" r:id="rId8"/>
    <p:sldLayoutId id="2147483660" r:id="rId9"/>
    <p:sldLayoutId id="2147483656" r:id="rId10"/>
    <p:sldLayoutId id="2147483653" r:id="rId11"/>
    <p:sldLayoutId id="2147483654" r:id="rId12"/>
    <p:sldLayoutId id="2147483661" r:id="rId13"/>
    <p:sldLayoutId id="2147483662" r:id="rId14"/>
    <p:sldLayoutId id="2147483663" r:id="rId15"/>
    <p:sldLayoutId id="2147483655" r:id="rId16"/>
    <p:sldLayoutId id="2147483664" r:id="rId17"/>
    <p:sldLayoutId id="2147483668" r:id="rId18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Zak.Wall@ecy.wa.gov" TargetMode="External"/><Relationship Id="rId7" Type="http://schemas.openxmlformats.org/officeDocument/2006/relationships/hyperlink" Target="https://apps.ecology.wa.gov/cleanupsearch/site/350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Augie.Nuszer@ecy.wa.gov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thenounproject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.ly/Ecology-SpicNSpan-Commen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Zak.Wall@ecy.wa.gov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773" y="3883511"/>
            <a:ext cx="9447621" cy="799416"/>
          </a:xfrm>
        </p:spPr>
        <p:txBody>
          <a:bodyPr>
            <a:noAutofit/>
          </a:bodyPr>
          <a:lstStyle/>
          <a:p>
            <a:r>
              <a:rPr lang="en-US" sz="3200" dirty="0"/>
              <a:t>Spic N Span Cleaners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5773" y="4682927"/>
            <a:ext cx="9754081" cy="1116529"/>
          </a:xfrm>
        </p:spPr>
        <p:txBody>
          <a:bodyPr>
            <a:noAutofit/>
          </a:bodyPr>
          <a:lstStyle/>
          <a:p>
            <a:r>
              <a:rPr lang="en-US" sz="2400" dirty="0"/>
              <a:t>Prospective Purchaser Consent Decree and Public Participation Plan</a:t>
            </a:r>
          </a:p>
          <a:p>
            <a:r>
              <a:rPr lang="en-US" sz="2400" i="1" dirty="0"/>
              <a:t>Open House:  February 22,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the site of the spic n span cleanup site, an old gas station">
            <a:extLst>
              <a:ext uri="{FF2B5EF4-FFF2-40B4-BE49-F238E27FC236}">
                <a16:creationId xmlns:a16="http://schemas.microsoft.com/office/drawing/2014/main" id="{DC4E64C3-FEAF-BD14-9284-DBF03C640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r="8936"/>
          <a:stretch/>
        </p:blipFill>
        <p:spPr bwMode="auto">
          <a:xfrm>
            <a:off x="0" y="203187"/>
            <a:ext cx="12191066" cy="357016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49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975" y="4452955"/>
            <a:ext cx="5279465" cy="1865126"/>
          </a:xfrm>
        </p:spPr>
        <p:txBody>
          <a:bodyPr>
            <a:normAutofit/>
          </a:bodyPr>
          <a:lstStyle/>
          <a:p>
            <a:r>
              <a:rPr lang="en-US" sz="3200" b="1" dirty="0"/>
              <a:t>Zak Wall</a:t>
            </a:r>
          </a:p>
          <a:p>
            <a:r>
              <a:rPr lang="en-US" sz="3200" dirty="0"/>
              <a:t>(425) 758-5231</a:t>
            </a:r>
          </a:p>
          <a:p>
            <a:r>
              <a:rPr lang="en-US" sz="3200" dirty="0">
                <a:hlinkClick r:id="rId3"/>
              </a:rPr>
              <a:t>Zak.Wall@ecy.wa.gov</a:t>
            </a:r>
            <a:r>
              <a:rPr lang="en-US" sz="32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5254"/>
            <a:ext cx="4114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Presentation Icons: </a:t>
            </a:r>
            <a:r>
              <a:rPr lang="en-US" sz="1000" dirty="0">
                <a:hlinkClick r:id="rId4"/>
              </a:rPr>
              <a:t>www.thenounproject.com</a:t>
            </a:r>
            <a:r>
              <a:rPr lang="en-US" sz="1000" dirty="0"/>
              <a:t> and Ecology-created.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6BCFA-03E2-AE22-1CA9-F07584A9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75" y="736896"/>
            <a:ext cx="845246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3187E-B975-0A4B-94EA-B86BCD90CD86}"/>
              </a:ext>
            </a:extLst>
          </p:cNvPr>
          <p:cNvSpPr txBox="1"/>
          <p:nvPr/>
        </p:nvSpPr>
        <p:spPr>
          <a:xfrm>
            <a:off x="6695440" y="4452955"/>
            <a:ext cx="4578689" cy="166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Augie Nuszer</a:t>
            </a:r>
          </a:p>
          <a:p>
            <a:r>
              <a:rPr lang="en-US" sz="3200" dirty="0"/>
              <a:t>(425) 533-5537</a:t>
            </a:r>
          </a:p>
          <a:p>
            <a:r>
              <a:rPr lang="en-US" sz="3200" dirty="0">
                <a:hlinkClick r:id="rId6"/>
              </a:rPr>
              <a:t>Augie.Nuszer@ecy.wa.gov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03E1B-EA00-2436-3291-73D759A895DF}"/>
              </a:ext>
            </a:extLst>
          </p:cNvPr>
          <p:cNvSpPr txBox="1"/>
          <p:nvPr/>
        </p:nvSpPr>
        <p:spPr>
          <a:xfrm>
            <a:off x="1610221" y="3070688"/>
            <a:ext cx="8460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this presentation on our webpage at: </a:t>
            </a:r>
            <a:r>
              <a:rPr lang="en-US" sz="2400" dirty="0">
                <a:hlinkClick r:id="rId7"/>
              </a:rPr>
              <a:t>Spic N Span Cleaners</a:t>
            </a:r>
            <a:endParaRPr lang="en-US" sz="2400" dirty="0"/>
          </a:p>
          <a:p>
            <a:r>
              <a:rPr lang="en-US" sz="2400" dirty="0"/>
              <a:t>			Thank you for joining!</a:t>
            </a:r>
          </a:p>
        </p:txBody>
      </p:sp>
    </p:spTree>
    <p:extLst>
      <p:ext uri="{BB962C8B-B14F-4D97-AF65-F5344CB8AC3E}">
        <p14:creationId xmlns:p14="http://schemas.microsoft.com/office/powerpoint/2010/main" val="17011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WA State Department of Ecolog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83" y="470849"/>
            <a:ext cx="2187526" cy="7658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47116" y="379960"/>
            <a:ext cx="3330254" cy="995909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Welcome to our online open house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77370" y="480068"/>
            <a:ext cx="6153765" cy="593354"/>
          </a:xfrm>
          <a:prstGeom prst="rect">
            <a:avLst/>
          </a:prstGeom>
        </p:spPr>
        <p:txBody>
          <a:bodyPr vert="horz" lIns="60968" tIns="30485" rIns="60968" bIns="30485" rtlCol="0">
            <a:noAutofit/>
          </a:bodyPr>
          <a:lstStyle>
            <a:lvl1pPr marL="0" indent="0" algn="l" defTabSz="1371326" rtl="0" eaLnBrk="1" latinLnBrk="0" hangingPunct="1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3599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Roboto Medium" panose="02000000000000000000" pitchFamily="2" charset="0"/>
                <a:cs typeface="+mn-cs"/>
              </a:defRPr>
            </a:lvl1pPr>
            <a:lvl2pPr marL="685663" indent="0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Calibri" panose="020F0502020204030204" pitchFamily="34" charset="0"/>
              <a:buNone/>
              <a:defRPr sz="2999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Roboto Medium" panose="02000000000000000000" pitchFamily="2" charset="0"/>
                <a:cs typeface="+mn-cs"/>
              </a:defRPr>
            </a:lvl2pPr>
            <a:lvl3pPr marL="1371326" indent="0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Calibri" panose="020F0502020204030204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Roboto Medium" panose="02000000000000000000" pitchFamily="2" charset="0"/>
                <a:cs typeface="+mn-cs"/>
              </a:defRPr>
            </a:lvl3pPr>
            <a:lvl4pPr marL="2056989" indent="0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4pPr>
            <a:lvl5pPr marL="2742651" indent="0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5pPr>
            <a:lvl6pPr marL="3428314" indent="0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113977" indent="0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799640" indent="0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85303" indent="0" algn="l" defTabSz="137132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134" b="1" dirty="0">
                <a:solidFill>
                  <a:prstClr val="black"/>
                </a:solidFill>
              </a:rPr>
              <a:t>We will begin taking questions shortly.</a:t>
            </a:r>
          </a:p>
          <a:p>
            <a:pPr algn="ctr">
              <a:lnSpc>
                <a:spcPts val="1600"/>
              </a:lnSpc>
              <a:spcAft>
                <a:spcPts val="800"/>
              </a:spcAft>
              <a:defRPr/>
            </a:pPr>
            <a:r>
              <a:rPr lang="en-US" sz="2134" b="1" dirty="0">
                <a:solidFill>
                  <a:prstClr val="black"/>
                </a:solidFill>
              </a:rPr>
              <a:t>No sound? </a:t>
            </a:r>
            <a:r>
              <a:rPr lang="en-US" sz="2134" dirty="0">
                <a:solidFill>
                  <a:prstClr val="black"/>
                </a:solidFill>
              </a:rPr>
              <a:t>We will unmute soon for sound checks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pPr>
              <a:defRPr/>
            </a:pPr>
            <a:endParaRPr lang="en-US" sz="400" dirty="0">
              <a:solidFill>
                <a:prstClr val="black"/>
              </a:solidFill>
            </a:endParaRPr>
          </a:p>
        </p:txBody>
      </p:sp>
      <p:sp>
        <p:nvSpPr>
          <p:cNvPr id="64" name="Rectangle 63" descr="Decorative"/>
          <p:cNvSpPr/>
          <p:nvPr/>
        </p:nvSpPr>
        <p:spPr>
          <a:xfrm>
            <a:off x="359648" y="1576848"/>
            <a:ext cx="8226151" cy="1834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2783" y="1475977"/>
            <a:ext cx="858036" cy="420756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34" b="1" dirty="0">
                <a:solidFill>
                  <a:prstClr val="white"/>
                </a:solidFill>
                <a:latin typeface="Calibri" panose="020F0502020204030204"/>
              </a:rPr>
              <a:t>Join</a:t>
            </a:r>
          </a:p>
        </p:txBody>
      </p:sp>
      <p:pic>
        <p:nvPicPr>
          <p:cNvPr id="66" name="Picture 65" descr="Zoom audio connection dialog bo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79" y="1669465"/>
            <a:ext cx="2969913" cy="1659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Rounded Rectangle 66"/>
          <p:cNvSpPr/>
          <p:nvPr/>
        </p:nvSpPr>
        <p:spPr>
          <a:xfrm>
            <a:off x="463412" y="2263481"/>
            <a:ext cx="2432302" cy="404039"/>
          </a:xfrm>
          <a:prstGeom prst="roundRect">
            <a:avLst>
              <a:gd name="adj" fmla="val 28445"/>
            </a:avLst>
          </a:prstGeom>
          <a:solidFill>
            <a:srgbClr val="0082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Connect Audio &amp; Join</a:t>
            </a:r>
          </a:p>
        </p:txBody>
      </p:sp>
      <p:sp>
        <p:nvSpPr>
          <p:cNvPr id="68" name="Right Arrow 67" descr="Decorative"/>
          <p:cNvSpPr/>
          <p:nvPr/>
        </p:nvSpPr>
        <p:spPr>
          <a:xfrm rot="10800000" flipH="1">
            <a:off x="3059469" y="2286662"/>
            <a:ext cx="482016" cy="339500"/>
          </a:xfrm>
          <a:prstGeom prst="rightArrow">
            <a:avLst/>
          </a:prstGeom>
          <a:solidFill>
            <a:srgbClr val="00823B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9" name="Picture 68" descr="Mouse Cursor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55" y="2459378"/>
            <a:ext cx="152311" cy="228021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0" name="Explosion 1 69" descr="Decorative"/>
          <p:cNvSpPr/>
          <p:nvPr/>
        </p:nvSpPr>
        <p:spPr>
          <a:xfrm>
            <a:off x="5902120" y="1747875"/>
            <a:ext cx="687563" cy="519034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994476" y="1819065"/>
            <a:ext cx="529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Tip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188794" y="1722890"/>
            <a:ext cx="262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Try your computer</a:t>
            </a:r>
            <a:br>
              <a:rPr lang="en-US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audio 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first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809957" y="2429102"/>
            <a:ext cx="2731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If you’d like, you can test your </a:t>
            </a:r>
            <a:br>
              <a:rPr lang="en-US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speaker and microphone</a:t>
            </a:r>
            <a:br>
              <a:rPr lang="en-US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before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joining.</a:t>
            </a:r>
          </a:p>
        </p:txBody>
      </p:sp>
      <p:sp>
        <p:nvSpPr>
          <p:cNvPr id="74" name="Rectangle 73" descr="Decorative"/>
          <p:cNvSpPr/>
          <p:nvPr/>
        </p:nvSpPr>
        <p:spPr>
          <a:xfrm>
            <a:off x="360564" y="3753777"/>
            <a:ext cx="8226151" cy="2736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2784" y="3604454"/>
            <a:ext cx="965783" cy="420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34" b="1" dirty="0">
                <a:solidFill>
                  <a:prstClr val="white"/>
                </a:solidFill>
                <a:latin typeface="Calibri" panose="020F0502020204030204"/>
              </a:rPr>
              <a:t>Audio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93649" y="5064360"/>
            <a:ext cx="4931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38" indent="-19053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Dial: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253 215 8782 (Tacoma)</a:t>
            </a:r>
          </a:p>
          <a:p>
            <a:pPr marL="190538" indent="-19053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Enter Zoom Meeting ID 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858 6512 5117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followed by “#”</a:t>
            </a:r>
          </a:p>
          <a:p>
            <a:pPr marL="190538" indent="-19053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Enter your unique Zoom Participant ID, followed by “#”</a:t>
            </a:r>
          </a:p>
          <a:p>
            <a:pPr marL="190538" indent="-19053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(If you do </a:t>
            </a:r>
            <a:r>
              <a:rPr lang="en-US" sz="1600" u="sng" dirty="0">
                <a:solidFill>
                  <a:prstClr val="black"/>
                </a:solidFill>
                <a:latin typeface="Calibri" panose="020F0502020204030204"/>
              </a:rPr>
              <a:t>not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enter the Participant ID, you will be prompted to enter the Passcode.)</a:t>
            </a:r>
          </a:p>
        </p:txBody>
      </p:sp>
      <p:sp>
        <p:nvSpPr>
          <p:cNvPr id="79" name="Pentagon 78" descr="Decorative"/>
          <p:cNvSpPr/>
          <p:nvPr/>
        </p:nvSpPr>
        <p:spPr>
          <a:xfrm>
            <a:off x="834826" y="4629681"/>
            <a:ext cx="4565052" cy="28586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73796" y="4601680"/>
            <a:ext cx="2609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If selecting “Phone Call”…</a:t>
            </a:r>
          </a:p>
        </p:txBody>
      </p:sp>
      <p:sp>
        <p:nvSpPr>
          <p:cNvPr id="86" name="Oval 85" descr="Decorative"/>
          <p:cNvSpPr/>
          <p:nvPr/>
        </p:nvSpPr>
        <p:spPr>
          <a:xfrm>
            <a:off x="548602" y="4582485"/>
            <a:ext cx="382802" cy="3769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1094" y="4618705"/>
            <a:ext cx="42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88" name="Bent-Up Arrow 87" descr="Decorative"/>
          <p:cNvSpPr/>
          <p:nvPr/>
        </p:nvSpPr>
        <p:spPr>
          <a:xfrm>
            <a:off x="834825" y="3874983"/>
            <a:ext cx="3960730" cy="628538"/>
          </a:xfrm>
          <a:prstGeom prst="bentUpArrow">
            <a:avLst>
              <a:gd name="adj1" fmla="val 45071"/>
              <a:gd name="adj2" fmla="val 22571"/>
              <a:gd name="adj3" fmla="val 33216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3796" y="4189297"/>
            <a:ext cx="3875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Best Option: Use computer for audio</a:t>
            </a:r>
          </a:p>
        </p:txBody>
      </p:sp>
      <p:sp>
        <p:nvSpPr>
          <p:cNvPr id="90" name="Oval 89" descr="Decorative"/>
          <p:cNvSpPr/>
          <p:nvPr/>
        </p:nvSpPr>
        <p:spPr>
          <a:xfrm>
            <a:off x="548602" y="4148155"/>
            <a:ext cx="382802" cy="3769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4400" y="4160895"/>
            <a:ext cx="42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pic>
        <p:nvPicPr>
          <p:cNvPr id="92" name="Picture 91" descr="Zoom dialog box with phone call informa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546" y="4025210"/>
            <a:ext cx="2815160" cy="2115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4" name="Rectangle 93" descr="Decorative"/>
          <p:cNvSpPr/>
          <p:nvPr/>
        </p:nvSpPr>
        <p:spPr>
          <a:xfrm>
            <a:off x="8773383" y="1576847"/>
            <a:ext cx="3181191" cy="4913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739526" y="5442083"/>
            <a:ext cx="1512222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/>
              </a:rPr>
              <a:t>Unique Zoom-generated </a:t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/>
              </a:rPr>
            </a:b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/>
              </a:rPr>
              <a:t>IDs and Passcode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685117" y="1475977"/>
            <a:ext cx="1569898" cy="420756"/>
          </a:xfrm>
          <a:prstGeom prst="rect">
            <a:avLst/>
          </a:prstGeom>
          <a:solidFill>
            <a:srgbClr val="FFD66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134" b="1" dirty="0">
                <a:solidFill>
                  <a:prstClr val="black"/>
                </a:solidFill>
                <a:latin typeface="Calibri" panose="020F0502020204030204"/>
              </a:rPr>
              <a:t>Participate</a:t>
            </a:r>
          </a:p>
        </p:txBody>
      </p:sp>
      <p:pic>
        <p:nvPicPr>
          <p:cNvPr id="97" name="Picture 96" descr="Zoom chat box ic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2327" y="2113152"/>
            <a:ext cx="694322" cy="639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97" descr="Mouse Cursor 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09" y="2611252"/>
            <a:ext cx="152311" cy="228021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99" name="Content Placeholder 2"/>
          <p:cNvSpPr txBox="1">
            <a:spLocks/>
          </p:cNvSpPr>
          <p:nvPr/>
        </p:nvSpPr>
        <p:spPr>
          <a:xfrm>
            <a:off x="9924915" y="2012140"/>
            <a:ext cx="1779517" cy="906719"/>
          </a:xfrm>
          <a:prstGeom prst="rect">
            <a:avLst/>
          </a:prstGeom>
          <a:noFill/>
        </p:spPr>
        <p:txBody>
          <a:bodyPr vert="horz" lIns="60968" tIns="30485" rIns="60968" bIns="30485" rtlCol="0">
            <a:noAutofit/>
          </a:bodyPr>
          <a:lstStyle>
            <a:lvl1pPr marL="228594" indent="-228594" algn="l" defTabSz="914377" rtl="0" eaLnBrk="1" latinLnBrk="0" hangingPunct="1">
              <a:lnSpc>
                <a:spcPts val="3000"/>
              </a:lnSpc>
              <a:spcBef>
                <a:spcPts val="1000"/>
              </a:spcBef>
              <a:buClr>
                <a:srgbClr val="013F6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3F6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3F6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3F6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3F6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707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sz="2134" b="1" dirty="0">
                <a:solidFill>
                  <a:schemeClr val="tx1"/>
                </a:solidFill>
                <a:latin typeface="Calibri" panose="020F0502020204030204"/>
              </a:rPr>
              <a:t>Question? Need help?</a:t>
            </a:r>
            <a:br>
              <a:rPr lang="en-US" sz="2134" b="1" dirty="0">
                <a:solidFill>
                  <a:schemeClr val="tx1"/>
                </a:solidFill>
                <a:latin typeface="Calibri" panose="020F0502020204030204"/>
              </a:rPr>
            </a:br>
            <a:r>
              <a:rPr lang="en-US" sz="2134" dirty="0">
                <a:solidFill>
                  <a:schemeClr val="tx1"/>
                </a:solidFill>
                <a:latin typeface="Calibri" panose="020F0502020204030204"/>
              </a:rPr>
              <a:t>Chat with us!</a:t>
            </a:r>
            <a:endParaRPr lang="en-US" sz="2134" b="1" dirty="0">
              <a:solidFill>
                <a:schemeClr val="tx1"/>
              </a:solidFill>
              <a:latin typeface="Calibri" panose="020F0502020204030204"/>
            </a:endParaRPr>
          </a:p>
        </p:txBody>
      </p:sp>
      <p:grpSp>
        <p:nvGrpSpPr>
          <p:cNvPr id="100" name="Group 99" descr="Zoom participant box showing host"/>
          <p:cNvGrpSpPr/>
          <p:nvPr/>
        </p:nvGrpSpPr>
        <p:grpSpPr>
          <a:xfrm>
            <a:off x="9273987" y="3096347"/>
            <a:ext cx="2179982" cy="892799"/>
            <a:chOff x="9336515" y="3123858"/>
            <a:chExt cx="2026623" cy="790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1" name="Picture 100" descr="Zoom participant box showing host"/>
            <p:cNvPicPr>
              <a:picLocks noChangeAspect="1"/>
            </p:cNvPicPr>
            <p:nvPr/>
          </p:nvPicPr>
          <p:blipFill rotWithShape="1">
            <a:blip r:embed="rId8"/>
            <a:srcRect b="76464"/>
            <a:stretch/>
          </p:blipFill>
          <p:spPr>
            <a:xfrm>
              <a:off x="9336515" y="3123858"/>
              <a:ext cx="2026623" cy="411492"/>
            </a:xfrm>
            <a:prstGeom prst="rect">
              <a:avLst/>
            </a:prstGeom>
          </p:spPr>
        </p:pic>
        <p:pic>
          <p:nvPicPr>
            <p:cNvPr id="102" name="Picture 101" descr="Zoom participant box showing host"/>
            <p:cNvPicPr>
              <a:picLocks noChangeAspect="1"/>
            </p:cNvPicPr>
            <p:nvPr/>
          </p:nvPicPr>
          <p:blipFill rotWithShape="1">
            <a:blip r:embed="rId8"/>
            <a:srcRect t="77955" b="370"/>
            <a:stretch/>
          </p:blipFill>
          <p:spPr>
            <a:xfrm>
              <a:off x="9336515" y="3535350"/>
              <a:ext cx="2026623" cy="378941"/>
            </a:xfrm>
            <a:prstGeom prst="rect">
              <a:avLst/>
            </a:prstGeom>
          </p:spPr>
        </p:pic>
      </p:grpSp>
      <p:grpSp>
        <p:nvGrpSpPr>
          <p:cNvPr id="103" name="Group 102" descr="Zoom chat box showing where to type messages for everyone to see."/>
          <p:cNvGrpSpPr/>
          <p:nvPr/>
        </p:nvGrpSpPr>
        <p:grpSpPr>
          <a:xfrm>
            <a:off x="9273987" y="3989146"/>
            <a:ext cx="2179982" cy="1401027"/>
            <a:chOff x="9336515" y="3916497"/>
            <a:chExt cx="1996857" cy="1190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4" name="Picture 103" descr="Zoom chat box showing where to type messages for everyone to see."/>
            <p:cNvPicPr>
              <a:picLocks noChangeAspect="1"/>
            </p:cNvPicPr>
            <p:nvPr/>
          </p:nvPicPr>
          <p:blipFill rotWithShape="1">
            <a:blip r:embed="rId9"/>
            <a:srcRect b="84141"/>
            <a:stretch/>
          </p:blipFill>
          <p:spPr>
            <a:xfrm>
              <a:off x="9336515" y="3916497"/>
              <a:ext cx="1996857" cy="297157"/>
            </a:xfrm>
            <a:prstGeom prst="rect">
              <a:avLst/>
            </a:prstGeom>
          </p:spPr>
        </p:pic>
        <p:pic>
          <p:nvPicPr>
            <p:cNvPr id="105" name="Picture 104" descr="Zoom chat box showing where to type messages for everyone to see."/>
            <p:cNvPicPr>
              <a:picLocks noChangeAspect="1"/>
            </p:cNvPicPr>
            <p:nvPr/>
          </p:nvPicPr>
          <p:blipFill rotWithShape="1">
            <a:blip r:embed="rId9"/>
            <a:srcRect t="51879" b="199"/>
            <a:stretch/>
          </p:blipFill>
          <p:spPr>
            <a:xfrm>
              <a:off x="9336515" y="4208693"/>
              <a:ext cx="1996857" cy="897923"/>
            </a:xfrm>
            <a:prstGeom prst="rect">
              <a:avLst/>
            </a:prstGeom>
          </p:spPr>
        </p:pic>
      </p:grpSp>
      <p:sp>
        <p:nvSpPr>
          <p:cNvPr id="106" name="Content Placeholder 2"/>
          <p:cNvSpPr txBox="1">
            <a:spLocks/>
          </p:cNvSpPr>
          <p:nvPr/>
        </p:nvSpPr>
        <p:spPr>
          <a:xfrm>
            <a:off x="9146752" y="5542198"/>
            <a:ext cx="2434452" cy="831070"/>
          </a:xfrm>
          <a:prstGeom prst="rect">
            <a:avLst/>
          </a:prstGeom>
        </p:spPr>
        <p:txBody>
          <a:bodyPr vert="horz" lIns="60968" tIns="30485" rIns="60968" bIns="30485" rtlCol="0">
            <a:noAutofit/>
          </a:bodyPr>
          <a:lstStyle>
            <a:lvl1pPr marL="228594" indent="-228594" algn="l" defTabSz="914377" rtl="0" eaLnBrk="1" latinLnBrk="0" hangingPunct="1">
              <a:lnSpc>
                <a:spcPts val="3000"/>
              </a:lnSpc>
              <a:spcBef>
                <a:spcPts val="1000"/>
              </a:spcBef>
              <a:buClr>
                <a:srgbClr val="013F6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3F6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3F6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3F6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3F6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707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None/>
              <a:defRPr/>
            </a:pPr>
            <a:r>
              <a:rPr lang="en-US" sz="2134" dirty="0">
                <a:solidFill>
                  <a:prstClr val="black"/>
                </a:solidFill>
                <a:latin typeface="Calibri" panose="020F0502020204030204"/>
              </a:rPr>
              <a:t>Turn on the Chat box</a:t>
            </a:r>
            <a:br>
              <a:rPr lang="en-US" sz="2134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134" dirty="0">
                <a:solidFill>
                  <a:prstClr val="black"/>
                </a:solidFill>
                <a:latin typeface="Calibri" panose="020F0502020204030204"/>
              </a:rPr>
              <a:t>and Participant list from your toolbar</a:t>
            </a:r>
            <a:r>
              <a:rPr lang="en-US" sz="2134" b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8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76" y="1237527"/>
            <a:ext cx="10903519" cy="769582"/>
          </a:xfrm>
        </p:spPr>
        <p:txBody>
          <a:bodyPr>
            <a:normAutofit/>
          </a:bodyPr>
          <a:lstStyle/>
          <a:p>
            <a:r>
              <a:rPr lang="en-US" sz="4000" dirty="0"/>
              <a:t>Online Open House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8421" y="2518483"/>
            <a:ext cx="6154295" cy="2434800"/>
          </a:xfrm>
        </p:spPr>
        <p:txBody>
          <a:bodyPr>
            <a:noAutofit/>
          </a:bodyPr>
          <a:lstStyle/>
          <a:p>
            <a:pPr marL="457200" indent="-457200">
              <a:spcAft>
                <a:spcPts val="300"/>
              </a:spcAft>
              <a:buAutoNum type="arabicPeriod"/>
            </a:pPr>
            <a:r>
              <a:rPr lang="en-US" sz="2400" dirty="0"/>
              <a:t>Put your question in the chat or raise your hand to request to be unmuted.</a:t>
            </a:r>
          </a:p>
          <a:p>
            <a:pPr marL="457200" indent="-457200">
              <a:spcAft>
                <a:spcPts val="300"/>
              </a:spcAft>
              <a:buAutoNum type="arabicPeriod"/>
            </a:pPr>
            <a:r>
              <a:rPr lang="en-US" sz="2400" dirty="0"/>
              <a:t>We will connect you with the best staff to answer your questions one by one. </a:t>
            </a:r>
          </a:p>
          <a:p>
            <a:pPr marL="457200" indent="-457200">
              <a:spcAft>
                <a:spcPts val="300"/>
              </a:spcAft>
              <a:buAutoNum type="arabicPeriod"/>
            </a:pPr>
            <a:r>
              <a:rPr lang="en-US" sz="2400" dirty="0"/>
              <a:t>No questions right now? Slides will advance every 30 seconds, for a total of 5 minutes. This is a digital version of the posters on display at the open house, with some background information, and will repeat on a loop. </a:t>
            </a:r>
          </a:p>
          <a:p>
            <a:pPr marL="0" indent="0">
              <a:spcAft>
                <a:spcPts val="300"/>
              </a:spcAft>
              <a:buNone/>
            </a:pPr>
            <a:endParaRPr lang="en-US" sz="2400" dirty="0"/>
          </a:p>
          <a:p>
            <a:pPr marL="0" indent="0">
              <a:spcAft>
                <a:spcPts val="300"/>
              </a:spcAft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Person presenting a bar graph to audience ic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693"/>
          <a:stretch/>
        </p:blipFill>
        <p:spPr>
          <a:xfrm>
            <a:off x="1224798" y="2508627"/>
            <a:ext cx="3055933" cy="26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76" y="1195603"/>
            <a:ext cx="10903519" cy="769046"/>
          </a:xfrm>
        </p:spPr>
        <p:txBody>
          <a:bodyPr>
            <a:normAutofit/>
          </a:bodyPr>
          <a:lstStyle/>
          <a:p>
            <a:r>
              <a:rPr lang="en-US" sz="4000" dirty="0"/>
              <a:t>Ecology Staff Available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0708" y="2472678"/>
            <a:ext cx="5594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Zak Wall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Cleanup Site Manager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5BFF54-1F6B-C4B2-F231-647E42A5E81D}"/>
              </a:ext>
            </a:extLst>
          </p:cNvPr>
          <p:cNvSpPr/>
          <p:nvPr/>
        </p:nvSpPr>
        <p:spPr>
          <a:xfrm>
            <a:off x="615576" y="4042491"/>
            <a:ext cx="36881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Augie Nuszer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Community Outreach Specialist</a:t>
            </a:r>
            <a:endParaRPr lang="en-US" sz="1100" dirty="0"/>
          </a:p>
        </p:txBody>
      </p:sp>
      <p:pic>
        <p:nvPicPr>
          <p:cNvPr id="5" name="Picture 4" descr="Small version of a property boundary map">
            <a:extLst>
              <a:ext uri="{FF2B5EF4-FFF2-40B4-BE49-F238E27FC236}">
                <a16:creationId xmlns:a16="http://schemas.microsoft.com/office/drawing/2014/main" id="{935F73A0-F9CD-8873-0806-1260C92EC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5251" y="2400352"/>
            <a:ext cx="5121287" cy="3653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882FCA2B-7B4F-6F18-128E-9326CFF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0979" y="6187466"/>
            <a:ext cx="3749040" cy="30162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Aerial </a:t>
            </a:r>
            <a:r>
              <a:rPr lang="en-US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map</a:t>
            </a:r>
            <a:r>
              <a:rPr lang="en-US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 of site location</a:t>
            </a:r>
          </a:p>
        </p:txBody>
      </p:sp>
    </p:spTree>
    <p:extLst>
      <p:ext uri="{BB962C8B-B14F-4D97-AF65-F5344CB8AC3E}">
        <p14:creationId xmlns:p14="http://schemas.microsoft.com/office/powerpoint/2010/main" val="146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76" y="394246"/>
            <a:ext cx="10903519" cy="758279"/>
          </a:xfrm>
        </p:spPr>
        <p:txBody>
          <a:bodyPr>
            <a:normAutofit/>
          </a:bodyPr>
          <a:lstStyle/>
          <a:p>
            <a:r>
              <a:rPr lang="en-US" sz="4000" dirty="0"/>
              <a:t>The Model Toxics Control Act (MTCA)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5576" y="1425289"/>
            <a:ext cx="11075750" cy="1004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Washington’s Formal Cleanup Process</a:t>
            </a:r>
          </a:p>
        </p:txBody>
      </p:sp>
      <p:pic>
        <p:nvPicPr>
          <p:cNvPr id="5" name="Picture 4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8F671AF3-8C34-C53D-767A-4CFCEB0E0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2" y="3126157"/>
            <a:ext cx="11633875" cy="25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5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7AC3A-8854-C54F-B9FA-17AB72DB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3C395-07B7-6077-0613-74833C7F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6798" y="712178"/>
            <a:ext cx="10515600" cy="57573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Affordable Housing Cleanup Grant Program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C90D9-A292-6B91-EA5D-BEE3BB6C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58" y="2073910"/>
            <a:ext cx="6536755" cy="40719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Ecology’s Affordable Housing Cleanup Grant Program provides grants for the planning and cleanup of contaminated sites intended for affordable housing development.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Seattle Chinatown International District Preservation and Development Authority (</a:t>
            </a:r>
            <a:r>
              <a:rPr lang="en-US" dirty="0" err="1"/>
              <a:t>SCIDpda</a:t>
            </a:r>
            <a:r>
              <a:rPr lang="en-US" dirty="0"/>
              <a:t>) has received a planning grant through the Affordable Housing Cleanup Grant program.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grant will fund work to assess, study, and plan the cleanup at Spic N Span. This work is currently underway.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2C876-1111-4ED9-4A55-71AD5D92D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953" y="1594939"/>
            <a:ext cx="4723088" cy="47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7AC3A-8854-C54F-B9FA-17AB72DB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291ED-CC03-8C1B-B856-C926F2761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5" r="13789" b="11815"/>
          <a:stretch/>
        </p:blipFill>
        <p:spPr>
          <a:xfrm>
            <a:off x="365070" y="1103766"/>
            <a:ext cx="11461860" cy="52525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E114E3-3175-5557-F268-F65617FD6855}"/>
              </a:ext>
            </a:extLst>
          </p:cNvPr>
          <p:cNvSpPr/>
          <p:nvPr/>
        </p:nvSpPr>
        <p:spPr>
          <a:xfrm>
            <a:off x="6858721" y="3823741"/>
            <a:ext cx="495092" cy="488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40810-DD7E-D135-E71D-743083BBAE0F}"/>
              </a:ext>
            </a:extLst>
          </p:cNvPr>
          <p:cNvSpPr txBox="1"/>
          <p:nvPr/>
        </p:nvSpPr>
        <p:spPr>
          <a:xfrm>
            <a:off x="2966315" y="3695925"/>
            <a:ext cx="2293510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Spic N Span Cleaners</a:t>
            </a:r>
          </a:p>
          <a:p>
            <a:r>
              <a:rPr lang="en-US" sz="1400" dirty="0"/>
              <a:t>652 S Dearborn Street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4A54C0-46F1-9B62-70C2-08D823645EB4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5259825" y="3972924"/>
            <a:ext cx="1598896" cy="9525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344DE1AD-3DE9-548B-3C92-E1E8309E5BE4}"/>
              </a:ext>
            </a:extLst>
          </p:cNvPr>
          <p:cNvSpPr/>
          <p:nvPr/>
        </p:nvSpPr>
        <p:spPr>
          <a:xfrm>
            <a:off x="8690170" y="3987988"/>
            <a:ext cx="301430" cy="296053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6619-8904-0A05-D0DA-FC896645E2A7}"/>
              </a:ext>
            </a:extLst>
          </p:cNvPr>
          <p:cNvSpPr txBox="1"/>
          <p:nvPr/>
        </p:nvSpPr>
        <p:spPr>
          <a:xfrm>
            <a:off x="8888198" y="3113323"/>
            <a:ext cx="263089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International District/Chinatown Community Center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0BBC71-51A9-21B6-814E-138E8477DF77}"/>
              </a:ext>
            </a:extLst>
          </p:cNvPr>
          <p:cNvCxnSpPr>
            <a:cxnSpLocks/>
          </p:cNvCxnSpPr>
          <p:nvPr/>
        </p:nvCxnSpPr>
        <p:spPr>
          <a:xfrm flipH="1">
            <a:off x="8991600" y="3644309"/>
            <a:ext cx="412598" cy="42386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id="{FD521920-C3FF-28A8-BA2E-EB9FB8E927BE}"/>
              </a:ext>
            </a:extLst>
          </p:cNvPr>
          <p:cNvSpPr/>
          <p:nvPr/>
        </p:nvSpPr>
        <p:spPr>
          <a:xfrm>
            <a:off x="738188" y="1295405"/>
            <a:ext cx="490537" cy="533395"/>
          </a:xfrm>
          <a:prstGeom prst="up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564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7AC3A-8854-C54F-B9FA-17AB72DB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703BA9-0A65-1F37-2A15-0DC65C61C55C}"/>
              </a:ext>
            </a:extLst>
          </p:cNvPr>
          <p:cNvSpPr txBox="1">
            <a:spLocks/>
          </p:cNvSpPr>
          <p:nvPr/>
        </p:nvSpPr>
        <p:spPr>
          <a:xfrm>
            <a:off x="9594574" y="4172709"/>
            <a:ext cx="2743200" cy="25620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dirty="0"/>
              <a:t>2023 Groundwater Elevation Contours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/>
              <a:t>And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/>
              <a:t>Groundwater Sampling Results</a:t>
            </a: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826F0-7268-9205-A68B-3BEB0EAFE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21"/>
            <a:ext cx="9674086" cy="617285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E42303-0FEB-EE39-9D0E-3E874C411915}"/>
              </a:ext>
            </a:extLst>
          </p:cNvPr>
          <p:cNvGrpSpPr/>
          <p:nvPr/>
        </p:nvGrpSpPr>
        <p:grpSpPr>
          <a:xfrm>
            <a:off x="229856" y="612195"/>
            <a:ext cx="3211565" cy="2106873"/>
            <a:chOff x="1082841" y="413413"/>
            <a:chExt cx="3304565" cy="2143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D277E24-E682-5D78-4887-ED769F772D29}"/>
                </a:ext>
              </a:extLst>
            </p:cNvPr>
            <p:cNvSpPr/>
            <p:nvPr/>
          </p:nvSpPr>
          <p:spPr>
            <a:xfrm>
              <a:off x="1082841" y="413413"/>
              <a:ext cx="3304565" cy="2143800"/>
            </a:xfrm>
            <a:prstGeom prst="roundRect">
              <a:avLst>
                <a:gd name="adj" fmla="val 220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55020F-26FB-0BD7-0B03-03B1586BC64B}"/>
                </a:ext>
              </a:extLst>
            </p:cNvPr>
            <p:cNvSpPr txBox="1"/>
            <p:nvPr/>
          </p:nvSpPr>
          <p:spPr>
            <a:xfrm>
              <a:off x="1576137" y="710554"/>
              <a:ext cx="257475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Groundwater contaminants not detected</a:t>
              </a:r>
            </a:p>
            <a:p>
              <a:endParaRPr lang="en-US" sz="1200" dirty="0">
                <a:solidFill>
                  <a:schemeClr val="tx1"/>
                </a:solidFill>
              </a:endParaRPr>
            </a:p>
            <a:p>
              <a:r>
                <a:rPr lang="en-US" sz="1200" dirty="0">
                  <a:solidFill>
                    <a:schemeClr val="tx1"/>
                  </a:solidFill>
                </a:rPr>
                <a:t>Groundwater contaminants detected, but below site cleanup levels</a:t>
              </a:r>
            </a:p>
            <a:p>
              <a:endParaRPr lang="en-US" sz="1200" dirty="0">
                <a:solidFill>
                  <a:schemeClr val="tx1"/>
                </a:solidFill>
              </a:endParaRPr>
            </a:p>
            <a:p>
              <a:r>
                <a:rPr lang="en-US" sz="1200" dirty="0">
                  <a:solidFill>
                    <a:schemeClr val="tx1"/>
                  </a:solidFill>
                </a:rPr>
                <a:t>Groundwater contaminants detected above site cleanup levels</a:t>
              </a:r>
            </a:p>
            <a:p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153946-767D-6F13-5657-825089A9CC12}"/>
                </a:ext>
              </a:extLst>
            </p:cNvPr>
            <p:cNvSpPr/>
            <p:nvPr/>
          </p:nvSpPr>
          <p:spPr>
            <a:xfrm>
              <a:off x="1290393" y="880813"/>
              <a:ext cx="145708" cy="1468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BDE4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320BC2-1E01-F3DC-6819-02AAA07773F5}"/>
                </a:ext>
              </a:extLst>
            </p:cNvPr>
            <p:cNvSpPr/>
            <p:nvPr/>
          </p:nvSpPr>
          <p:spPr>
            <a:xfrm>
              <a:off x="1290393" y="2148737"/>
              <a:ext cx="145708" cy="1468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51C3A8-3A33-C9A2-757A-E7A106A3DB49}"/>
                </a:ext>
              </a:extLst>
            </p:cNvPr>
            <p:cNvSpPr/>
            <p:nvPr/>
          </p:nvSpPr>
          <p:spPr>
            <a:xfrm>
              <a:off x="1290393" y="1467580"/>
              <a:ext cx="145708" cy="14681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CD4164-5853-7CF3-8F6C-F350379B7F7B}"/>
                </a:ext>
              </a:extLst>
            </p:cNvPr>
            <p:cNvSpPr txBox="1"/>
            <p:nvPr/>
          </p:nvSpPr>
          <p:spPr>
            <a:xfrm>
              <a:off x="1082842" y="413413"/>
              <a:ext cx="3068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/>
                <a:t>2023 Groundwater Sampling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9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18114" y="1303076"/>
            <a:ext cx="7392380" cy="1478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>
                <a:latin typeface="+mj-lt"/>
              </a:rPr>
              <a:t>Comment Online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hlinkClick r:id="rId3"/>
              </a:rPr>
              <a:t>www.bit.ly/Ecology-SpicNSpan-Comments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922" y="41980"/>
            <a:ext cx="2888714" cy="547950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to Comment</a:t>
            </a:r>
            <a:br>
              <a:rPr lang="en-US" sz="4000" dirty="0"/>
            </a:br>
            <a:br>
              <a:rPr lang="en-US" sz="4000" dirty="0"/>
            </a:br>
            <a:br>
              <a:rPr lang="en-US" sz="3200" dirty="0"/>
            </a:br>
            <a:r>
              <a:rPr lang="en-US" sz="3200" dirty="0"/>
              <a:t>February 12, 2024 – March 12, 2024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10" name="Picture 9" descr="Email icon with &quot;@&quot; on a piece of paper inside an envelop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5"/>
          <a:stretch/>
        </p:blipFill>
        <p:spPr>
          <a:xfrm>
            <a:off x="877776" y="5636471"/>
            <a:ext cx="1267005" cy="10850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8113" y="3397828"/>
            <a:ext cx="7507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Site Manager Contact Information</a:t>
            </a:r>
          </a:p>
          <a:p>
            <a:r>
              <a:rPr lang="en-US" sz="2400" dirty="0"/>
              <a:t>Zak Wall</a:t>
            </a:r>
          </a:p>
          <a:p>
            <a:r>
              <a:rPr lang="en-US" sz="2400" dirty="0"/>
              <a:t>PO Box 330316</a:t>
            </a:r>
          </a:p>
          <a:p>
            <a:r>
              <a:rPr lang="en-US" sz="2400" dirty="0"/>
              <a:t>Shoreline, WA 98133-9716		</a:t>
            </a:r>
          </a:p>
          <a:p>
            <a:r>
              <a:rPr lang="en-US" sz="2400" dirty="0">
                <a:hlinkClick r:id="rId5"/>
              </a:rPr>
              <a:t>Zak.Wall@ecy.wa.gov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1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Ecology">
      <a:dk1>
        <a:srgbClr val="333333"/>
      </a:dk1>
      <a:lt1>
        <a:sysClr val="window" lastClr="FFFFFF"/>
      </a:lt1>
      <a:dk2>
        <a:srgbClr val="44688F"/>
      </a:dk2>
      <a:lt2>
        <a:srgbClr val="FFD76D"/>
      </a:lt2>
      <a:accent1>
        <a:srgbClr val="80A8CE"/>
      </a:accent1>
      <a:accent2>
        <a:srgbClr val="7AA456"/>
      </a:accent2>
      <a:accent3>
        <a:srgbClr val="BCD637"/>
      </a:accent3>
      <a:accent4>
        <a:srgbClr val="F2A9A0"/>
      </a:accent4>
      <a:accent5>
        <a:srgbClr val="861627"/>
      </a:accent5>
      <a:accent6>
        <a:srgbClr val="135756"/>
      </a:accent6>
      <a:hlink>
        <a:srgbClr val="44688F"/>
      </a:hlink>
      <a:folHlink>
        <a:srgbClr val="F2632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1B26EE18F664D946EFB2C42C629D2" ma:contentTypeVersion="17" ma:contentTypeDescription="Create a new document." ma:contentTypeScope="" ma:versionID="61aa08ea87fa27449a58cd918f3ce485">
  <xsd:schema xmlns:xsd="http://www.w3.org/2001/XMLSchema" xmlns:xs="http://www.w3.org/2001/XMLSchema" xmlns:p="http://schemas.microsoft.com/office/2006/metadata/properties" xmlns:ns2="e14309f1-7c99-4fd1-8d79-b1c50e65a3f3" xmlns:ns3="3921c617-5e3c-46c5-9a57-ce4fbb787fd9" targetNamespace="http://schemas.microsoft.com/office/2006/metadata/properties" ma:root="true" ma:fieldsID="5f4fda200cdf94cf872e38849fd5ecbd" ns2:_="" ns3:_="">
    <xsd:import namespace="e14309f1-7c99-4fd1-8d79-b1c50e65a3f3"/>
    <xsd:import namespace="3921c617-5e3c-46c5-9a57-ce4fbb787f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Notes0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309f1-7c99-4fd1-8d79-b1c50e65a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Notes0" ma:index="16" nillable="true" ma:displayName="Notes" ma:description="working doc of text for social media policy" ma:internalName="Notes0">
      <xsd:simpleType>
        <xsd:restriction base="dms:Text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32ff26b-2a56-401c-b23e-facf5ae7da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1c617-5e3c-46c5-9a57-ce4fbb787f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d35a7fc-49d3-4db8-846f-3f56f92dc870}" ma:internalName="TaxCatchAll" ma:showField="CatchAllData" ma:web="3921c617-5e3c-46c5-9a57-ce4fbb787f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e14309f1-7c99-4fd1-8d79-b1c50e65a3f3" xsi:nil="true"/>
    <TaxCatchAll xmlns="3921c617-5e3c-46c5-9a57-ce4fbb787fd9" xsi:nil="true"/>
    <lcf76f155ced4ddcb4097134ff3c332f xmlns="e14309f1-7c99-4fd1-8d79-b1c50e65a3f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D6498C-943D-4747-9A88-D399B4EFF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4309f1-7c99-4fd1-8d79-b1c50e65a3f3"/>
    <ds:schemaRef ds:uri="3921c617-5e3c-46c5-9a57-ce4fbb787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21AFA-7222-4969-988A-96C3C6AF30AA}">
  <ds:schemaRefs>
    <ds:schemaRef ds:uri="3921c617-5e3c-46c5-9a57-ce4fbb787fd9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e14309f1-7c99-4fd1-8d79-b1c50e65a3f3"/>
  </ds:schemaRefs>
</ds:datastoreItem>
</file>

<file path=customXml/itemProps3.xml><?xml version="1.0" encoding="utf-8"?>
<ds:datastoreItem xmlns:ds="http://schemas.openxmlformats.org/officeDocument/2006/customXml" ds:itemID="{F5C28D90-A1CA-45D1-9140-2E1F44570F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6407</TotalTime>
  <Words>974</Words>
  <Application>Microsoft Office PowerPoint</Application>
  <PresentationFormat>Widescreen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游ゴシック</vt:lpstr>
      <vt:lpstr>Arial</vt:lpstr>
      <vt:lpstr>Calibri</vt:lpstr>
      <vt:lpstr>Franklin Gothic Book</vt:lpstr>
      <vt:lpstr>Franklin Gothic Medium</vt:lpstr>
      <vt:lpstr>Wingdings</vt:lpstr>
      <vt:lpstr>Office Theme</vt:lpstr>
      <vt:lpstr>Spic N Span Cleaners</vt:lpstr>
      <vt:lpstr>Welcome to our online open house</vt:lpstr>
      <vt:lpstr>Online Open House Flow</vt:lpstr>
      <vt:lpstr>Ecology Staff Available Today</vt:lpstr>
      <vt:lpstr>The Model Toxics Control Act (MTCA)</vt:lpstr>
      <vt:lpstr>Affordable Housing Cleanup Grant Program  </vt:lpstr>
      <vt:lpstr>PowerPoint Presentation</vt:lpstr>
      <vt:lpstr>PowerPoint Presentation</vt:lpstr>
      <vt:lpstr>How to Comment   February 12, 2024 – March 12, 2024  </vt:lpstr>
      <vt:lpstr>PowerPoint Presentation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Duwamish Waterway Park Public Meeting Presentation:  Feb 7 and 8, 2023</dc:title>
  <dc:subject>Public Meetings: Feb 7 and 8, 2023</dc:subject>
  <dc:creator>Washington State Department of Ecology</dc:creator>
  <cp:keywords>Public Meeting, MTCA, Seattle, Lower Duwamish Waterway</cp:keywords>
  <cp:lastModifiedBy>Nuszer, Augie (ECY)</cp:lastModifiedBy>
  <cp:revision>351</cp:revision>
  <dcterms:created xsi:type="dcterms:W3CDTF">2020-12-18T18:32:02Z</dcterms:created>
  <dcterms:modified xsi:type="dcterms:W3CDTF">2024-02-22T19:28:16Z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0x010100AED1B26EE18F664D946EFB2C42C629D2</vt:lpwstr>
  </property>
  <property fmtid="{D5CDD505-2E9C-101B-9397-08002B2CF9AE}" pid="3" name="_dlc_DocIdItemGuid">
    <vt:lpwstr>705f7bcd-baca-415a-bd94-2cc1bb5e17ff</vt:lpwstr>
  </property>
  <property fmtid="{D5CDD505-2E9C-101B-9397-08002B2CF9AE}" pid="4" name="MediaServiceImageTags">
    <vt:lpwstr/>
  </property>
</Properties>
</file>