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17"/>
  </p:notesMasterIdLst>
  <p:sldIdLst>
    <p:sldId id="256" r:id="rId6"/>
    <p:sldId id="306" r:id="rId7"/>
    <p:sldId id="278" r:id="rId8"/>
    <p:sldId id="281" r:id="rId9"/>
    <p:sldId id="280" r:id="rId10"/>
    <p:sldId id="342" r:id="rId11"/>
    <p:sldId id="340" r:id="rId12"/>
    <p:sldId id="347" r:id="rId13"/>
    <p:sldId id="341" r:id="rId14"/>
    <p:sldId id="295"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Slides" id="{C3D79476-96AF-4D4E-AA27-AD0784B974FC}">
          <p14:sldIdLst>
            <p14:sldId id="256"/>
            <p14:sldId id="306"/>
            <p14:sldId id="278"/>
            <p14:sldId id="281"/>
            <p14:sldId id="280"/>
            <p14:sldId id="342"/>
            <p14:sldId id="340"/>
            <p14:sldId id="347"/>
            <p14:sldId id="341"/>
            <p14:sldId id="295"/>
            <p14:sldId id="297"/>
          </p14:sldIdLst>
        </p14:section>
        <p14:section name="Specialty Slides" id="{FC4C0EFB-14DE-48BE-8F6F-178AC4C26326}">
          <p14:sldIdLst/>
        </p14:section>
        <p14:section name="Tables and Charts" id="{C333B6F4-AFC1-4404-9B2D-FC77CA2DDC90}">
          <p14:sldIdLst/>
        </p14:section>
      </p14:sectionLst>
    </p:ext>
    <p:ext uri="{EFAFB233-063F-42B5-8137-9DF3F51BA10A}">
      <p15:sldGuideLst xmlns:p15="http://schemas.microsoft.com/office/powerpoint/2012/main">
        <p15:guide id="1" orient="horz" pos="175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3AC8FF-956B-36CD-A0BB-A5FC06A2501E}" name="Ryan Hultgren" initials="RH" userId="S::RyanHultgren@kennedyjenks.com::2dfdd090-1dc4-4ab4-8168-f9abbb9e2f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EA"/>
    <a:srgbClr val="B8E6FF"/>
    <a:srgbClr val="A6DFF3"/>
    <a:srgbClr val="BCE1F6"/>
    <a:srgbClr val="A3D6F3"/>
    <a:srgbClr val="9FDCF1"/>
    <a:srgbClr val="F7EFD9"/>
    <a:srgbClr val="F4E8DC"/>
    <a:srgbClr val="CCECFF"/>
    <a:srgbClr val="EC0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autoAdjust="0"/>
    <p:restoredTop sz="95226" autoAdjust="0"/>
  </p:normalViewPr>
  <p:slideViewPr>
    <p:cSldViewPr snapToGrid="0" showGuides="1">
      <p:cViewPr varScale="1">
        <p:scale>
          <a:sx n="87" d="100"/>
          <a:sy n="87" d="100"/>
        </p:scale>
        <p:origin x="306" y="96"/>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371F5-6FDB-45CF-8B51-7150C9623C2F}" type="datetimeFigureOut">
              <a:rPr lang="en-US" smtClean="0"/>
              <a:t>5/7/2024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868D1-8D74-44CF-B636-71010629075B}" type="slidenum">
              <a:rPr lang="en-US" smtClean="0"/>
              <a:t>‹#›</a:t>
            </a:fld>
            <a:endParaRPr lang="en-US" dirty="0"/>
          </a:p>
        </p:txBody>
      </p:sp>
    </p:spTree>
    <p:extLst>
      <p:ext uri="{BB962C8B-B14F-4D97-AF65-F5344CB8AC3E}">
        <p14:creationId xmlns:p14="http://schemas.microsoft.com/office/powerpoint/2010/main" val="167174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868D1-8D74-44CF-B636-71010629075B}" type="slidenum">
              <a:rPr lang="en-US" smtClean="0"/>
              <a:t>1</a:t>
            </a:fld>
            <a:endParaRPr lang="en-US" dirty="0"/>
          </a:p>
        </p:txBody>
      </p:sp>
    </p:spTree>
    <p:extLst>
      <p:ext uri="{BB962C8B-B14F-4D97-AF65-F5344CB8AC3E}">
        <p14:creationId xmlns:p14="http://schemas.microsoft.com/office/powerpoint/2010/main" val="163096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Ian (with team)</a:t>
            </a:r>
          </a:p>
          <a:p>
            <a:pPr marL="171450" indent="-171450">
              <a:buFont typeface="Arial" panose="020B0604020202020204" pitchFamily="34" charset="0"/>
              <a:buChar char="•"/>
            </a:pPr>
            <a:r>
              <a:rPr lang="en-US" dirty="0"/>
              <a:t>Thank</a:t>
            </a:r>
            <a:r>
              <a:rPr lang="en-US" baseline="0" dirty="0"/>
              <a:t> you and reminder of presentation PDF on webpage</a:t>
            </a:r>
          </a:p>
          <a:p>
            <a:pPr marL="171450" indent="-171450">
              <a:buFont typeface="Arial" panose="020B0604020202020204" pitchFamily="34" charset="0"/>
              <a:buChar char="•"/>
            </a:pPr>
            <a:r>
              <a:rPr lang="en-US" baseline="0" dirty="0"/>
              <a:t>[Reminder:  Add eComments link and emails to Chat]</a:t>
            </a:r>
            <a:endParaRPr lang="en-US" dirty="0"/>
          </a:p>
        </p:txBody>
      </p:sp>
      <p:sp>
        <p:nvSpPr>
          <p:cNvPr id="4" name="Slide Number Placeholder 3"/>
          <p:cNvSpPr>
            <a:spLocks noGrp="1"/>
          </p:cNvSpPr>
          <p:nvPr>
            <p:ph type="sldNum" sz="quarter" idx="10"/>
          </p:nvPr>
        </p:nvSpPr>
        <p:spPr/>
        <p:txBody>
          <a:bodyPr/>
          <a:lstStyle/>
          <a:p>
            <a:fld id="{D98868D1-8D74-44CF-B636-71010629075B}" type="slidenum">
              <a:rPr lang="en-US" smtClean="0"/>
              <a:t>11</a:t>
            </a:fld>
            <a:endParaRPr lang="en-US" dirty="0"/>
          </a:p>
        </p:txBody>
      </p:sp>
    </p:spTree>
    <p:extLst>
      <p:ext uri="{BB962C8B-B14F-4D97-AF65-F5344CB8AC3E}">
        <p14:creationId xmlns:p14="http://schemas.microsoft.com/office/powerpoint/2010/main" val="127496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alibri" panose="020F0502020204030204" pitchFamily="34" charset="0"/>
                <a:cs typeface="Calibri" panose="020F0502020204030204" pitchFamily="34" charset="0"/>
              </a:rPr>
              <a:t>Augie to switch meeting info</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F180D7-54DB-4F7F-AE75-6A18932822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83256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Ian</a:t>
            </a:r>
          </a:p>
          <a:p>
            <a:pPr marL="0" indent="0">
              <a:buFont typeface="Arial" panose="020B0604020202020204" pitchFamily="34" charset="0"/>
              <a:buNone/>
            </a:pPr>
            <a:r>
              <a:rPr lang="en-US" sz="1200" b="1" dirty="0"/>
              <a:t>Presentation Outline:</a:t>
            </a:r>
          </a:p>
          <a:p>
            <a:pPr marL="285750" indent="-285750">
              <a:spcAft>
                <a:spcPts val="300"/>
              </a:spcAft>
              <a:buFont typeface="Arial" panose="020B0604020202020204" pitchFamily="34" charset="0"/>
              <a:buChar char="•"/>
            </a:pPr>
            <a:r>
              <a:rPr lang="en-US" sz="1200" dirty="0"/>
              <a:t>Welcome and Introductions (Ian with Team)</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dirty="0"/>
              <a:t>Cleanup Process and Public Participation (Ian)</a:t>
            </a:r>
          </a:p>
          <a:p>
            <a:pPr marL="285750" indent="-285750">
              <a:spcAft>
                <a:spcPts val="300"/>
              </a:spcAft>
              <a:buFont typeface="Arial" panose="020B0604020202020204" pitchFamily="34" charset="0"/>
              <a:buChar char="•"/>
            </a:pPr>
            <a:r>
              <a:rPr lang="en-US" sz="1200" dirty="0"/>
              <a:t>Site Background (David)</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dirty="0"/>
              <a:t>Site Investigation and Contamination (David)</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dirty="0"/>
              <a:t>Renovations and Interim Actions (David)</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dirty="0"/>
              <a:t>Park Background and Operations (City)</a:t>
            </a:r>
            <a:endParaRPr lang="en-US" sz="1200" baseline="0" dirty="0"/>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dirty="0"/>
              <a:t>Planned Next Steps (Ian)</a:t>
            </a:r>
          </a:p>
          <a:p>
            <a:pPr marL="285750" indent="-285750">
              <a:spcAft>
                <a:spcPts val="300"/>
              </a:spcAft>
              <a:buFont typeface="Arial" panose="020B0604020202020204" pitchFamily="34" charset="0"/>
              <a:buChar char="•"/>
            </a:pPr>
            <a:r>
              <a:rPr lang="en-US" sz="1200" dirty="0"/>
              <a:t>How to Comment (Ian)</a:t>
            </a:r>
          </a:p>
          <a:p>
            <a:pPr marL="285750" indent="-285750">
              <a:spcAft>
                <a:spcPts val="300"/>
              </a:spcAft>
              <a:buFont typeface="Arial" panose="020B0604020202020204" pitchFamily="34" charset="0"/>
              <a:buChar char="•"/>
            </a:pPr>
            <a:r>
              <a:rPr lang="en-US" sz="1200" dirty="0"/>
              <a:t>Questions/Answers (Ian</a:t>
            </a:r>
            <a:r>
              <a:rPr lang="en-US" sz="1200" baseline="0" dirty="0"/>
              <a:t> with Kennedy Jenks)</a:t>
            </a:r>
            <a:endParaRPr lang="en-US" sz="1200" dirty="0"/>
          </a:p>
        </p:txBody>
      </p:sp>
      <p:sp>
        <p:nvSpPr>
          <p:cNvPr id="4" name="Slide Number Placeholder 3"/>
          <p:cNvSpPr>
            <a:spLocks noGrp="1"/>
          </p:cNvSpPr>
          <p:nvPr>
            <p:ph type="sldNum" sz="quarter" idx="10"/>
          </p:nvPr>
        </p:nvSpPr>
        <p:spPr/>
        <p:txBody>
          <a:bodyPr/>
          <a:lstStyle/>
          <a:p>
            <a:fld id="{D98868D1-8D74-44CF-B636-71010629075B}" type="slidenum">
              <a:rPr lang="en-US" smtClean="0"/>
              <a:t>3</a:t>
            </a:fld>
            <a:endParaRPr lang="en-US" dirty="0"/>
          </a:p>
        </p:txBody>
      </p:sp>
    </p:spTree>
    <p:extLst>
      <p:ext uri="{BB962C8B-B14F-4D97-AF65-F5344CB8AC3E}">
        <p14:creationId xmlns:p14="http://schemas.microsoft.com/office/powerpoint/2010/main" val="119434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Ian (with team)</a:t>
            </a:r>
          </a:p>
          <a:p>
            <a:pPr marL="171450" indent="-171450">
              <a:buFont typeface="Arial" panose="020B0604020202020204" pitchFamily="34" charset="0"/>
              <a:buChar char="•"/>
            </a:pPr>
            <a:r>
              <a:rPr lang="en-US" dirty="0"/>
              <a:t>Ian</a:t>
            </a:r>
            <a:r>
              <a:rPr lang="en-US" baseline="0" dirty="0"/>
              <a:t> introduces speakers (top to bottom, left to right).</a:t>
            </a:r>
          </a:p>
          <a:p>
            <a:pPr marL="171450" indent="-171450">
              <a:buFont typeface="Arial" panose="020B0604020202020204" pitchFamily="34" charset="0"/>
              <a:buChar char="•"/>
            </a:pPr>
            <a:r>
              <a:rPr lang="en-US" baseline="0" dirty="0"/>
              <a:t>Each speaker should say “Hello” for the online audience (so the attendees online can recognize voices). </a:t>
            </a:r>
          </a:p>
          <a:p>
            <a:pPr marL="171450" indent="-171450">
              <a:buFont typeface="Arial" panose="020B0604020202020204" pitchFamily="34" charset="0"/>
              <a:buChar char="•"/>
            </a:pPr>
            <a:r>
              <a:rPr lang="en-US" baseline="0" dirty="0"/>
              <a:t>For Scott and Karsten – please describe your roles with City of Seattle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NOTE</a:t>
            </a:r>
            <a:r>
              <a:rPr lang="en-US" baseline="0" dirty="0"/>
              <a:t>: I will also introduce other folks that are joining from City of Seattle (Megan Joplin) and the City’s consultants to help with Q/A as needed, but will not be presenting. </a:t>
            </a:r>
          </a:p>
        </p:txBody>
      </p:sp>
      <p:sp>
        <p:nvSpPr>
          <p:cNvPr id="4" name="Slide Number Placeholder 3"/>
          <p:cNvSpPr>
            <a:spLocks noGrp="1"/>
          </p:cNvSpPr>
          <p:nvPr>
            <p:ph type="sldNum" sz="quarter" idx="10"/>
          </p:nvPr>
        </p:nvSpPr>
        <p:spPr/>
        <p:txBody>
          <a:bodyPr/>
          <a:lstStyle/>
          <a:p>
            <a:fld id="{D98868D1-8D74-44CF-B636-71010629075B}" type="slidenum">
              <a:rPr lang="en-US" smtClean="0"/>
              <a:t>4</a:t>
            </a:fld>
            <a:endParaRPr lang="en-US" dirty="0"/>
          </a:p>
        </p:txBody>
      </p:sp>
    </p:spTree>
    <p:extLst>
      <p:ext uri="{BB962C8B-B14F-4D97-AF65-F5344CB8AC3E}">
        <p14:creationId xmlns:p14="http://schemas.microsoft.com/office/powerpoint/2010/main" val="219012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Ian</a:t>
            </a:r>
          </a:p>
          <a:p>
            <a:pPr marL="194899" lvl="0" indent="-177845" defTabSz="948507">
              <a:buFont typeface="Arial" panose="020B0604020202020204" pitchFamily="34" charset="0"/>
              <a:buChar char="•"/>
              <a:defRPr/>
            </a:pPr>
            <a:r>
              <a:rPr lang="en-US" b="1" baseline="0" dirty="0"/>
              <a:t>MTCA infographic explanation:</a:t>
            </a:r>
          </a:p>
          <a:p>
            <a:pPr marL="652099" lvl="1" indent="-177845" defTabSz="948507">
              <a:buFont typeface="Arial" panose="020B0604020202020204" pitchFamily="34" charset="0"/>
              <a:buChar char="•"/>
              <a:defRPr/>
            </a:pPr>
            <a:r>
              <a:rPr lang="en-US" dirty="0"/>
              <a:t>The Model Toxics Control Act (or MTCA)</a:t>
            </a:r>
            <a:r>
              <a:rPr lang="en-US" baseline="0" dirty="0"/>
              <a:t> directs the </a:t>
            </a:r>
            <a:r>
              <a:rPr lang="en-US" dirty="0"/>
              <a:t>formal</a:t>
            </a:r>
            <a:r>
              <a:rPr lang="en-US" baseline="0" dirty="0"/>
              <a:t> cleanup process that you see here.</a:t>
            </a:r>
          </a:p>
          <a:p>
            <a:pPr marL="652099" lvl="1" indent="-177845" defTabSz="948507">
              <a:buFont typeface="Arial" panose="020B0604020202020204" pitchFamily="34" charset="0"/>
              <a:buChar char="•"/>
              <a:defRPr/>
            </a:pPr>
            <a:r>
              <a:rPr lang="en-US" baseline="0" dirty="0"/>
              <a:t>MTCA is </a:t>
            </a:r>
            <a:r>
              <a:rPr lang="en-US" dirty="0"/>
              <a:t>WA’s environmental cleanup law. </a:t>
            </a:r>
          </a:p>
          <a:p>
            <a:pPr marL="194899" lvl="0" indent="-177845" defTabSz="948507">
              <a:buFont typeface="Arial" panose="020B0604020202020204" pitchFamily="34" charset="0"/>
              <a:buChar char="•"/>
              <a:defRPr/>
            </a:pPr>
            <a:r>
              <a:rPr lang="en-US" b="1" baseline="0" dirty="0"/>
              <a:t>Cleanup progress: </a:t>
            </a:r>
          </a:p>
          <a:p>
            <a:pPr marL="652099" marR="0" lvl="1" indent="-177845" algn="l" defTabSz="9485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Duwamish Waterway Park site is beginning Washington State’s formal cleanup process.</a:t>
            </a:r>
          </a:p>
          <a:p>
            <a:pPr marL="652099" lvl="1" indent="-177845" defTabSz="948507">
              <a:buFont typeface="Arial" panose="020B0604020202020204" pitchFamily="34" charset="0"/>
              <a:buChar char="•"/>
              <a:defRPr/>
            </a:pPr>
            <a:r>
              <a:rPr lang="en-US" baseline="0" dirty="0"/>
              <a:t>The City of Seattle, the Potential Liable Person (PLP), has negotiated a legal agreement to address contamination at the site – hence our comment period and this meeting.</a:t>
            </a:r>
          </a:p>
          <a:p>
            <a:pPr marL="1109299" marR="0" lvl="2" indent="-177845" algn="l" defTabSz="9485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SimSun" panose="02010600030101010101" pitchFamily="2" charset="-122"/>
                <a:cs typeface="DaunPenh" panose="01010101010101010101" pitchFamily="2" charset="0"/>
              </a:rPr>
              <a:t>The legal agreement at this point in the formal cleanup process outlines the steps required to investigate the nature and extent of contamination, evaluate cleanup alternatives, and create a draft Cleanup Action Plan.</a:t>
            </a:r>
          </a:p>
          <a:p>
            <a:pPr marL="652099" lvl="1" indent="-177845" defTabSz="948507">
              <a:buFont typeface="Arial" panose="020B0604020202020204" pitchFamily="34" charset="0"/>
              <a:buChar char="•"/>
              <a:defRPr/>
            </a:pPr>
            <a:r>
              <a:rPr lang="en-US" baseline="0" dirty="0"/>
              <a:t>In addition to the legal agreement, Ecology has a public participation plan out for public review. In the Fall of 2022, Ecology received public comments about a Public Participation Plan. Ecology will address any changes to both that PPP and this PPP since they are very similar for sites that are also very close to each other.</a:t>
            </a:r>
          </a:p>
          <a:p>
            <a:pPr marL="194899" lvl="0" indent="-177845" defTabSz="948507">
              <a:buFont typeface="Arial" panose="020B0604020202020204" pitchFamily="34" charset="0"/>
              <a:buChar char="•"/>
              <a:defRPr/>
            </a:pPr>
            <a:r>
              <a:rPr lang="en-US" b="1" baseline="0" dirty="0"/>
              <a:t>Public Participation: </a:t>
            </a:r>
          </a:p>
          <a:p>
            <a:pPr marL="652099" lvl="1" indent="-177845" defTabSz="948507">
              <a:buFont typeface="Arial" panose="020B0604020202020204" pitchFamily="34" charset="0"/>
              <a:buChar char="•"/>
              <a:defRPr/>
            </a:pPr>
            <a:r>
              <a:rPr lang="en-US" baseline="0" dirty="0"/>
              <a:t>As you can see by the orange comment bubbles, public participation is built-into this process with required comment periods for key steps. </a:t>
            </a:r>
            <a:endParaRPr lang="en-US" sz="1200" baseline="0" dirty="0">
              <a:effectLst/>
              <a:latin typeface="+mn-lt"/>
              <a:ea typeface="+mn-ea"/>
              <a:cs typeface="+mn-cs"/>
            </a:endParaRPr>
          </a:p>
          <a:p>
            <a:pPr marL="652099" lvl="1" indent="-177845" defTabSz="948507">
              <a:buFont typeface="Arial" panose="020B0604020202020204" pitchFamily="34" charset="0"/>
              <a:buChar char="•"/>
              <a:defRPr/>
            </a:pPr>
            <a:r>
              <a:rPr lang="en-US" sz="1200" baseline="0" dirty="0">
                <a:effectLst/>
                <a:latin typeface="+mn-lt"/>
                <a:ea typeface="+mn-ea"/>
                <a:cs typeface="+mn-cs"/>
              </a:rPr>
              <a:t>After this comment period, t</a:t>
            </a:r>
            <a:r>
              <a:rPr lang="en-US" sz="1100" dirty="0">
                <a:effectLst/>
                <a:latin typeface="Calibri" panose="020F0502020204030204" pitchFamily="34" charset="0"/>
                <a:ea typeface="Calibri" panose="020F0502020204030204" pitchFamily="34" charset="0"/>
                <a:cs typeface="Times New Roman" panose="02020603050405020304" pitchFamily="18" charset="0"/>
              </a:rPr>
              <a:t>he RI/FS and the CAP will both have comment periods in the future. </a:t>
            </a:r>
            <a:endParaRPr lang="en-US" baseline="0" dirty="0"/>
          </a:p>
          <a:p>
            <a:endParaRPr lang="en-US" dirty="0"/>
          </a:p>
        </p:txBody>
      </p:sp>
      <p:sp>
        <p:nvSpPr>
          <p:cNvPr id="4" name="Slide Number Placeholder 3"/>
          <p:cNvSpPr>
            <a:spLocks noGrp="1"/>
          </p:cNvSpPr>
          <p:nvPr>
            <p:ph type="sldNum" sz="quarter" idx="10"/>
          </p:nvPr>
        </p:nvSpPr>
        <p:spPr/>
        <p:txBody>
          <a:bodyPr/>
          <a:lstStyle/>
          <a:p>
            <a:fld id="{D98868D1-8D74-44CF-B636-71010629075B}" type="slidenum">
              <a:rPr lang="en-US" smtClean="0"/>
              <a:t>5</a:t>
            </a:fld>
            <a:endParaRPr lang="en-US" dirty="0"/>
          </a:p>
        </p:txBody>
      </p:sp>
    </p:spTree>
    <p:extLst>
      <p:ext uri="{BB962C8B-B14F-4D97-AF65-F5344CB8AC3E}">
        <p14:creationId xmlns:p14="http://schemas.microsoft.com/office/powerpoint/2010/main" val="395039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868D1-8D74-44CF-B636-71010629075B}" type="slidenum">
              <a:rPr lang="en-US" smtClean="0"/>
              <a:t>6</a:t>
            </a:fld>
            <a:endParaRPr lang="en-US" dirty="0"/>
          </a:p>
        </p:txBody>
      </p:sp>
    </p:spTree>
    <p:extLst>
      <p:ext uri="{BB962C8B-B14F-4D97-AF65-F5344CB8AC3E}">
        <p14:creationId xmlns:p14="http://schemas.microsoft.com/office/powerpoint/2010/main" val="264808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868D1-8D74-44CF-B636-71010629075B}" type="slidenum">
              <a:rPr lang="en-US" smtClean="0"/>
              <a:t>7</a:t>
            </a:fld>
            <a:endParaRPr lang="en-US" dirty="0"/>
          </a:p>
        </p:txBody>
      </p:sp>
    </p:spTree>
    <p:extLst>
      <p:ext uri="{BB962C8B-B14F-4D97-AF65-F5344CB8AC3E}">
        <p14:creationId xmlns:p14="http://schemas.microsoft.com/office/powerpoint/2010/main" val="407252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868D1-8D74-44CF-B636-71010629075B}" type="slidenum">
              <a:rPr lang="en-US" smtClean="0"/>
              <a:t>9</a:t>
            </a:fld>
            <a:endParaRPr lang="en-US" dirty="0"/>
          </a:p>
        </p:txBody>
      </p:sp>
    </p:spTree>
    <p:extLst>
      <p:ext uri="{BB962C8B-B14F-4D97-AF65-F5344CB8AC3E}">
        <p14:creationId xmlns:p14="http://schemas.microsoft.com/office/powerpoint/2010/main" val="36067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note: options appear on clicks]</a:t>
            </a:r>
          </a:p>
          <a:p>
            <a:endParaRPr lang="en-US" dirty="0"/>
          </a:p>
          <a:p>
            <a:r>
              <a:rPr lang="en-US" b="1" dirty="0"/>
              <a:t>Ian</a:t>
            </a:r>
          </a:p>
          <a:p>
            <a:pPr marL="0" indent="0">
              <a:buFont typeface="Arial" panose="020B0604020202020204" pitchFamily="34" charset="0"/>
              <a:buNone/>
            </a:pPr>
            <a:r>
              <a:rPr lang="en-US" sz="1200" b="1" dirty="0">
                <a:latin typeface="Calibri" panose="020F0502020204030204" pitchFamily="34" charset="0"/>
                <a:cs typeface="Calibri" panose="020F0502020204030204" pitchFamily="34" charset="0"/>
              </a:rPr>
              <a:t>How to comment</a:t>
            </a:r>
          </a:p>
          <a:p>
            <a:pPr marL="228600" lvl="0" indent="-228600">
              <a:buFont typeface="+mj-lt"/>
              <a:buAutoNum type="arabicPeriod"/>
            </a:pPr>
            <a:r>
              <a:rPr lang="en-US" sz="1200" dirty="0">
                <a:latin typeface="Calibri" panose="020F0502020204030204" pitchFamily="34" charset="0"/>
                <a:cs typeface="Calibri" panose="020F0502020204030204" pitchFamily="34" charset="0"/>
              </a:rPr>
              <a:t>Comment Online via Ecology’s online comment form (referred to as “eComments”)</a:t>
            </a:r>
          </a:p>
          <a:p>
            <a:pPr marL="228600" lvl="0" indent="-228600">
              <a:buFont typeface="+mj-lt"/>
              <a:buAutoNum type="arabicPeriod"/>
            </a:pPr>
            <a:r>
              <a:rPr lang="en-US" sz="1200" dirty="0">
                <a:latin typeface="Calibri" panose="020F0502020204030204" pitchFamily="34" charset="0"/>
                <a:cs typeface="Calibri" panose="020F0502020204030204" pitchFamily="34" charset="0"/>
              </a:rPr>
              <a:t>Email/Mail</a:t>
            </a:r>
            <a:r>
              <a:rPr lang="en-US" sz="1200" baseline="0" dirty="0">
                <a:latin typeface="Calibri" panose="020F0502020204030204" pitchFamily="34" charset="0"/>
                <a:cs typeface="Calibri" panose="020F0502020204030204" pitchFamily="34" charset="0"/>
              </a:rPr>
              <a:t> Ecology</a:t>
            </a:r>
            <a:endParaRPr lang="en-US" dirty="0"/>
          </a:p>
        </p:txBody>
      </p:sp>
      <p:sp>
        <p:nvSpPr>
          <p:cNvPr id="4" name="Slide Number Placeholder 3"/>
          <p:cNvSpPr>
            <a:spLocks noGrp="1"/>
          </p:cNvSpPr>
          <p:nvPr>
            <p:ph type="sldNum" sz="quarter" idx="10"/>
          </p:nvPr>
        </p:nvSpPr>
        <p:spPr/>
        <p:txBody>
          <a:bodyPr/>
          <a:lstStyle/>
          <a:p>
            <a:fld id="{D98868D1-8D74-44CF-B636-71010629075B}" type="slidenum">
              <a:rPr lang="en-US" smtClean="0"/>
              <a:t>10</a:t>
            </a:fld>
            <a:endParaRPr lang="en-US" dirty="0"/>
          </a:p>
        </p:txBody>
      </p:sp>
    </p:spTree>
    <p:extLst>
      <p:ext uri="{BB962C8B-B14F-4D97-AF65-F5344CB8AC3E}">
        <p14:creationId xmlns:p14="http://schemas.microsoft.com/office/powerpoint/2010/main" val="673703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266454"/>
            <a:ext cx="9447621" cy="940575"/>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2071474" y="5299105"/>
            <a:ext cx="9447620" cy="57483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24574BA-3DF4-47C3-8BF2-CDD945C99436}"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339637"/>
            <a:ext cx="1218690" cy="1414765"/>
          </a:xfrm>
          <a:prstGeom prst="rect">
            <a:avLst/>
          </a:prstGeom>
        </p:spPr>
      </p:pic>
      <p:sp>
        <p:nvSpPr>
          <p:cNvPr id="14" name="Rectangle 13"/>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63392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1" y="2623731"/>
            <a:ext cx="7736484" cy="805270"/>
          </a:xfrm>
        </p:spPr>
        <p:txBody>
          <a:bodyPr>
            <a:normAutofit/>
          </a:bodyPr>
          <a:lstStyle>
            <a:lvl1pPr algn="l">
              <a:defRPr sz="4800">
                <a:solidFill>
                  <a:schemeClr val="bg1"/>
                </a:solidFill>
                <a:latin typeface="+mj-lt"/>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53606CA5-F65B-4B8E-AD15-BB02E8258AE5}" type="datetime1">
              <a:rPr lang="en-US" smtClean="0"/>
              <a:pPr/>
              <a:t>5/7/2024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F275850-B71D-490D-965C-ED6AE5531855}" type="slidenum">
              <a:rPr lang="en-US" smtClean="0"/>
              <a:pPr/>
              <a:t>‹#›</a:t>
            </a:fld>
            <a:endParaRPr lang="en-US" dirty="0"/>
          </a:p>
        </p:txBody>
      </p:sp>
      <p:sp>
        <p:nvSpPr>
          <p:cNvPr id="8" name="Text Placeholder 10"/>
          <p:cNvSpPr>
            <a:spLocks noGrp="1"/>
          </p:cNvSpPr>
          <p:nvPr>
            <p:ph type="body" sz="quarter" idx="13"/>
          </p:nvPr>
        </p:nvSpPr>
        <p:spPr>
          <a:xfrm>
            <a:off x="652463" y="3429000"/>
            <a:ext cx="9575800" cy="501650"/>
          </a:xfrm>
        </p:spPr>
        <p:txBody>
          <a:bodyPr/>
          <a:lstStyle>
            <a:lvl1pPr marL="0" indent="0">
              <a:buNone/>
              <a:defRPr>
                <a:solidFill>
                  <a:schemeClr val="bg1"/>
                </a:solidFill>
              </a:defRPr>
            </a:lvl1pPr>
          </a:lstStyle>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1735976"/>
            <a:ext cx="1030806" cy="711845"/>
          </a:xfrm>
          <a:prstGeom prst="rect">
            <a:avLst/>
          </a:prstGeom>
        </p:spPr>
      </p:pic>
    </p:spTree>
    <p:extLst>
      <p:ext uri="{BB962C8B-B14F-4D97-AF65-F5344CB8AC3E}">
        <p14:creationId xmlns:p14="http://schemas.microsoft.com/office/powerpoint/2010/main" val="59170396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907058" cy="1325563"/>
          </a:xfrm>
        </p:spPr>
        <p:txBody>
          <a:bodyPr/>
          <a:lstStyle/>
          <a:p>
            <a:r>
              <a:rPr lang="en-US" dirty="0"/>
              <a:t>Click to edit Master title style</a:t>
            </a:r>
          </a:p>
        </p:txBody>
      </p:sp>
      <p:sp>
        <p:nvSpPr>
          <p:cNvPr id="3" name="Text Placeholder 2"/>
          <p:cNvSpPr>
            <a:spLocks noGrp="1"/>
          </p:cNvSpPr>
          <p:nvPr>
            <p:ph type="body" idx="1"/>
          </p:nvPr>
        </p:nvSpPr>
        <p:spPr>
          <a:xfrm>
            <a:off x="609600" y="1681163"/>
            <a:ext cx="5387976"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505075"/>
            <a:ext cx="538797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199" y="1681163"/>
            <a:ext cx="5344459"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34445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F8E93C-B1B4-4447-9DBF-01D09BAB1C66}" type="datetime1">
              <a:rPr lang="en-US" smtClean="0"/>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275850-B71D-490D-965C-ED6AE5531855}" type="slidenum">
              <a:rPr lang="en-US" smtClean="0"/>
              <a:t>‹#›</a:t>
            </a:fld>
            <a:endParaRPr lang="en-US" dirty="0"/>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410394663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E854E-D880-4BBF-B6D2-EC693906FAE5}" type="datetime1">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dirty="0"/>
          </a:p>
        </p:txBody>
      </p:sp>
      <p:pic>
        <p:nvPicPr>
          <p:cNvPr id="6" name="Picture 5"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406164824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EAE854E-D880-4BBF-B6D2-EC693906FAE5}" type="datetime1">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dirty="0"/>
              <a:t>Edit Master text styles</a:t>
            </a:r>
          </a:p>
        </p:txBody>
      </p:sp>
      <p:sp>
        <p:nvSpPr>
          <p:cNvPr id="10" name="Table Placeholder 9"/>
          <p:cNvSpPr>
            <a:spLocks noGrp="1"/>
          </p:cNvSpPr>
          <p:nvPr>
            <p:ph type="tbl" sz="quarter" idx="13"/>
          </p:nvPr>
        </p:nvSpPr>
        <p:spPr>
          <a:xfrm>
            <a:off x="615950" y="2500313"/>
            <a:ext cx="10902950" cy="3744912"/>
          </a:xfrm>
        </p:spPr>
        <p:txBody>
          <a:bodyPr/>
          <a:lstStyle/>
          <a:p>
            <a:endParaRPr lang="en-US" dirty="0"/>
          </a:p>
        </p:txBody>
      </p:sp>
      <p:pic>
        <p:nvPicPr>
          <p:cNvPr id="9" name="Picture 8"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77636259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EAE854E-D880-4BBF-B6D2-EC693906FAE5}" type="datetime1">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dirty="0"/>
              <a:t>Edit Master text styles</a:t>
            </a:r>
          </a:p>
        </p:txBody>
      </p:sp>
      <p:sp>
        <p:nvSpPr>
          <p:cNvPr id="7" name="Chart Placeholder 6"/>
          <p:cNvSpPr>
            <a:spLocks noGrp="1"/>
          </p:cNvSpPr>
          <p:nvPr>
            <p:ph type="chart" sz="quarter" idx="13"/>
          </p:nvPr>
        </p:nvSpPr>
        <p:spPr>
          <a:xfrm>
            <a:off x="615950" y="2292350"/>
            <a:ext cx="10902950" cy="3925888"/>
          </a:xfrm>
        </p:spPr>
        <p:txBody>
          <a:bodyPr/>
          <a:lstStyle/>
          <a:p>
            <a:endParaRPr lang="en-US" dirty="0"/>
          </a:p>
        </p:txBody>
      </p:sp>
      <p:pic>
        <p:nvPicPr>
          <p:cNvPr id="9" name="Picture 8"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99414524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EAE854E-D880-4BBF-B6D2-EC693906FAE5}" type="datetime1">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dirty="0"/>
              <a:t>Edit Master text styles</a:t>
            </a:r>
          </a:p>
        </p:txBody>
      </p:sp>
      <p:sp>
        <p:nvSpPr>
          <p:cNvPr id="9" name="SmartArt Placeholder 8"/>
          <p:cNvSpPr>
            <a:spLocks noGrp="1"/>
          </p:cNvSpPr>
          <p:nvPr>
            <p:ph type="dgm" sz="quarter" idx="13"/>
          </p:nvPr>
        </p:nvSpPr>
        <p:spPr>
          <a:xfrm>
            <a:off x="609600" y="2292350"/>
            <a:ext cx="10909300" cy="3978275"/>
          </a:xfrm>
        </p:spPr>
        <p:txBody>
          <a:bodyPr/>
          <a:lstStyle/>
          <a:p>
            <a:endParaRPr lang="en-US" dirty="0"/>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418467197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AA3A2-8A89-4426-B293-4C33605CDA9C}" type="datetime1">
              <a:rPr lang="en-US" smtClean="0"/>
              <a:t>5/7/2024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275850-B71D-490D-965C-ED6AE5531855}" type="slidenum">
              <a:rPr lang="en-US" smtClean="0"/>
              <a:t>‹#›</a:t>
            </a:fld>
            <a:endParaRPr lang="en-US" dirty="0"/>
          </a:p>
        </p:txBody>
      </p:sp>
      <p:pic>
        <p:nvPicPr>
          <p:cNvPr id="5" name="Picture 4"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182074786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1270" y="1482165"/>
            <a:ext cx="5072529" cy="1991939"/>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6281270" y="3566179"/>
            <a:ext cx="5072530" cy="173494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24574BA-3DF4-47C3-8BF2-CDD945C99436}"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sp>
        <p:nvSpPr>
          <p:cNvPr id="14" name="Rectangle 13"/>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043101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5300D-5599-4468-BF5D-B13C6AAEC98A}" type="slidenum">
              <a:rPr kumimoji="1" lang="ja-JP" altLang="en-US" smtClean="0"/>
              <a:pPr/>
              <a:t>‹#›</a:t>
            </a:fld>
            <a:endParaRPr kumimoji="1" lang="ja-JP" altLang="en-US" dirty="0"/>
          </a:p>
        </p:txBody>
      </p:sp>
    </p:spTree>
    <p:extLst>
      <p:ext uri="{BB962C8B-B14F-4D97-AF65-F5344CB8AC3E}">
        <p14:creationId xmlns:p14="http://schemas.microsoft.com/office/powerpoint/2010/main" val="408890085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F3BDBA-B7F1-4EAB-9B37-2C5689E3E50F}"/>
              </a:ext>
            </a:extLst>
          </p:cNvPr>
          <p:cNvSpPr/>
          <p:nvPr userDrawn="1"/>
        </p:nvSpPr>
        <p:spPr>
          <a:xfrm rot="5400000">
            <a:off x="6008374" y="12460"/>
            <a:ext cx="175253" cy="121920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68730"/>
            <a:ext cx="12192000" cy="7949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581191" y="3629851"/>
            <a:ext cx="10432552" cy="1475013"/>
          </a:xfrm>
          <a:effectLst/>
        </p:spPr>
        <p:txBody>
          <a:bodyPr anchor="b">
            <a:normAutofit/>
          </a:bodyPr>
          <a:lstStyle>
            <a:lvl1pPr>
              <a:defRPr sz="6000">
                <a:solidFill>
                  <a:srgbClr val="633659"/>
                </a:solidFill>
                <a:latin typeface="Calibri Light" panose="020F0302020204030204" pitchFamily="34" charset="0"/>
                <a:cs typeface="Calibri Light" panose="020F0302020204030204" pitchFamily="34" charset="0"/>
              </a:defRPr>
            </a:lvl1pPr>
          </a:lstStyle>
          <a:p>
            <a:r>
              <a:rPr lang="en-US" dirty="0"/>
              <a:t>Click to edit this title style</a:t>
            </a:r>
          </a:p>
        </p:txBody>
      </p:sp>
      <p:sp>
        <p:nvSpPr>
          <p:cNvPr id="6" name="Slide Number Placeholder 5"/>
          <p:cNvSpPr>
            <a:spLocks noGrp="1"/>
          </p:cNvSpPr>
          <p:nvPr>
            <p:ph type="sldNum" sz="quarter" idx="12"/>
          </p:nvPr>
        </p:nvSpPr>
        <p:spPr>
          <a:xfrm>
            <a:off x="10844902" y="6196088"/>
            <a:ext cx="1016440" cy="365125"/>
          </a:xfrm>
        </p:spPr>
        <p:txBody>
          <a:bodyPr/>
          <a:lstStyle>
            <a:lvl1pPr>
              <a:defRPr sz="1400">
                <a:solidFill>
                  <a:schemeClr val="bg1"/>
                </a:solidFill>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4BD1738D-BE5E-4E03-A850-2DCE867501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54313" y="178737"/>
            <a:ext cx="1597618" cy="966349"/>
          </a:xfrm>
          <a:prstGeom prst="rect">
            <a:avLst/>
          </a:prstGeom>
        </p:spPr>
      </p:pic>
      <p:sp>
        <p:nvSpPr>
          <p:cNvPr id="11" name="Text Placeholder 11">
            <a:extLst>
              <a:ext uri="{FF2B5EF4-FFF2-40B4-BE49-F238E27FC236}">
                <a16:creationId xmlns:a16="http://schemas.microsoft.com/office/drawing/2014/main" id="{D4E32A83-5992-4817-AA77-6631CE4C6141}"/>
              </a:ext>
            </a:extLst>
          </p:cNvPr>
          <p:cNvSpPr>
            <a:spLocks noGrp="1"/>
          </p:cNvSpPr>
          <p:nvPr>
            <p:ph type="body" sz="quarter" idx="13" hasCustomPrompt="1"/>
          </p:nvPr>
        </p:nvSpPr>
        <p:spPr>
          <a:xfrm>
            <a:off x="581191" y="5324724"/>
            <a:ext cx="8207375" cy="476250"/>
          </a:xfrm>
        </p:spPr>
        <p:txBody>
          <a:bodyPr/>
          <a:lstStyle>
            <a:lvl1pPr marL="0" indent="0">
              <a:buNone/>
              <a:defRPr/>
            </a:lvl1pPr>
          </a:lstStyle>
          <a:p>
            <a:pPr lvl="0"/>
            <a:r>
              <a:rPr lang="en-US" dirty="0"/>
              <a:t>Click to edit subhead text</a:t>
            </a:r>
          </a:p>
        </p:txBody>
      </p:sp>
    </p:spTree>
    <p:extLst>
      <p:ext uri="{BB962C8B-B14F-4D97-AF65-F5344CB8AC3E}">
        <p14:creationId xmlns:p14="http://schemas.microsoft.com/office/powerpoint/2010/main" val="65944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266454"/>
            <a:ext cx="9447621" cy="940575"/>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2071474" y="5299105"/>
            <a:ext cx="9447620" cy="57483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24574BA-3DF4-47C3-8BF2-CDD945C99436}"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339637"/>
            <a:ext cx="1218690" cy="1414765"/>
          </a:xfrm>
          <a:prstGeom prst="rect">
            <a:avLst/>
          </a:prstGeom>
        </p:spPr>
      </p:pic>
      <p:sp>
        <p:nvSpPr>
          <p:cNvPr id="14" name="Rectangle 13"/>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035376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F3BDBA-B7F1-4EAB-9B37-2C5689E3E50F}"/>
              </a:ext>
            </a:extLst>
          </p:cNvPr>
          <p:cNvSpPr/>
          <p:nvPr userDrawn="1"/>
        </p:nvSpPr>
        <p:spPr>
          <a:xfrm rot="5400000">
            <a:off x="5985047" y="-3344825"/>
            <a:ext cx="185838" cy="121920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2721264"/>
            <a:ext cx="12192001" cy="4136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896418"/>
            <a:ext cx="10993549" cy="877791"/>
          </a:xfrm>
          <a:effectLst/>
        </p:spPr>
        <p:txBody>
          <a:bodyPr anchor="b">
            <a:normAutofit/>
          </a:bodyPr>
          <a:lstStyle>
            <a:lvl1pPr>
              <a:defRPr sz="4000">
                <a:solidFill>
                  <a:srgbClr val="633659"/>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10558300" y="5956137"/>
            <a:ext cx="1016440" cy="365125"/>
          </a:xfrm>
        </p:spPr>
        <p:txBody>
          <a:bodyPr/>
          <a:lstStyle>
            <a:lvl1pPr>
              <a:defRPr sz="1400">
                <a:solidFill>
                  <a:schemeClr val="bg1"/>
                </a:solidFill>
              </a:defRPr>
            </a:lvl1p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135037D7-1D5C-46A5-A4DD-263217ACFF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54313" y="178737"/>
            <a:ext cx="1597618" cy="966349"/>
          </a:xfrm>
          <a:prstGeom prst="rect">
            <a:avLst/>
          </a:prstGeom>
        </p:spPr>
      </p:pic>
      <p:sp>
        <p:nvSpPr>
          <p:cNvPr id="12" name="Text Placeholder 11">
            <a:extLst>
              <a:ext uri="{FF2B5EF4-FFF2-40B4-BE49-F238E27FC236}">
                <a16:creationId xmlns:a16="http://schemas.microsoft.com/office/drawing/2014/main" id="{0016CBB5-418F-49F4-815B-49A971A4A481}"/>
              </a:ext>
            </a:extLst>
          </p:cNvPr>
          <p:cNvSpPr>
            <a:spLocks noGrp="1"/>
          </p:cNvSpPr>
          <p:nvPr>
            <p:ph type="body" sz="quarter" idx="13" hasCustomPrompt="1"/>
          </p:nvPr>
        </p:nvSpPr>
        <p:spPr>
          <a:xfrm>
            <a:off x="581025" y="1911350"/>
            <a:ext cx="8207375" cy="476250"/>
          </a:xfrm>
        </p:spPr>
        <p:txBody>
          <a:bodyPr/>
          <a:lstStyle>
            <a:lvl1pPr marL="0" indent="0">
              <a:buNone/>
              <a:defRPr/>
            </a:lvl1pPr>
          </a:lstStyle>
          <a:p>
            <a:pPr lvl="0"/>
            <a:r>
              <a:rPr lang="en-US" dirty="0"/>
              <a:t>Click to edit subhead text</a:t>
            </a:r>
          </a:p>
        </p:txBody>
      </p:sp>
    </p:spTree>
    <p:extLst>
      <p:ext uri="{BB962C8B-B14F-4D97-AF65-F5344CB8AC3E}">
        <p14:creationId xmlns:p14="http://schemas.microsoft.com/office/powerpoint/2010/main" val="3119911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46FBE4-E011-4A9E-8D62-AA306CE7522A}"/>
              </a:ext>
            </a:extLst>
          </p:cNvPr>
          <p:cNvSpPr/>
          <p:nvPr userDrawn="1"/>
        </p:nvSpPr>
        <p:spPr>
          <a:xfrm>
            <a:off x="4723561" y="0"/>
            <a:ext cx="86169"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476450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400">
                <a:solidFill>
                  <a:schemeClr val="accent1"/>
                </a:solidFill>
              </a:defRPr>
            </a:lvl1p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71B46E36-542F-41A7-B6ED-26751E46C1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54313" y="178737"/>
            <a:ext cx="1597618" cy="966349"/>
          </a:xfrm>
          <a:prstGeom prst="rect">
            <a:avLst/>
          </a:prstGeom>
        </p:spPr>
      </p:pic>
      <p:sp>
        <p:nvSpPr>
          <p:cNvPr id="11" name="Text Placeholder 11">
            <a:extLst>
              <a:ext uri="{FF2B5EF4-FFF2-40B4-BE49-F238E27FC236}">
                <a16:creationId xmlns:a16="http://schemas.microsoft.com/office/drawing/2014/main" id="{2CB02027-62AE-49AC-8682-E035F00108C0}"/>
              </a:ext>
            </a:extLst>
          </p:cNvPr>
          <p:cNvSpPr>
            <a:spLocks noGrp="1"/>
          </p:cNvSpPr>
          <p:nvPr>
            <p:ph type="body" sz="quarter" idx="13" hasCustomPrompt="1"/>
          </p:nvPr>
        </p:nvSpPr>
        <p:spPr>
          <a:xfrm>
            <a:off x="669548" y="1145086"/>
            <a:ext cx="3085940" cy="2319456"/>
          </a:xfrm>
        </p:spPr>
        <p:txBody>
          <a:bodyPr>
            <a:noAutofit/>
          </a:bodyPr>
          <a:lstStyle>
            <a:lvl1pPr marL="0" indent="0">
              <a:buNone/>
              <a:defRPr sz="4800">
                <a:solidFill>
                  <a:schemeClr val="bg1"/>
                </a:solidFill>
                <a:latin typeface="Calibri Light" panose="020F0302020204030204" pitchFamily="34" charset="0"/>
                <a:cs typeface="Calibri Light" panose="020F0302020204030204" pitchFamily="34" charset="0"/>
              </a:defRPr>
            </a:lvl1pPr>
          </a:lstStyle>
          <a:p>
            <a:pPr lvl="0"/>
            <a:r>
              <a:rPr lang="en-US" dirty="0"/>
              <a:t>Click to add a heading here</a:t>
            </a:r>
          </a:p>
        </p:txBody>
      </p:sp>
      <p:sp>
        <p:nvSpPr>
          <p:cNvPr id="14" name="Text Placeholder 11">
            <a:extLst>
              <a:ext uri="{FF2B5EF4-FFF2-40B4-BE49-F238E27FC236}">
                <a16:creationId xmlns:a16="http://schemas.microsoft.com/office/drawing/2014/main" id="{412ACA01-D7D0-4E9F-B395-3F09EA097208}"/>
              </a:ext>
            </a:extLst>
          </p:cNvPr>
          <p:cNvSpPr>
            <a:spLocks noGrp="1"/>
          </p:cNvSpPr>
          <p:nvPr>
            <p:ph type="body" sz="quarter" idx="14" hasCustomPrompt="1"/>
          </p:nvPr>
        </p:nvSpPr>
        <p:spPr>
          <a:xfrm>
            <a:off x="5732578" y="1145086"/>
            <a:ext cx="5076449" cy="365125"/>
          </a:xfrm>
        </p:spPr>
        <p:txBody>
          <a:bodyPr/>
          <a:lstStyle>
            <a:lvl1pPr marL="0" indent="0">
              <a:buNone/>
              <a:defRPr/>
            </a:lvl1pPr>
          </a:lstStyle>
          <a:p>
            <a:pPr lvl="0"/>
            <a:r>
              <a:rPr lang="en-US" dirty="0"/>
              <a:t>Click to edit body text here</a:t>
            </a:r>
          </a:p>
        </p:txBody>
      </p:sp>
    </p:spTree>
    <p:extLst>
      <p:ext uri="{BB962C8B-B14F-4D97-AF65-F5344CB8AC3E}">
        <p14:creationId xmlns:p14="http://schemas.microsoft.com/office/powerpoint/2010/main" val="4016104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46FBE4-E011-4A9E-8D62-AA306CE7522A}"/>
              </a:ext>
            </a:extLst>
          </p:cNvPr>
          <p:cNvSpPr/>
          <p:nvPr userDrawn="1"/>
        </p:nvSpPr>
        <p:spPr>
          <a:xfrm>
            <a:off x="3068606" y="0"/>
            <a:ext cx="86169"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0"/>
            <a:ext cx="311169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400">
                <a:solidFill>
                  <a:schemeClr val="accent1"/>
                </a:solidFill>
              </a:defRPr>
            </a:lvl1p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FAE88BF1-F075-4931-A372-557487D1D8B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54313" y="178737"/>
            <a:ext cx="1597618" cy="966349"/>
          </a:xfrm>
          <a:prstGeom prst="rect">
            <a:avLst/>
          </a:prstGeom>
        </p:spPr>
      </p:pic>
      <p:sp>
        <p:nvSpPr>
          <p:cNvPr id="11" name="Text Placeholder 11">
            <a:extLst>
              <a:ext uri="{FF2B5EF4-FFF2-40B4-BE49-F238E27FC236}">
                <a16:creationId xmlns:a16="http://schemas.microsoft.com/office/drawing/2014/main" id="{0A0137EC-AABF-4EE4-8F75-D7821651EABD}"/>
              </a:ext>
            </a:extLst>
          </p:cNvPr>
          <p:cNvSpPr>
            <a:spLocks noGrp="1"/>
          </p:cNvSpPr>
          <p:nvPr>
            <p:ph type="body" sz="quarter" idx="14" hasCustomPrompt="1"/>
          </p:nvPr>
        </p:nvSpPr>
        <p:spPr>
          <a:xfrm>
            <a:off x="3906290" y="1145086"/>
            <a:ext cx="5076449" cy="365125"/>
          </a:xfrm>
        </p:spPr>
        <p:txBody>
          <a:bodyPr/>
          <a:lstStyle>
            <a:lvl1pPr marL="0" indent="0">
              <a:buNone/>
              <a:defRPr/>
            </a:lvl1pPr>
          </a:lstStyle>
          <a:p>
            <a:pPr lvl="0"/>
            <a:r>
              <a:rPr lang="en-US" dirty="0"/>
              <a:t>Click to edit body text here</a:t>
            </a:r>
          </a:p>
        </p:txBody>
      </p:sp>
      <p:sp>
        <p:nvSpPr>
          <p:cNvPr id="13" name="Text Placeholder 11">
            <a:extLst>
              <a:ext uri="{FF2B5EF4-FFF2-40B4-BE49-F238E27FC236}">
                <a16:creationId xmlns:a16="http://schemas.microsoft.com/office/drawing/2014/main" id="{1738BA86-9B98-4502-BD9E-897E7134041A}"/>
              </a:ext>
            </a:extLst>
          </p:cNvPr>
          <p:cNvSpPr>
            <a:spLocks noGrp="1"/>
          </p:cNvSpPr>
          <p:nvPr>
            <p:ph type="body" sz="quarter" idx="13" hasCustomPrompt="1"/>
          </p:nvPr>
        </p:nvSpPr>
        <p:spPr>
          <a:xfrm>
            <a:off x="662321" y="1109544"/>
            <a:ext cx="1787049" cy="2319456"/>
          </a:xfrm>
        </p:spPr>
        <p:txBody>
          <a:bodyPr>
            <a:noAutofit/>
          </a:bodyPr>
          <a:lstStyle>
            <a:lvl1pPr marL="0" indent="0">
              <a:buNone/>
              <a:defRPr sz="3600">
                <a:solidFill>
                  <a:schemeClr val="bg1"/>
                </a:solidFill>
                <a:latin typeface="Calibri Light" panose="020F0302020204030204" pitchFamily="34" charset="0"/>
                <a:cs typeface="Calibri Light" panose="020F0302020204030204" pitchFamily="34" charset="0"/>
              </a:defRPr>
            </a:lvl1pPr>
          </a:lstStyle>
          <a:p>
            <a:pPr lvl="0"/>
            <a:r>
              <a:rPr lang="en-US" dirty="0"/>
              <a:t>Click to add a heading here</a:t>
            </a:r>
          </a:p>
        </p:txBody>
      </p:sp>
    </p:spTree>
    <p:extLst>
      <p:ext uri="{BB962C8B-B14F-4D97-AF65-F5344CB8AC3E}">
        <p14:creationId xmlns:p14="http://schemas.microsoft.com/office/powerpoint/2010/main" val="309298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DD0446-C466-454E-A5BD-82108B090A85}"/>
              </a:ext>
            </a:extLst>
          </p:cNvPr>
          <p:cNvSpPr/>
          <p:nvPr userDrawn="1"/>
        </p:nvSpPr>
        <p:spPr>
          <a:xfrm rot="5400000">
            <a:off x="6003083" y="435670"/>
            <a:ext cx="185838" cy="121920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spect="1"/>
          </p:cNvSpPr>
          <p:nvPr/>
        </p:nvSpPr>
        <p:spPr>
          <a:xfrm>
            <a:off x="0" y="6482683"/>
            <a:ext cx="12192000" cy="3753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1145086"/>
            <a:ext cx="11029615" cy="1497507"/>
          </a:xfrm>
        </p:spPr>
        <p:txBody>
          <a:bodyPr anchor="b">
            <a:normAutofit/>
          </a:bodyPr>
          <a:lstStyle>
            <a:lvl1pPr algn="l">
              <a:defRPr sz="3600" b="0" cap="all">
                <a:solidFill>
                  <a:schemeClr val="accent1"/>
                </a:solidFill>
                <a:latin typeface="Calibri Light" panose="020F0302020204030204" pitchFamily="34" charset="0"/>
                <a:cs typeface="Calibri Light" panose="020F030202020403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2E0E291B-243F-4C2A-AC7E-B6446BABA1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54313" y="178737"/>
            <a:ext cx="1597618" cy="966349"/>
          </a:xfrm>
          <a:prstGeom prst="rect">
            <a:avLst/>
          </a:prstGeom>
        </p:spPr>
      </p:pic>
      <p:sp>
        <p:nvSpPr>
          <p:cNvPr id="12" name="Text Placeholder 11">
            <a:extLst>
              <a:ext uri="{FF2B5EF4-FFF2-40B4-BE49-F238E27FC236}">
                <a16:creationId xmlns:a16="http://schemas.microsoft.com/office/drawing/2014/main" id="{2C3BEA17-A3BC-4871-9AFF-3ED3415D4E6A}"/>
              </a:ext>
            </a:extLst>
          </p:cNvPr>
          <p:cNvSpPr>
            <a:spLocks noGrp="1"/>
          </p:cNvSpPr>
          <p:nvPr>
            <p:ph type="body" sz="quarter" idx="13" hasCustomPrompt="1"/>
          </p:nvPr>
        </p:nvSpPr>
        <p:spPr>
          <a:xfrm>
            <a:off x="581193" y="2830451"/>
            <a:ext cx="8480425" cy="819150"/>
          </a:xfrm>
        </p:spPr>
        <p:txBody>
          <a:bodyPr/>
          <a:lstStyle>
            <a:lvl1pPr>
              <a:defRPr/>
            </a:lvl1pPr>
          </a:lstStyle>
          <a:p>
            <a:pPr lvl="0"/>
            <a:r>
              <a:rPr lang="en-US" dirty="0"/>
              <a:t>Click to add text here</a:t>
            </a:r>
          </a:p>
        </p:txBody>
      </p:sp>
      <p:sp>
        <p:nvSpPr>
          <p:cNvPr id="10" name="Slide Number Placeholder 5">
            <a:extLst>
              <a:ext uri="{FF2B5EF4-FFF2-40B4-BE49-F238E27FC236}">
                <a16:creationId xmlns:a16="http://schemas.microsoft.com/office/drawing/2014/main" id="{0C127512-C458-41AD-BA72-7210B319004C}"/>
              </a:ext>
            </a:extLst>
          </p:cNvPr>
          <p:cNvSpPr>
            <a:spLocks noGrp="1"/>
          </p:cNvSpPr>
          <p:nvPr>
            <p:ph type="sldNum" sz="quarter" idx="12"/>
          </p:nvPr>
        </p:nvSpPr>
        <p:spPr>
          <a:xfrm>
            <a:off x="10558300" y="5956137"/>
            <a:ext cx="1016440" cy="365125"/>
          </a:xfrm>
        </p:spPr>
        <p:txBody>
          <a:bodyPr/>
          <a:lstStyle>
            <a:lvl1pPr>
              <a:defRPr sz="14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002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294463-D2E8-4AB4-BA94-15E8A12B0593}"/>
              </a:ext>
            </a:extLst>
          </p:cNvPr>
          <p:cNvSpPr/>
          <p:nvPr userDrawn="1"/>
        </p:nvSpPr>
        <p:spPr>
          <a:xfrm rot="5400000">
            <a:off x="6003083" y="436903"/>
            <a:ext cx="185838" cy="121920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6"/>
            <a:ext cx="11029616" cy="1013800"/>
          </a:xfrm>
        </p:spPr>
        <p:txBody>
          <a:bodyPr>
            <a:normAutofit/>
          </a:bodyPr>
          <a:lstStyle>
            <a:lvl1pPr>
              <a:defRPr sz="4000">
                <a:solidFill>
                  <a:schemeClr val="accent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0971651-0FDD-4CFE-8124-E186110190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45131" y="170313"/>
            <a:ext cx="1597618" cy="966349"/>
          </a:xfrm>
          <a:prstGeom prst="rect">
            <a:avLst/>
          </a:prstGeom>
        </p:spPr>
      </p:pic>
      <p:sp>
        <p:nvSpPr>
          <p:cNvPr id="7" name="Rectangle 6">
            <a:extLst>
              <a:ext uri="{FF2B5EF4-FFF2-40B4-BE49-F238E27FC236}">
                <a16:creationId xmlns:a16="http://schemas.microsoft.com/office/drawing/2014/main" id="{B8E8AD7A-0A2F-41A9-9B8C-90C4C0153146}"/>
              </a:ext>
            </a:extLst>
          </p:cNvPr>
          <p:cNvSpPr>
            <a:spLocks noChangeAspect="1"/>
          </p:cNvSpPr>
          <p:nvPr userDrawn="1"/>
        </p:nvSpPr>
        <p:spPr>
          <a:xfrm>
            <a:off x="0" y="6482683"/>
            <a:ext cx="12192000" cy="3753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37B30F27-7E5B-4E45-A0C5-CB4EB0F0913F}"/>
              </a:ext>
            </a:extLst>
          </p:cNvPr>
          <p:cNvSpPr>
            <a:spLocks noGrp="1"/>
          </p:cNvSpPr>
          <p:nvPr>
            <p:ph type="sldNum" sz="quarter" idx="12"/>
          </p:nvPr>
        </p:nvSpPr>
        <p:spPr>
          <a:xfrm>
            <a:off x="10558300" y="5956137"/>
            <a:ext cx="1016440" cy="365125"/>
          </a:xfrm>
        </p:spPr>
        <p:txBody>
          <a:bodyPr/>
          <a:lstStyle>
            <a:lvl1pPr>
              <a:defRPr sz="14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912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lumn content">
    <p:spTree>
      <p:nvGrpSpPr>
        <p:cNvPr id="1" name=""/>
        <p:cNvGrpSpPr/>
        <p:nvPr/>
      </p:nvGrpSpPr>
      <p:grpSpPr>
        <a:xfrm>
          <a:off x="0" y="0"/>
          <a:ext cx="0" cy="0"/>
          <a:chOff x="0" y="0"/>
          <a:chExt cx="0" cy="0"/>
        </a:xfrm>
      </p:grpSpPr>
      <p:sp>
        <p:nvSpPr>
          <p:cNvPr id="8" name="Rectangle 7"/>
          <p:cNvSpPr>
            <a:spLocks noChangeAspect="1"/>
          </p:cNvSpPr>
          <p:nvPr/>
        </p:nvSpPr>
        <p:spPr>
          <a:xfrm>
            <a:off x="445982" y="1131438"/>
            <a:ext cx="11300036" cy="10478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1282249"/>
            <a:ext cx="11029616" cy="765264"/>
          </a:xfrm>
        </p:spPr>
        <p:txBody>
          <a:bodyPr/>
          <a:lstStyle>
            <a:lvl1pPr>
              <a:defRPr sz="36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a:extLst>
              <a:ext uri="{FF2B5EF4-FFF2-40B4-BE49-F238E27FC236}">
                <a16:creationId xmlns:a16="http://schemas.microsoft.com/office/drawing/2014/main" id="{288EACB6-1FC5-431C-AF94-5E11436E2F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85744" y="165089"/>
            <a:ext cx="1597618" cy="966349"/>
          </a:xfrm>
          <a:prstGeom prst="rect">
            <a:avLst/>
          </a:prstGeom>
        </p:spPr>
      </p:pic>
    </p:spTree>
    <p:extLst>
      <p:ext uri="{BB962C8B-B14F-4D97-AF65-F5344CB8AC3E}">
        <p14:creationId xmlns:p14="http://schemas.microsoft.com/office/powerpoint/2010/main" val="4113955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8" name="Rectangle 7"/>
          <p:cNvSpPr>
            <a:spLocks noChangeAspect="1"/>
          </p:cNvSpPr>
          <p:nvPr/>
        </p:nvSpPr>
        <p:spPr>
          <a:xfrm>
            <a:off x="445982" y="1131438"/>
            <a:ext cx="11300036" cy="10478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1282249"/>
            <a:ext cx="11029616" cy="765264"/>
          </a:xfrm>
        </p:spPr>
        <p:txBody>
          <a:bodyPr/>
          <a:lstStyle>
            <a:lvl1pPr>
              <a:defRPr sz="36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581191" y="2923764"/>
            <a:ext cx="5422390" cy="300350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6" y="2923764"/>
            <a:ext cx="5422392" cy="300350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a:extLst>
              <a:ext uri="{FF2B5EF4-FFF2-40B4-BE49-F238E27FC236}">
                <a16:creationId xmlns:a16="http://schemas.microsoft.com/office/drawing/2014/main" id="{288EACB6-1FC5-431C-AF94-5E11436E2F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85744" y="165089"/>
            <a:ext cx="1597618" cy="966349"/>
          </a:xfrm>
          <a:prstGeom prst="rect">
            <a:avLst/>
          </a:prstGeom>
        </p:spPr>
      </p:pic>
      <p:sp>
        <p:nvSpPr>
          <p:cNvPr id="6" name="Text Placeholder 5">
            <a:extLst>
              <a:ext uri="{FF2B5EF4-FFF2-40B4-BE49-F238E27FC236}">
                <a16:creationId xmlns:a16="http://schemas.microsoft.com/office/drawing/2014/main" id="{143394D1-E469-40A3-8270-FFEC49E5778B}"/>
              </a:ext>
            </a:extLst>
          </p:cNvPr>
          <p:cNvSpPr>
            <a:spLocks noGrp="1"/>
          </p:cNvSpPr>
          <p:nvPr>
            <p:ph type="body" sz="quarter" idx="13" hasCustomPrompt="1"/>
          </p:nvPr>
        </p:nvSpPr>
        <p:spPr>
          <a:xfrm>
            <a:off x="580936" y="2311017"/>
            <a:ext cx="5422900" cy="481012"/>
          </a:xfrm>
        </p:spPr>
        <p:txBody>
          <a:bodyPr/>
          <a:lstStyle>
            <a:lvl1pPr marL="0" indent="0">
              <a:buNone/>
              <a:defRPr b="1"/>
            </a:lvl1pPr>
          </a:lstStyle>
          <a:p>
            <a:pPr lvl="0"/>
            <a:r>
              <a:rPr lang="en-US" dirty="0"/>
              <a:t>Click to edit subhead</a:t>
            </a:r>
          </a:p>
        </p:txBody>
      </p:sp>
      <p:sp>
        <p:nvSpPr>
          <p:cNvPr id="11" name="Text Placeholder 5">
            <a:extLst>
              <a:ext uri="{FF2B5EF4-FFF2-40B4-BE49-F238E27FC236}">
                <a16:creationId xmlns:a16="http://schemas.microsoft.com/office/drawing/2014/main" id="{37B45764-1972-4629-B13E-227B08A96E46}"/>
              </a:ext>
            </a:extLst>
          </p:cNvPr>
          <p:cNvSpPr>
            <a:spLocks noGrp="1"/>
          </p:cNvSpPr>
          <p:nvPr>
            <p:ph type="body" sz="quarter" idx="14" hasCustomPrompt="1"/>
          </p:nvPr>
        </p:nvSpPr>
        <p:spPr>
          <a:xfrm>
            <a:off x="6187908" y="2311017"/>
            <a:ext cx="5422900" cy="481012"/>
          </a:xfrm>
        </p:spPr>
        <p:txBody>
          <a:bodyPr/>
          <a:lstStyle>
            <a:lvl1pPr marL="0" indent="0">
              <a:buNone/>
              <a:defRPr b="1"/>
            </a:lvl1pPr>
          </a:lstStyle>
          <a:p>
            <a:pPr lvl="0"/>
            <a:r>
              <a:rPr lang="en-US" dirty="0"/>
              <a:t>Click to edit subhead</a:t>
            </a:r>
          </a:p>
        </p:txBody>
      </p:sp>
    </p:spTree>
    <p:extLst>
      <p:ext uri="{BB962C8B-B14F-4D97-AF65-F5344CB8AC3E}">
        <p14:creationId xmlns:p14="http://schemas.microsoft.com/office/powerpoint/2010/main" val="598817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Large phot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Autofit/>
          </a:bodyPr>
          <a:lstStyle>
            <a:lvl1pPr algn="l">
              <a:defRPr sz="3600" b="0">
                <a:solidFill>
                  <a:schemeClr val="accent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3219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4999A8E1-337C-4EFA-8368-718DD2B17A8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554313" y="178737"/>
            <a:ext cx="1597618" cy="966349"/>
          </a:xfrm>
          <a:prstGeom prst="rect">
            <a:avLst/>
          </a:prstGeom>
        </p:spPr>
      </p:pic>
    </p:spTree>
    <p:extLst>
      <p:ext uri="{BB962C8B-B14F-4D97-AF65-F5344CB8AC3E}">
        <p14:creationId xmlns:p14="http://schemas.microsoft.com/office/powerpoint/2010/main" val="376696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Rectangle 5"/>
          <p:cNvSpPr/>
          <p:nvPr userDrawn="1"/>
        </p:nvSpPr>
        <p:spPr>
          <a:xfrm>
            <a:off x="0" y="0"/>
            <a:ext cx="30418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1914" y="918994"/>
            <a:ext cx="2522641" cy="3689765"/>
          </a:xfrm>
        </p:spPr>
        <p:txBody>
          <a:bodyPr anchor="t"/>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3606CA5-F65B-4B8E-AD15-BB02E8258AE5}" type="datetime1">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pPr/>
              <a:t>‹#›</a:t>
            </a:fld>
            <a:endParaRPr lang="en-US" dirty="0"/>
          </a:p>
        </p:txBody>
      </p:sp>
    </p:spTree>
    <p:extLst>
      <p:ext uri="{BB962C8B-B14F-4D97-AF65-F5344CB8AC3E}">
        <p14:creationId xmlns:p14="http://schemas.microsoft.com/office/powerpoint/2010/main" val="290943150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ssion and Vision">
    <p:spTree>
      <p:nvGrpSpPr>
        <p:cNvPr id="1" name=""/>
        <p:cNvGrpSpPr/>
        <p:nvPr/>
      </p:nvGrpSpPr>
      <p:grpSpPr>
        <a:xfrm>
          <a:off x="0" y="0"/>
          <a:ext cx="0" cy="0"/>
          <a:chOff x="0" y="0"/>
          <a:chExt cx="0" cy="0"/>
        </a:xfrm>
      </p:grpSpPr>
      <p:pic>
        <p:nvPicPr>
          <p:cNvPr id="7" name="Picture 6" descr="Blue ripples in water"/>
          <p:cNvPicPr>
            <a:picLocks noChangeAspect="1"/>
          </p:cNvPicPr>
          <p:nvPr userDrawn="1"/>
        </p:nvPicPr>
        <p:blipFill rotWithShape="1">
          <a:blip r:embed="rId2" cstate="screen">
            <a:extLst>
              <a:ext uri="{28A0092B-C50C-407E-A947-70E740481C1C}">
                <a14:useLocalDpi xmlns:a14="http://schemas.microsoft.com/office/drawing/2010/main"/>
              </a:ext>
            </a:extLst>
          </a:blip>
          <a:srcRect l="-47"/>
          <a:stretch/>
        </p:blipFill>
        <p:spPr>
          <a:xfrm>
            <a:off x="-5611" y="-22439"/>
            <a:ext cx="12203953" cy="3214424"/>
          </a:xfrm>
          <a:prstGeom prst="rect">
            <a:avLst/>
          </a:prstGeom>
        </p:spPr>
      </p:pic>
      <p:sp>
        <p:nvSpPr>
          <p:cNvPr id="2" name="Title 1"/>
          <p:cNvSpPr>
            <a:spLocks noGrp="1"/>
          </p:cNvSpPr>
          <p:nvPr>
            <p:ph type="title"/>
          </p:nvPr>
        </p:nvSpPr>
        <p:spPr>
          <a:xfrm>
            <a:off x="261914" y="918995"/>
            <a:ext cx="11685051" cy="1836158"/>
          </a:xfrm>
        </p:spPr>
        <p:txBody>
          <a:bodyPr anchor="b"/>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3606CA5-F65B-4B8E-AD15-BB02E8258AE5}" type="datetime1">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pPr/>
              <a:t>‹#›</a:t>
            </a:fld>
            <a:endParaRPr lang="en-US" dirty="0"/>
          </a:p>
        </p:txBody>
      </p:sp>
    </p:spTree>
    <p:extLst>
      <p:ext uri="{BB962C8B-B14F-4D97-AF65-F5344CB8AC3E}">
        <p14:creationId xmlns:p14="http://schemas.microsoft.com/office/powerpoint/2010/main" val="402884291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9090-A7E0-4419-BCB1-A71EB36F85AE}"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pic>
        <p:nvPicPr>
          <p:cNvPr id="7" name="Picture 6"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30146792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9090-A7E0-4419-BCB1-A71EB36F85AE}"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spTree>
    <p:extLst>
      <p:ext uri="{BB962C8B-B14F-4D97-AF65-F5344CB8AC3E}">
        <p14:creationId xmlns:p14="http://schemas.microsoft.com/office/powerpoint/2010/main" val="154230023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5576" y="1825625"/>
            <a:ext cx="540422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5"/>
            <a:ext cx="534689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34D1F8-A36D-498A-9300-4D61564B1F0D}" type="datetime1">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dirty="0"/>
          </a:p>
        </p:txBody>
      </p:sp>
      <p:pic>
        <p:nvPicPr>
          <p:cNvPr id="8" name="Picture 7"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69922853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600089" y="0"/>
            <a:ext cx="4591912" cy="6858000"/>
          </a:xfrm>
          <a:solidFill>
            <a:schemeClr val="bg1">
              <a:lumMod val="95000"/>
            </a:schemeClr>
          </a:solidFill>
        </p:spPr>
        <p:txBody>
          <a:bodyPr/>
          <a:lstStyle/>
          <a:p>
            <a:endParaRPr lang="en-US" dirty="0"/>
          </a:p>
        </p:txBody>
      </p:sp>
      <p:sp>
        <p:nvSpPr>
          <p:cNvPr id="2" name="Title 1"/>
          <p:cNvSpPr>
            <a:spLocks noGrp="1"/>
          </p:cNvSpPr>
          <p:nvPr>
            <p:ph type="title"/>
          </p:nvPr>
        </p:nvSpPr>
        <p:spPr>
          <a:xfrm>
            <a:off x="615577" y="394246"/>
            <a:ext cx="6846663" cy="1141707"/>
          </a:xfrm>
        </p:spPr>
        <p:txBody>
          <a:bodyPr/>
          <a:lstStyle/>
          <a:p>
            <a:r>
              <a:rPr lang="en-US" dirty="0"/>
              <a:t>Click to edit Master title style</a:t>
            </a:r>
          </a:p>
        </p:txBody>
      </p:sp>
      <p:sp>
        <p:nvSpPr>
          <p:cNvPr id="3" name="Content Placeholder 2"/>
          <p:cNvSpPr>
            <a:spLocks noGrp="1"/>
          </p:cNvSpPr>
          <p:nvPr>
            <p:ph sz="half" idx="1"/>
          </p:nvPr>
        </p:nvSpPr>
        <p:spPr>
          <a:xfrm>
            <a:off x="615576" y="1825625"/>
            <a:ext cx="684666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034D1F8-A36D-498A-9300-4D61564B1F0D}" type="datetime1">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dirty="0"/>
          </a:p>
        </p:txBody>
      </p:sp>
    </p:spTree>
    <p:extLst>
      <p:ext uri="{BB962C8B-B14F-4D97-AF65-F5344CB8AC3E}">
        <p14:creationId xmlns:p14="http://schemas.microsoft.com/office/powerpoint/2010/main" val="28368659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Block">
    <p:spTree>
      <p:nvGrpSpPr>
        <p:cNvPr id="1" name=""/>
        <p:cNvGrpSpPr/>
        <p:nvPr/>
      </p:nvGrpSpPr>
      <p:grpSpPr>
        <a:xfrm>
          <a:off x="0" y="0"/>
          <a:ext cx="0" cy="0"/>
          <a:chOff x="0" y="0"/>
          <a:chExt cx="0" cy="0"/>
        </a:xfrm>
      </p:grpSpPr>
      <p:sp>
        <p:nvSpPr>
          <p:cNvPr id="4" name="Rectangle 3"/>
          <p:cNvSpPr/>
          <p:nvPr userDrawn="1"/>
        </p:nvSpPr>
        <p:spPr>
          <a:xfrm>
            <a:off x="-1" y="215964"/>
            <a:ext cx="3041874" cy="6642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3" name="Content Placeholder 2"/>
          <p:cNvSpPr>
            <a:spLocks noGrp="1"/>
          </p:cNvSpPr>
          <p:nvPr>
            <p:ph sz="half" idx="1"/>
          </p:nvPr>
        </p:nvSpPr>
        <p:spPr>
          <a:xfrm>
            <a:off x="3348054" y="881085"/>
            <a:ext cx="8195930" cy="5095827"/>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034D1F8-A36D-498A-9300-4D61564B1F0D}" type="datetime1">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dirty="0"/>
          </a:p>
        </p:txBody>
      </p:sp>
      <p:sp>
        <p:nvSpPr>
          <p:cNvPr id="2" name="Title 1"/>
          <p:cNvSpPr>
            <a:spLocks noGrp="1"/>
          </p:cNvSpPr>
          <p:nvPr>
            <p:ph type="title"/>
          </p:nvPr>
        </p:nvSpPr>
        <p:spPr>
          <a:xfrm>
            <a:off x="334776" y="689247"/>
            <a:ext cx="2422209" cy="5479506"/>
          </a:xfrm>
        </p:spPr>
        <p:txBody>
          <a:bodyPr anchor="ctr"/>
          <a:lstStyle>
            <a:lvl1pPr>
              <a:defRPr>
                <a:solidFill>
                  <a:schemeClr val="bg1"/>
                </a:solidFill>
              </a:defRPr>
            </a:lvl1pPr>
          </a:lstStyle>
          <a:p>
            <a:r>
              <a:rPr lang="en-US" dirty="0"/>
              <a:t>Click to edit Master title style</a:t>
            </a:r>
          </a:p>
        </p:txBody>
      </p:sp>
      <p:pic>
        <p:nvPicPr>
          <p:cNvPr id="8" name="Picture 7"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40027453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576" y="394246"/>
            <a:ext cx="10903519" cy="114170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15576" y="1775012"/>
            <a:ext cx="10903519" cy="44019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4854" y="6356350"/>
            <a:ext cx="27432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fld id="{53606CA5-F65B-4B8E-AD15-BB02E8258AE5}" type="datetime1">
              <a:rPr lang="en-US" smtClean="0"/>
              <a:t>5/7/2024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775895" y="6356350"/>
            <a:ext cx="2743200" cy="365125"/>
          </a:xfrm>
          <a:prstGeom prst="rect">
            <a:avLst/>
          </a:prstGeom>
        </p:spPr>
        <p:txBody>
          <a:bodyPr vert="horz" lIns="91440" tIns="45720" rIns="91440" bIns="45720" rtlCol="0" anchor="ctr"/>
          <a:lstStyle>
            <a:lvl1pPr algn="r">
              <a:defRPr sz="1200">
                <a:solidFill>
                  <a:schemeClr val="tx1">
                    <a:lumMod val="60000"/>
                    <a:lumOff val="40000"/>
                  </a:schemeClr>
                </a:solidFill>
              </a:defRPr>
            </a:lvl1pPr>
          </a:lstStyle>
          <a:p>
            <a:fld id="{BF275850-B71D-490D-965C-ED6AE5531855}" type="slidenum">
              <a:rPr lang="en-US" smtClean="0"/>
              <a:pPr/>
              <a:t>‹#›</a:t>
            </a:fld>
            <a:endParaRPr lang="en-US" dirty="0"/>
          </a:p>
        </p:txBody>
      </p:sp>
      <p:sp>
        <p:nvSpPr>
          <p:cNvPr id="7" name="Rectangle 6"/>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048000" y="0"/>
            <a:ext cx="3048000" cy="214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6000" y="0"/>
            <a:ext cx="3048000" cy="214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9144000" y="0"/>
            <a:ext cx="3048000" cy="214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487911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8" r:id="rId3"/>
    <p:sldLayoutId id="2147483665" r:id="rId4"/>
    <p:sldLayoutId id="2147483650" r:id="rId5"/>
    <p:sldLayoutId id="2147483667" r:id="rId6"/>
    <p:sldLayoutId id="2147483652" r:id="rId7"/>
    <p:sldLayoutId id="2147483659" r:id="rId8"/>
    <p:sldLayoutId id="2147483660" r:id="rId9"/>
    <p:sldLayoutId id="2147483656" r:id="rId10"/>
    <p:sldLayoutId id="2147483653" r:id="rId11"/>
    <p:sldLayoutId id="2147483654" r:id="rId12"/>
    <p:sldLayoutId id="2147483661" r:id="rId13"/>
    <p:sldLayoutId id="2147483662" r:id="rId14"/>
    <p:sldLayoutId id="2147483663" r:id="rId15"/>
    <p:sldLayoutId id="2147483655" r:id="rId16"/>
    <p:sldLayoutId id="2147483664" r:id="rId17"/>
    <p:sldLayoutId id="2147483668" r:id="rId18"/>
  </p:sldLayoutIdLst>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58298" y="6117558"/>
            <a:ext cx="1052510" cy="365125"/>
          </a:xfrm>
          <a:prstGeom prst="rect">
            <a:avLst/>
          </a:prstGeom>
        </p:spPr>
        <p:txBody>
          <a:bodyPr vert="horz" lIns="91440" tIns="45720" rIns="91440" bIns="45720" rtlCol="0" anchor="ctr"/>
          <a:lstStyle>
            <a:lvl1pPr algn="r">
              <a:defRPr sz="1400">
                <a:solidFill>
                  <a:schemeClr val="accent1"/>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90407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ftr="0" dt="0"/>
  <p:txStyles>
    <p:titleStyle>
      <a:lvl1pPr algn="l" defTabSz="457200" rtl="0" eaLnBrk="1" latinLnBrk="0" hangingPunct="1">
        <a:spcBef>
          <a:spcPct val="0"/>
        </a:spcBef>
        <a:buNone/>
        <a:defRPr sz="2800" b="0" kern="1200" cap="all">
          <a:solidFill>
            <a:schemeClr val="bg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t.ly/Ecology-HollyPark-Comment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mailto:Zak.Wall@ecy.wa.gov"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mailto:Zak.Wall@ecy.wa.gov" TargetMode="External"/><Relationship Id="rId7" Type="http://schemas.openxmlformats.org/officeDocument/2006/relationships/hyperlink" Target="https://apps.ecology.wa.gov/cleanupsearch/site/4040"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mailto:Augie.Nuszer@ecy.wa.gov" TargetMode="External"/><Relationship Id="rId5" Type="http://schemas.openxmlformats.org/officeDocument/2006/relationships/image" Target="../media/image23.png"/><Relationship Id="rId4" Type="http://schemas.openxmlformats.org/officeDocument/2006/relationships/hyperlink" Target="http://www.thenounproject.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mcc-othello.org/" TargetMode="External"/><Relationship Id="rId7" Type="http://schemas.openxmlformats.org/officeDocument/2006/relationships/image" Target="../media/image19.png"/><Relationship Id="rId2" Type="http://schemas.openxmlformats.org/officeDocument/2006/relationships/hyperlink" Target="https://www.homesightwa.org/" TargetMode="External"/><Relationship Id="rId1" Type="http://schemas.openxmlformats.org/officeDocument/2006/relationships/slideLayout" Target="../slideLayouts/slideLayout25.xml"/><Relationship Id="rId6" Type="http://schemas.openxmlformats.org/officeDocument/2006/relationships/image" Target="../media/image18.jpg"/><Relationship Id="rId5" Type="http://schemas.openxmlformats.org/officeDocument/2006/relationships/hyperlink" Target="https://communityrootshousing.org/" TargetMode="External"/><Relationship Id="rId4" Type="http://schemas.openxmlformats.org/officeDocument/2006/relationships/hyperlink" Target="https://othellostationrx.com/2066202400" TargetMode="Externa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5773" y="4387251"/>
            <a:ext cx="9447621" cy="568132"/>
          </a:xfrm>
        </p:spPr>
        <p:txBody>
          <a:bodyPr>
            <a:noAutofit/>
          </a:bodyPr>
          <a:lstStyle/>
          <a:p>
            <a:r>
              <a:rPr lang="en-US" sz="3200" dirty="0"/>
              <a:t>Holly Park</a:t>
            </a:r>
            <a:endParaRPr lang="en-US" sz="3200" dirty="0">
              <a:solidFill>
                <a:schemeClr val="accent2"/>
              </a:solidFill>
            </a:endParaRPr>
          </a:p>
        </p:txBody>
      </p:sp>
      <p:sp>
        <p:nvSpPr>
          <p:cNvPr id="3" name="Subtitle 2"/>
          <p:cNvSpPr>
            <a:spLocks noGrp="1"/>
          </p:cNvSpPr>
          <p:nvPr>
            <p:ph type="subTitle" idx="1"/>
          </p:nvPr>
        </p:nvSpPr>
        <p:spPr>
          <a:xfrm>
            <a:off x="2185773" y="4959990"/>
            <a:ext cx="9754081" cy="1116529"/>
          </a:xfrm>
        </p:spPr>
        <p:txBody>
          <a:bodyPr>
            <a:noAutofit/>
          </a:bodyPr>
          <a:lstStyle/>
          <a:p>
            <a:r>
              <a:rPr lang="en-US" sz="2400" dirty="0"/>
              <a:t>Prospective Purchaser Consent Decree and Public Participation Plan</a:t>
            </a:r>
          </a:p>
          <a:p>
            <a:r>
              <a:rPr lang="en-US" sz="2400" i="1" dirty="0"/>
              <a:t>Open House:  May 8, 2024</a:t>
            </a:r>
          </a:p>
        </p:txBody>
      </p:sp>
      <p:sp>
        <p:nvSpPr>
          <p:cNvPr id="4" name="Slide Number Placeholder 3"/>
          <p:cNvSpPr>
            <a:spLocks noGrp="1"/>
          </p:cNvSpPr>
          <p:nvPr>
            <p:ph type="sldNum" sz="quarter" idx="12"/>
          </p:nvPr>
        </p:nvSpPr>
        <p:spPr/>
        <p:txBody>
          <a:bodyPr/>
          <a:lstStyle/>
          <a:p>
            <a:fld id="{BF275850-B71D-490D-965C-ED6AE5531855}" type="slidenum">
              <a:rPr lang="en-US" smtClean="0"/>
              <a:t>1</a:t>
            </a:fld>
            <a:endParaRPr lang="en-US" dirty="0"/>
          </a:p>
        </p:txBody>
      </p:sp>
      <p:pic>
        <p:nvPicPr>
          <p:cNvPr id="8" name="Picture 7" descr="View of Holly Park Cleanup site location on a cloudy day. The area is fenced off and grassy, with some trees in the background.">
            <a:extLst>
              <a:ext uri="{FF2B5EF4-FFF2-40B4-BE49-F238E27FC236}">
                <a16:creationId xmlns:a16="http://schemas.microsoft.com/office/drawing/2014/main" id="{92517A5E-961E-0F70-685C-2A4DDC898E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33" t="25418" r="21" b="5896"/>
          <a:stretch/>
        </p:blipFill>
        <p:spPr bwMode="auto">
          <a:xfrm>
            <a:off x="0" y="224332"/>
            <a:ext cx="12192000" cy="398447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498687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18114" y="1303076"/>
            <a:ext cx="7392380" cy="1478657"/>
          </a:xfrm>
        </p:spPr>
        <p:txBody>
          <a:bodyPr>
            <a:normAutofit/>
          </a:bodyPr>
          <a:lstStyle/>
          <a:p>
            <a:pPr marL="0" indent="0">
              <a:buNone/>
            </a:pPr>
            <a:r>
              <a:rPr lang="en-US" sz="3900" dirty="0">
                <a:latin typeface="+mj-lt"/>
              </a:rPr>
              <a:t>Comment Online</a:t>
            </a:r>
          </a:p>
          <a:p>
            <a:pPr marL="0" indent="0">
              <a:lnSpc>
                <a:spcPct val="120000"/>
              </a:lnSpc>
              <a:buNone/>
            </a:pPr>
            <a:r>
              <a:rPr lang="en-US" dirty="0">
                <a:hlinkClick r:id="rId3"/>
              </a:rPr>
              <a:t>http://www.bit.ly/Ecology-HollyPark-Comments</a:t>
            </a:r>
            <a:endParaRPr lang="en-US" dirty="0"/>
          </a:p>
        </p:txBody>
      </p:sp>
      <p:sp>
        <p:nvSpPr>
          <p:cNvPr id="3" name="Slide Number Placeholder 2"/>
          <p:cNvSpPr>
            <a:spLocks noGrp="1"/>
          </p:cNvSpPr>
          <p:nvPr>
            <p:ph type="sldNum" sz="quarter" idx="12"/>
          </p:nvPr>
        </p:nvSpPr>
        <p:spPr/>
        <p:txBody>
          <a:bodyPr/>
          <a:lstStyle/>
          <a:p>
            <a:fld id="{BF275850-B71D-490D-965C-ED6AE5531855}" type="slidenum">
              <a:rPr lang="en-US" smtClean="0"/>
              <a:t>10</a:t>
            </a:fld>
            <a:endParaRPr lang="en-US" dirty="0"/>
          </a:p>
        </p:txBody>
      </p:sp>
      <p:sp>
        <p:nvSpPr>
          <p:cNvPr id="4" name="Title 3"/>
          <p:cNvSpPr>
            <a:spLocks noGrp="1"/>
          </p:cNvSpPr>
          <p:nvPr>
            <p:ph type="title"/>
          </p:nvPr>
        </p:nvSpPr>
        <p:spPr>
          <a:xfrm>
            <a:off x="66922" y="41980"/>
            <a:ext cx="2973990" cy="5479506"/>
          </a:xfrm>
        </p:spPr>
        <p:txBody>
          <a:bodyPr>
            <a:normAutofit/>
          </a:bodyPr>
          <a:lstStyle/>
          <a:p>
            <a:pPr algn="ctr"/>
            <a:r>
              <a:rPr lang="en-US" sz="4000" dirty="0"/>
              <a:t>How to Comment</a:t>
            </a:r>
            <a:br>
              <a:rPr lang="en-US" sz="4000" dirty="0"/>
            </a:br>
            <a:br>
              <a:rPr lang="en-US" sz="4000" dirty="0"/>
            </a:br>
            <a:br>
              <a:rPr lang="en-US" sz="3200" dirty="0"/>
            </a:br>
            <a:r>
              <a:rPr lang="en-US" sz="3200" dirty="0"/>
              <a:t>April 22, 2024 – May 21, 2024</a:t>
            </a:r>
            <a:br>
              <a:rPr lang="en-US" sz="3200" dirty="0"/>
            </a:br>
            <a:br>
              <a:rPr lang="en-US" sz="3200" dirty="0"/>
            </a:br>
            <a:endParaRPr lang="en-US" sz="3200" dirty="0"/>
          </a:p>
        </p:txBody>
      </p:sp>
      <p:pic>
        <p:nvPicPr>
          <p:cNvPr id="10" name="Picture 9" descr="Email icon with &quot;@&quot; on a piece of paper inside an envelope"/>
          <p:cNvPicPr>
            <a:picLocks noChangeAspect="1"/>
          </p:cNvPicPr>
          <p:nvPr/>
        </p:nvPicPr>
        <p:blipFill rotWithShape="1">
          <a:blip r:embed="rId4" cstate="print">
            <a:extLst>
              <a:ext uri="{28A0092B-C50C-407E-A947-70E740481C1C}">
                <a14:useLocalDpi xmlns:a14="http://schemas.microsoft.com/office/drawing/2010/main" val="0"/>
              </a:ext>
            </a:extLst>
          </a:blip>
          <a:srcRect b="14365"/>
          <a:stretch/>
        </p:blipFill>
        <p:spPr>
          <a:xfrm>
            <a:off x="877776" y="5636471"/>
            <a:ext cx="1267005" cy="1085004"/>
          </a:xfrm>
          <a:prstGeom prst="rect">
            <a:avLst/>
          </a:prstGeom>
        </p:spPr>
      </p:pic>
      <p:sp>
        <p:nvSpPr>
          <p:cNvPr id="5" name="Rectangle 4"/>
          <p:cNvSpPr/>
          <p:nvPr/>
        </p:nvSpPr>
        <p:spPr>
          <a:xfrm>
            <a:off x="3418113" y="3397828"/>
            <a:ext cx="7507061" cy="2123658"/>
          </a:xfrm>
          <a:prstGeom prst="rect">
            <a:avLst/>
          </a:prstGeom>
        </p:spPr>
        <p:txBody>
          <a:bodyPr wrap="square">
            <a:spAutoFit/>
          </a:bodyPr>
          <a:lstStyle/>
          <a:p>
            <a:r>
              <a:rPr lang="en-US" sz="3600" dirty="0">
                <a:latin typeface="+mj-lt"/>
              </a:rPr>
              <a:t>Site Manager Contact Information</a:t>
            </a:r>
          </a:p>
          <a:p>
            <a:r>
              <a:rPr lang="en-US" sz="2400" dirty="0"/>
              <a:t>Zak Wall</a:t>
            </a:r>
          </a:p>
          <a:p>
            <a:r>
              <a:rPr lang="en-US" sz="2400" dirty="0"/>
              <a:t>PO Box 330316</a:t>
            </a:r>
          </a:p>
          <a:p>
            <a:r>
              <a:rPr lang="en-US" sz="2400" dirty="0"/>
              <a:t>Shoreline, WA 98133-9716		</a:t>
            </a:r>
          </a:p>
          <a:p>
            <a:r>
              <a:rPr lang="en-US" sz="2400" dirty="0">
                <a:hlinkClick r:id="rId5"/>
              </a:rPr>
              <a:t>Zak.Wall@ecy.wa.gov</a:t>
            </a:r>
            <a:r>
              <a:rPr lang="en-US" sz="2400" dirty="0"/>
              <a:t> </a:t>
            </a:r>
          </a:p>
        </p:txBody>
      </p:sp>
    </p:spTree>
    <p:extLst>
      <p:ext uri="{BB962C8B-B14F-4D97-AF65-F5344CB8AC3E}">
        <p14:creationId xmlns:p14="http://schemas.microsoft.com/office/powerpoint/2010/main" val="116611948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5975" y="4452955"/>
            <a:ext cx="5279465" cy="1865126"/>
          </a:xfrm>
        </p:spPr>
        <p:txBody>
          <a:bodyPr>
            <a:normAutofit/>
          </a:bodyPr>
          <a:lstStyle/>
          <a:p>
            <a:r>
              <a:rPr lang="en-US" sz="3200" b="1" dirty="0"/>
              <a:t>Zak Wall</a:t>
            </a:r>
          </a:p>
          <a:p>
            <a:r>
              <a:rPr lang="en-US" sz="3200" dirty="0"/>
              <a:t>(425) 758-5231</a:t>
            </a:r>
          </a:p>
          <a:p>
            <a:r>
              <a:rPr lang="en-US" sz="3200" dirty="0">
                <a:hlinkClick r:id="rId3"/>
              </a:rPr>
              <a:t>Zak.Wall@ecy.wa.gov</a:t>
            </a:r>
            <a:r>
              <a:rPr lang="en-US" sz="3200"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BF275850-B71D-490D-965C-ED6AE5531855}" type="slidenum">
              <a:rPr lang="en-US" smtClean="0"/>
              <a:t>11</a:t>
            </a:fld>
            <a:endParaRPr lang="en-US" dirty="0"/>
          </a:p>
        </p:txBody>
      </p:sp>
      <p:sp>
        <p:nvSpPr>
          <p:cNvPr id="5" name="TextBox 4"/>
          <p:cNvSpPr txBox="1"/>
          <p:nvPr/>
        </p:nvSpPr>
        <p:spPr>
          <a:xfrm>
            <a:off x="0" y="6475254"/>
            <a:ext cx="4114334" cy="246221"/>
          </a:xfrm>
          <a:prstGeom prst="rect">
            <a:avLst/>
          </a:prstGeom>
          <a:noFill/>
        </p:spPr>
        <p:txBody>
          <a:bodyPr wrap="square" rtlCol="0">
            <a:spAutoFit/>
          </a:bodyPr>
          <a:lstStyle/>
          <a:p>
            <a:r>
              <a:rPr lang="en-US" sz="1000" dirty="0"/>
              <a:t>Presentation Icons: </a:t>
            </a:r>
            <a:r>
              <a:rPr lang="en-US" sz="1000" dirty="0">
                <a:hlinkClick r:id="rId4"/>
              </a:rPr>
              <a:t>www.thenounproject.com</a:t>
            </a:r>
            <a:r>
              <a:rPr lang="en-US" sz="1000" dirty="0"/>
              <a:t> and Ecology-created.</a:t>
            </a:r>
          </a:p>
        </p:txBody>
      </p:sp>
      <p:pic>
        <p:nvPicPr>
          <p:cNvPr id="1026" name="Picture 2">
            <a:extLst>
              <a:ext uri="{FF2B5EF4-FFF2-40B4-BE49-F238E27FC236}">
                <a16:creationId xmlns:a16="http://schemas.microsoft.com/office/drawing/2014/main" id="{2016BCFA-03E2-AE22-1CA9-F07584A9DB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975" y="736896"/>
            <a:ext cx="8452464" cy="2194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03187E-B975-0A4B-94EA-B86BCD90CD86}"/>
              </a:ext>
            </a:extLst>
          </p:cNvPr>
          <p:cNvSpPr txBox="1"/>
          <p:nvPr/>
        </p:nvSpPr>
        <p:spPr>
          <a:xfrm>
            <a:off x="6695440" y="4452955"/>
            <a:ext cx="4578689" cy="1668149"/>
          </a:xfrm>
          <a:prstGeom prst="rect">
            <a:avLst/>
          </a:prstGeom>
          <a:noFill/>
        </p:spPr>
        <p:txBody>
          <a:bodyPr wrap="none" rtlCol="0">
            <a:spAutoFit/>
          </a:bodyPr>
          <a:lstStyle/>
          <a:p>
            <a:pPr>
              <a:lnSpc>
                <a:spcPct val="120000"/>
              </a:lnSpc>
            </a:pPr>
            <a:r>
              <a:rPr lang="en-US" sz="3200" b="1" dirty="0"/>
              <a:t>Augie Nuszer</a:t>
            </a:r>
          </a:p>
          <a:p>
            <a:r>
              <a:rPr lang="en-US" sz="3200" dirty="0"/>
              <a:t>(425) 533-5537</a:t>
            </a:r>
          </a:p>
          <a:p>
            <a:r>
              <a:rPr lang="en-US" sz="3200" dirty="0">
                <a:hlinkClick r:id="rId6"/>
              </a:rPr>
              <a:t>Augie.Nuszer@ecy.wa.gov</a:t>
            </a:r>
            <a:endParaRPr lang="en-US" sz="3200" dirty="0"/>
          </a:p>
        </p:txBody>
      </p:sp>
      <p:sp>
        <p:nvSpPr>
          <p:cNvPr id="2" name="TextBox 1">
            <a:extLst>
              <a:ext uri="{FF2B5EF4-FFF2-40B4-BE49-F238E27FC236}">
                <a16:creationId xmlns:a16="http://schemas.microsoft.com/office/drawing/2014/main" id="{DD303E1B-EA00-2436-3291-73D759A895DF}"/>
              </a:ext>
            </a:extLst>
          </p:cNvPr>
          <p:cNvSpPr txBox="1"/>
          <p:nvPr/>
        </p:nvSpPr>
        <p:spPr>
          <a:xfrm>
            <a:off x="1610221" y="3070688"/>
            <a:ext cx="8602611" cy="830997"/>
          </a:xfrm>
          <a:prstGeom prst="rect">
            <a:avLst/>
          </a:prstGeom>
          <a:noFill/>
        </p:spPr>
        <p:txBody>
          <a:bodyPr wrap="none" rtlCol="0">
            <a:spAutoFit/>
          </a:bodyPr>
          <a:lstStyle/>
          <a:p>
            <a:r>
              <a:rPr lang="en-US" sz="2400" dirty="0"/>
              <a:t>Find this presentation on our webpage at: </a:t>
            </a:r>
            <a:r>
              <a:rPr lang="en-US" sz="2400" dirty="0">
                <a:hlinkClick r:id="rId7"/>
              </a:rPr>
              <a:t>Holly Park cleanup site</a:t>
            </a:r>
            <a:endParaRPr lang="en-US" sz="2400" dirty="0"/>
          </a:p>
          <a:p>
            <a:r>
              <a:rPr lang="en-US" sz="2400" dirty="0"/>
              <a:t>			Thank you for joining!</a:t>
            </a:r>
          </a:p>
        </p:txBody>
      </p:sp>
    </p:spTree>
    <p:extLst>
      <p:ext uri="{BB962C8B-B14F-4D97-AF65-F5344CB8AC3E}">
        <p14:creationId xmlns:p14="http://schemas.microsoft.com/office/powerpoint/2010/main" val="1701100307"/>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WA State Department of Ecology log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783" y="470849"/>
            <a:ext cx="2187526" cy="765838"/>
          </a:xfrm>
          <a:prstGeom prst="rect">
            <a:avLst/>
          </a:prstGeom>
        </p:spPr>
      </p:pic>
      <p:sp>
        <p:nvSpPr>
          <p:cNvPr id="6" name="Title 1"/>
          <p:cNvSpPr>
            <a:spLocks noGrp="1"/>
          </p:cNvSpPr>
          <p:nvPr>
            <p:ph type="title"/>
          </p:nvPr>
        </p:nvSpPr>
        <p:spPr>
          <a:xfrm>
            <a:off x="2547116" y="379960"/>
            <a:ext cx="3330254" cy="995909"/>
          </a:xfrm>
        </p:spPr>
        <p:txBody>
          <a:bodyPr>
            <a:noAutofit/>
          </a:bodyPr>
          <a:lstStyle/>
          <a:p>
            <a:pPr algn="ctr"/>
            <a:r>
              <a:rPr lang="en-US" sz="3000" b="1" dirty="0"/>
              <a:t>Welcome to our online open house</a:t>
            </a:r>
          </a:p>
        </p:txBody>
      </p:sp>
      <p:sp>
        <p:nvSpPr>
          <p:cNvPr id="7" name="Content Placeholder 2"/>
          <p:cNvSpPr txBox="1">
            <a:spLocks/>
          </p:cNvSpPr>
          <p:nvPr/>
        </p:nvSpPr>
        <p:spPr>
          <a:xfrm>
            <a:off x="5877370" y="480068"/>
            <a:ext cx="6153765" cy="593354"/>
          </a:xfrm>
          <a:prstGeom prst="rect">
            <a:avLst/>
          </a:prstGeom>
        </p:spPr>
        <p:txBody>
          <a:bodyPr vert="horz" lIns="60968" tIns="30485" rIns="60968" bIns="30485" rtlCol="0">
            <a:noAutofit/>
          </a:bodyPr>
          <a:lstStyle>
            <a:lvl1pPr marL="0" indent="0" algn="l" defTabSz="1371326" rtl="0" eaLnBrk="1" latinLnBrk="0" hangingPunct="1">
              <a:lnSpc>
                <a:spcPct val="90000"/>
              </a:lnSpc>
              <a:spcBef>
                <a:spcPts val="1500"/>
              </a:spcBef>
              <a:buFont typeface="Wingdings" panose="05000000000000000000" pitchFamily="2" charset="2"/>
              <a:buNone/>
              <a:defRPr sz="3599" kern="1200">
                <a:solidFill>
                  <a:schemeClr val="tx1">
                    <a:tint val="75000"/>
                  </a:schemeClr>
                </a:solidFill>
                <a:latin typeface="Franklin Gothic Book" panose="020B0503020102020204" pitchFamily="34" charset="0"/>
                <a:ea typeface="Roboto Medium" panose="02000000000000000000" pitchFamily="2" charset="0"/>
                <a:cs typeface="+mn-cs"/>
              </a:defRPr>
            </a:lvl1pPr>
            <a:lvl2pPr marL="685663" indent="0" algn="l" defTabSz="1371326" rtl="0" eaLnBrk="1" latinLnBrk="0" hangingPunct="1">
              <a:lnSpc>
                <a:spcPct val="90000"/>
              </a:lnSpc>
              <a:spcBef>
                <a:spcPts val="750"/>
              </a:spcBef>
              <a:buFont typeface="Calibri" panose="020F0502020204030204" pitchFamily="34" charset="0"/>
              <a:buNone/>
              <a:defRPr sz="2999" kern="1200">
                <a:solidFill>
                  <a:schemeClr val="tx1">
                    <a:tint val="75000"/>
                  </a:schemeClr>
                </a:solidFill>
                <a:latin typeface="Franklin Gothic Book" panose="020B0503020102020204" pitchFamily="34" charset="0"/>
                <a:ea typeface="Roboto Medium" panose="02000000000000000000" pitchFamily="2" charset="0"/>
                <a:cs typeface="+mn-cs"/>
              </a:defRPr>
            </a:lvl2pPr>
            <a:lvl3pPr marL="1371326" indent="0" algn="l" defTabSz="1371326" rtl="0" eaLnBrk="1" latinLnBrk="0" hangingPunct="1">
              <a:lnSpc>
                <a:spcPct val="90000"/>
              </a:lnSpc>
              <a:spcBef>
                <a:spcPts val="750"/>
              </a:spcBef>
              <a:buFont typeface="Calibri" panose="020F0502020204030204" pitchFamily="34" charset="0"/>
              <a:buNone/>
              <a:defRPr sz="2699" kern="1200">
                <a:solidFill>
                  <a:schemeClr val="tx1">
                    <a:tint val="75000"/>
                  </a:schemeClr>
                </a:solidFill>
                <a:latin typeface="Franklin Gothic Book" panose="020B0503020102020204" pitchFamily="34" charset="0"/>
                <a:ea typeface="Roboto Medium" panose="02000000000000000000" pitchFamily="2" charset="0"/>
                <a:cs typeface="+mn-cs"/>
              </a:defRPr>
            </a:lvl3pPr>
            <a:lvl4pPr marL="2056989" indent="0" algn="l" defTabSz="1371326" rtl="0" eaLnBrk="1" latinLnBrk="0" hangingPunct="1">
              <a:lnSpc>
                <a:spcPct val="90000"/>
              </a:lnSpc>
              <a:spcBef>
                <a:spcPts val="750"/>
              </a:spcBef>
              <a:buFont typeface="Arial" panose="020B0604020202020204" pitchFamily="34" charset="0"/>
              <a:buNone/>
              <a:defRPr sz="2400" kern="1200">
                <a:solidFill>
                  <a:schemeClr val="tx1">
                    <a:tint val="75000"/>
                  </a:schemeClr>
                </a:solidFill>
                <a:latin typeface="Roboto Medium" panose="02000000000000000000" pitchFamily="2" charset="0"/>
                <a:ea typeface="Roboto Medium" panose="02000000000000000000" pitchFamily="2" charset="0"/>
                <a:cs typeface="+mn-cs"/>
              </a:defRPr>
            </a:lvl4pPr>
            <a:lvl5pPr marL="2742651" indent="0" algn="l" defTabSz="1371326" rtl="0" eaLnBrk="1" latinLnBrk="0" hangingPunct="1">
              <a:lnSpc>
                <a:spcPct val="90000"/>
              </a:lnSpc>
              <a:spcBef>
                <a:spcPts val="750"/>
              </a:spcBef>
              <a:buFont typeface="Arial" panose="020B0604020202020204" pitchFamily="34" charset="0"/>
              <a:buNone/>
              <a:defRPr sz="2400" kern="1200">
                <a:solidFill>
                  <a:schemeClr val="tx1">
                    <a:tint val="75000"/>
                  </a:schemeClr>
                </a:solidFill>
                <a:latin typeface="Roboto Medium" panose="02000000000000000000" pitchFamily="2" charset="0"/>
                <a:ea typeface="Roboto Medium" panose="02000000000000000000" pitchFamily="2" charset="0"/>
                <a:cs typeface="+mn-cs"/>
              </a:defRPr>
            </a:lvl5pPr>
            <a:lvl6pPr marL="3428314" indent="0" algn="l" defTabSz="1371326" rtl="0" eaLnBrk="1" latinLnBrk="0" hangingPunct="1">
              <a:lnSpc>
                <a:spcPct val="90000"/>
              </a:lnSpc>
              <a:spcBef>
                <a:spcPts val="750"/>
              </a:spcBef>
              <a:buFont typeface="Arial" panose="020B0604020202020204" pitchFamily="34" charset="0"/>
              <a:buNone/>
              <a:defRPr sz="2400" kern="1200">
                <a:solidFill>
                  <a:schemeClr val="tx1">
                    <a:tint val="75000"/>
                  </a:schemeClr>
                </a:solidFill>
                <a:latin typeface="+mn-lt"/>
                <a:ea typeface="+mn-ea"/>
                <a:cs typeface="+mn-cs"/>
              </a:defRPr>
            </a:lvl6pPr>
            <a:lvl7pPr marL="4113977" indent="0" algn="l" defTabSz="1371326" rtl="0" eaLnBrk="1" latinLnBrk="0" hangingPunct="1">
              <a:lnSpc>
                <a:spcPct val="90000"/>
              </a:lnSpc>
              <a:spcBef>
                <a:spcPts val="750"/>
              </a:spcBef>
              <a:buFont typeface="Arial" panose="020B0604020202020204" pitchFamily="34" charset="0"/>
              <a:buNone/>
              <a:defRPr sz="2400" kern="1200">
                <a:solidFill>
                  <a:schemeClr val="tx1">
                    <a:tint val="75000"/>
                  </a:schemeClr>
                </a:solidFill>
                <a:latin typeface="+mn-lt"/>
                <a:ea typeface="+mn-ea"/>
                <a:cs typeface="+mn-cs"/>
              </a:defRPr>
            </a:lvl7pPr>
            <a:lvl8pPr marL="4799640" indent="0" algn="l" defTabSz="1371326" rtl="0" eaLnBrk="1" latinLnBrk="0" hangingPunct="1">
              <a:lnSpc>
                <a:spcPct val="90000"/>
              </a:lnSpc>
              <a:spcBef>
                <a:spcPts val="750"/>
              </a:spcBef>
              <a:buFont typeface="Arial" panose="020B0604020202020204" pitchFamily="34" charset="0"/>
              <a:buNone/>
              <a:defRPr sz="2400" kern="1200">
                <a:solidFill>
                  <a:schemeClr val="tx1">
                    <a:tint val="75000"/>
                  </a:schemeClr>
                </a:solidFill>
                <a:latin typeface="+mn-lt"/>
                <a:ea typeface="+mn-ea"/>
                <a:cs typeface="+mn-cs"/>
              </a:defRPr>
            </a:lvl8pPr>
            <a:lvl9pPr marL="5485303" indent="0" algn="l" defTabSz="1371326" rtl="0" eaLnBrk="1" latinLnBrk="0" hangingPunct="1">
              <a:lnSpc>
                <a:spcPct val="90000"/>
              </a:lnSpc>
              <a:spcBef>
                <a:spcPts val="750"/>
              </a:spcBef>
              <a:buFont typeface="Arial" panose="020B0604020202020204" pitchFamily="34" charset="0"/>
              <a:buNone/>
              <a:defRPr sz="2400" kern="1200">
                <a:solidFill>
                  <a:schemeClr val="tx1">
                    <a:tint val="75000"/>
                  </a:schemeClr>
                </a:solidFill>
                <a:latin typeface="+mn-lt"/>
                <a:ea typeface="+mn-ea"/>
                <a:cs typeface="+mn-cs"/>
              </a:defRPr>
            </a:lvl9pPr>
          </a:lstStyle>
          <a:p>
            <a:pPr algn="ctr">
              <a:lnSpc>
                <a:spcPts val="1600"/>
              </a:lnSpc>
              <a:spcBef>
                <a:spcPts val="0"/>
              </a:spcBef>
              <a:spcAft>
                <a:spcPts val="200"/>
              </a:spcAft>
              <a:defRPr/>
            </a:pPr>
            <a:r>
              <a:rPr lang="en-US" sz="2134" b="1" dirty="0">
                <a:solidFill>
                  <a:prstClr val="black"/>
                </a:solidFill>
              </a:rPr>
              <a:t>We will begin taking questions shortly.</a:t>
            </a:r>
          </a:p>
          <a:p>
            <a:pPr algn="ctr">
              <a:lnSpc>
                <a:spcPts val="1600"/>
              </a:lnSpc>
              <a:spcAft>
                <a:spcPts val="800"/>
              </a:spcAft>
              <a:defRPr/>
            </a:pPr>
            <a:r>
              <a:rPr lang="en-US" sz="2134" b="1" dirty="0">
                <a:solidFill>
                  <a:prstClr val="black"/>
                </a:solidFill>
              </a:rPr>
              <a:t>No sound? </a:t>
            </a:r>
            <a:r>
              <a:rPr lang="en-US" sz="2134" dirty="0">
                <a:solidFill>
                  <a:prstClr val="black"/>
                </a:solidFill>
              </a:rPr>
              <a:t>We will unmute soon for sound checks</a:t>
            </a:r>
            <a:r>
              <a:rPr lang="en-US" sz="2400" dirty="0">
                <a:solidFill>
                  <a:prstClr val="black"/>
                </a:solidFill>
              </a:rPr>
              <a:t>.</a:t>
            </a:r>
          </a:p>
          <a:p>
            <a:pPr>
              <a:defRPr/>
            </a:pPr>
            <a:endParaRPr lang="en-US" sz="400" dirty="0">
              <a:solidFill>
                <a:prstClr val="black"/>
              </a:solidFill>
            </a:endParaRPr>
          </a:p>
        </p:txBody>
      </p:sp>
      <p:sp>
        <p:nvSpPr>
          <p:cNvPr id="64" name="Rectangle 63" descr="Decorative"/>
          <p:cNvSpPr/>
          <p:nvPr/>
        </p:nvSpPr>
        <p:spPr>
          <a:xfrm>
            <a:off x="359648" y="1576848"/>
            <a:ext cx="8226151" cy="1834040"/>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prstClr val="white"/>
              </a:solidFill>
              <a:latin typeface="Calibri" panose="020F0502020204030204"/>
            </a:endParaRPr>
          </a:p>
        </p:txBody>
      </p:sp>
      <p:sp>
        <p:nvSpPr>
          <p:cNvPr id="65" name="Rectangle 64"/>
          <p:cNvSpPr/>
          <p:nvPr/>
        </p:nvSpPr>
        <p:spPr>
          <a:xfrm>
            <a:off x="262783" y="1475977"/>
            <a:ext cx="858036" cy="420756"/>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defRPr/>
            </a:pPr>
            <a:r>
              <a:rPr lang="en-US" sz="2134" b="1" dirty="0">
                <a:solidFill>
                  <a:prstClr val="white"/>
                </a:solidFill>
                <a:latin typeface="Calibri" panose="020F0502020204030204"/>
              </a:rPr>
              <a:t>Join</a:t>
            </a:r>
          </a:p>
        </p:txBody>
      </p:sp>
      <p:pic>
        <p:nvPicPr>
          <p:cNvPr id="66" name="Picture 65" descr="Zoom audio connection dialog box"/>
          <p:cNvPicPr>
            <a:picLocks noChangeAspect="1"/>
          </p:cNvPicPr>
          <p:nvPr/>
        </p:nvPicPr>
        <p:blipFill>
          <a:blip r:embed="rId4"/>
          <a:stretch>
            <a:fillRect/>
          </a:stretch>
        </p:blipFill>
        <p:spPr>
          <a:xfrm>
            <a:off x="2743179" y="1669465"/>
            <a:ext cx="2969913" cy="1659489"/>
          </a:xfrm>
          <a:prstGeom prst="rect">
            <a:avLst/>
          </a:prstGeom>
          <a:effectLst>
            <a:outerShdw blurRad="50800" dist="38100" dir="2700000" algn="tl" rotWithShape="0">
              <a:prstClr val="black">
                <a:alpha val="40000"/>
              </a:prstClr>
            </a:outerShdw>
          </a:effectLst>
        </p:spPr>
      </p:pic>
      <p:sp>
        <p:nvSpPr>
          <p:cNvPr id="67" name="Rounded Rectangle 66"/>
          <p:cNvSpPr/>
          <p:nvPr/>
        </p:nvSpPr>
        <p:spPr>
          <a:xfrm>
            <a:off x="463412" y="2263481"/>
            <a:ext cx="2432302" cy="404039"/>
          </a:xfrm>
          <a:prstGeom prst="roundRect">
            <a:avLst>
              <a:gd name="adj" fmla="val 28445"/>
            </a:avLst>
          </a:prstGeom>
          <a:solidFill>
            <a:srgbClr val="00823B"/>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defRPr/>
            </a:pPr>
            <a:r>
              <a:rPr lang="en-US" sz="1600" b="1" dirty="0">
                <a:solidFill>
                  <a:prstClr val="white"/>
                </a:solidFill>
                <a:latin typeface="Calibri" panose="020F0502020204030204"/>
              </a:rPr>
              <a:t>Connect Audio &amp; Join</a:t>
            </a:r>
          </a:p>
        </p:txBody>
      </p:sp>
      <p:sp>
        <p:nvSpPr>
          <p:cNvPr id="68" name="Right Arrow 67" descr="Decorative"/>
          <p:cNvSpPr/>
          <p:nvPr/>
        </p:nvSpPr>
        <p:spPr>
          <a:xfrm rot="10800000" flipH="1">
            <a:off x="3059469" y="2286662"/>
            <a:ext cx="482016" cy="339500"/>
          </a:xfrm>
          <a:prstGeom prst="rightArrow">
            <a:avLst/>
          </a:prstGeom>
          <a:solidFill>
            <a:srgbClr val="00823B"/>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black"/>
              </a:solidFill>
              <a:latin typeface="Calibri" panose="020F0502020204030204"/>
            </a:endParaRPr>
          </a:p>
        </p:txBody>
      </p:sp>
      <p:pic>
        <p:nvPicPr>
          <p:cNvPr id="69" name="Picture 68" descr="Mouse Cursor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555" y="2459378"/>
            <a:ext cx="152311" cy="228021"/>
          </a:xfrm>
          <a:prstGeom prst="rect">
            <a:avLst/>
          </a:prstGeom>
          <a:effectLst>
            <a:glow rad="101600">
              <a:srgbClr val="FFFF00">
                <a:alpha val="60000"/>
              </a:srgbClr>
            </a:glow>
          </a:effectLst>
        </p:spPr>
      </p:pic>
      <p:sp>
        <p:nvSpPr>
          <p:cNvPr id="70" name="Explosion 1 69" descr="Decorative"/>
          <p:cNvSpPr/>
          <p:nvPr/>
        </p:nvSpPr>
        <p:spPr>
          <a:xfrm>
            <a:off x="5902120" y="1747875"/>
            <a:ext cx="687563" cy="519034"/>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a:solidFill>
                <a:prstClr val="white"/>
              </a:solidFill>
              <a:latin typeface="Calibri" panose="020F0502020204030204"/>
            </a:endParaRPr>
          </a:p>
        </p:txBody>
      </p:sp>
      <p:sp>
        <p:nvSpPr>
          <p:cNvPr id="71" name="Rectangle 70"/>
          <p:cNvSpPr/>
          <p:nvPr/>
        </p:nvSpPr>
        <p:spPr>
          <a:xfrm>
            <a:off x="5994476" y="1819065"/>
            <a:ext cx="529045" cy="338554"/>
          </a:xfrm>
          <a:prstGeom prst="rect">
            <a:avLst/>
          </a:prstGeom>
        </p:spPr>
        <p:txBody>
          <a:bodyPr wrap="square">
            <a:spAutoFit/>
          </a:bodyPr>
          <a:lstStyle/>
          <a:p>
            <a:pPr algn="ctr">
              <a:defRPr/>
            </a:pPr>
            <a:r>
              <a:rPr lang="en-US" sz="1600" b="1" dirty="0">
                <a:solidFill>
                  <a:prstClr val="black"/>
                </a:solidFill>
                <a:latin typeface="Calibri" panose="020F0502020204030204"/>
              </a:rPr>
              <a:t>Tip</a:t>
            </a:r>
          </a:p>
        </p:txBody>
      </p:sp>
      <p:sp>
        <p:nvSpPr>
          <p:cNvPr id="72" name="Rectangle 71"/>
          <p:cNvSpPr/>
          <p:nvPr/>
        </p:nvSpPr>
        <p:spPr>
          <a:xfrm>
            <a:off x="6188794" y="1722890"/>
            <a:ext cx="2627575" cy="646331"/>
          </a:xfrm>
          <a:prstGeom prst="rect">
            <a:avLst/>
          </a:prstGeom>
        </p:spPr>
        <p:txBody>
          <a:bodyPr wrap="square">
            <a:spAutoFit/>
          </a:bodyPr>
          <a:lstStyle/>
          <a:p>
            <a:pPr algn="ctr">
              <a:defRPr/>
            </a:pPr>
            <a:r>
              <a:rPr lang="en-US" b="1" dirty="0">
                <a:solidFill>
                  <a:prstClr val="black"/>
                </a:solidFill>
                <a:latin typeface="Calibri" panose="020F0502020204030204"/>
              </a:rPr>
              <a:t>Try your computer</a:t>
            </a:r>
            <a:br>
              <a:rPr lang="en-US" b="1" dirty="0">
                <a:solidFill>
                  <a:prstClr val="black"/>
                </a:solidFill>
                <a:latin typeface="Calibri" panose="020F0502020204030204"/>
              </a:rPr>
            </a:br>
            <a:r>
              <a:rPr lang="en-US" b="1" dirty="0">
                <a:solidFill>
                  <a:prstClr val="black"/>
                </a:solidFill>
                <a:latin typeface="Calibri" panose="020F0502020204030204"/>
              </a:rPr>
              <a:t>audio </a:t>
            </a:r>
            <a:r>
              <a:rPr lang="en-US" b="1" i="1" dirty="0">
                <a:solidFill>
                  <a:prstClr val="black"/>
                </a:solidFill>
                <a:latin typeface="Calibri" panose="020F0502020204030204"/>
              </a:rPr>
              <a:t>first</a:t>
            </a:r>
            <a:r>
              <a:rPr lang="en-US" b="1" dirty="0">
                <a:solidFill>
                  <a:prstClr val="black"/>
                </a:solidFill>
                <a:latin typeface="Calibri" panose="020F0502020204030204"/>
              </a:rPr>
              <a:t>.</a:t>
            </a:r>
            <a:endParaRPr lang="en-US" sz="1600" dirty="0">
              <a:solidFill>
                <a:prstClr val="black"/>
              </a:solidFill>
              <a:latin typeface="Calibri" panose="020F0502020204030204"/>
            </a:endParaRPr>
          </a:p>
        </p:txBody>
      </p:sp>
      <p:sp>
        <p:nvSpPr>
          <p:cNvPr id="73" name="Rectangle 72"/>
          <p:cNvSpPr/>
          <p:nvPr/>
        </p:nvSpPr>
        <p:spPr>
          <a:xfrm>
            <a:off x="5809957" y="2429102"/>
            <a:ext cx="2731705" cy="830997"/>
          </a:xfrm>
          <a:prstGeom prst="rect">
            <a:avLst/>
          </a:prstGeom>
        </p:spPr>
        <p:txBody>
          <a:bodyPr wrap="square">
            <a:spAutoFit/>
          </a:bodyPr>
          <a:lstStyle/>
          <a:p>
            <a:pPr algn="ctr">
              <a:defRPr/>
            </a:pPr>
            <a:r>
              <a:rPr lang="en-US" sz="1600" dirty="0">
                <a:solidFill>
                  <a:prstClr val="black"/>
                </a:solidFill>
                <a:latin typeface="Calibri" panose="020F0502020204030204"/>
              </a:rPr>
              <a:t>If you’d like, you can test your </a:t>
            </a:r>
            <a:br>
              <a:rPr lang="en-US" sz="1600" dirty="0">
                <a:solidFill>
                  <a:prstClr val="black"/>
                </a:solidFill>
                <a:latin typeface="Calibri" panose="020F0502020204030204"/>
              </a:rPr>
            </a:br>
            <a:r>
              <a:rPr lang="en-US" sz="1600" dirty="0">
                <a:solidFill>
                  <a:prstClr val="black"/>
                </a:solidFill>
                <a:latin typeface="Calibri" panose="020F0502020204030204"/>
              </a:rPr>
              <a:t>speaker and microphone</a:t>
            </a:r>
            <a:br>
              <a:rPr lang="en-US" sz="1600" dirty="0">
                <a:solidFill>
                  <a:prstClr val="black"/>
                </a:solidFill>
                <a:latin typeface="Calibri" panose="020F0502020204030204"/>
              </a:rPr>
            </a:br>
            <a:r>
              <a:rPr lang="en-US" sz="1600" i="1" dirty="0">
                <a:solidFill>
                  <a:prstClr val="black"/>
                </a:solidFill>
                <a:latin typeface="Calibri" panose="020F0502020204030204"/>
              </a:rPr>
              <a:t>before</a:t>
            </a:r>
            <a:r>
              <a:rPr lang="en-US" sz="1600" dirty="0">
                <a:solidFill>
                  <a:prstClr val="black"/>
                </a:solidFill>
                <a:latin typeface="Calibri" panose="020F0502020204030204"/>
              </a:rPr>
              <a:t> joining.</a:t>
            </a:r>
          </a:p>
        </p:txBody>
      </p:sp>
      <p:sp>
        <p:nvSpPr>
          <p:cNvPr id="74" name="Rectangle 73" descr="Decorative"/>
          <p:cNvSpPr/>
          <p:nvPr/>
        </p:nvSpPr>
        <p:spPr>
          <a:xfrm>
            <a:off x="360564" y="3753777"/>
            <a:ext cx="8226151" cy="2736616"/>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prstClr val="white"/>
              </a:solidFill>
              <a:latin typeface="Calibri" panose="020F0502020204030204"/>
            </a:endParaRPr>
          </a:p>
        </p:txBody>
      </p:sp>
      <p:sp>
        <p:nvSpPr>
          <p:cNvPr id="77" name="Rectangle 76"/>
          <p:cNvSpPr/>
          <p:nvPr/>
        </p:nvSpPr>
        <p:spPr>
          <a:xfrm>
            <a:off x="262784" y="3604454"/>
            <a:ext cx="965783" cy="420756"/>
          </a:xfrm>
          <a:prstGeom prst="rect">
            <a:avLst/>
          </a:prstGeom>
          <a:solidFill>
            <a:schemeClr val="tx2">
              <a:lumMod val="5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defRPr/>
            </a:pPr>
            <a:r>
              <a:rPr lang="en-US" sz="2134" b="1" dirty="0">
                <a:solidFill>
                  <a:prstClr val="white"/>
                </a:solidFill>
                <a:latin typeface="Calibri" panose="020F0502020204030204"/>
              </a:rPr>
              <a:t>Audio</a:t>
            </a:r>
          </a:p>
        </p:txBody>
      </p:sp>
      <p:sp>
        <p:nvSpPr>
          <p:cNvPr id="78" name="Rectangle 77"/>
          <p:cNvSpPr/>
          <p:nvPr/>
        </p:nvSpPr>
        <p:spPr>
          <a:xfrm>
            <a:off x="593649" y="5064360"/>
            <a:ext cx="4931637" cy="1323439"/>
          </a:xfrm>
          <a:prstGeom prst="rect">
            <a:avLst/>
          </a:prstGeom>
        </p:spPr>
        <p:txBody>
          <a:bodyPr wrap="square">
            <a:spAutoFit/>
          </a:bodyPr>
          <a:lstStyle/>
          <a:p>
            <a:pPr marL="190538" indent="-190538">
              <a:buFont typeface="Arial" panose="020B0604020202020204" pitchFamily="34" charset="0"/>
              <a:buChar char="•"/>
              <a:defRPr/>
            </a:pPr>
            <a:r>
              <a:rPr lang="en-US" sz="1600" dirty="0">
                <a:solidFill>
                  <a:prstClr val="black"/>
                </a:solidFill>
                <a:latin typeface="Calibri" panose="020F0502020204030204"/>
              </a:rPr>
              <a:t>Dial: </a:t>
            </a:r>
            <a:r>
              <a:rPr lang="en-US" sz="1600" b="1" dirty="0">
                <a:solidFill>
                  <a:prstClr val="black"/>
                </a:solidFill>
                <a:latin typeface="Calibri" panose="020F0502020204030204"/>
              </a:rPr>
              <a:t>253 215 8782 (Tacoma)</a:t>
            </a:r>
          </a:p>
          <a:p>
            <a:pPr marL="190538" indent="-190538">
              <a:buFont typeface="Arial" panose="020B0604020202020204" pitchFamily="34" charset="0"/>
              <a:buChar char="•"/>
              <a:defRPr/>
            </a:pPr>
            <a:r>
              <a:rPr lang="en-US" sz="1600" dirty="0">
                <a:solidFill>
                  <a:prstClr val="black"/>
                </a:solidFill>
                <a:latin typeface="Calibri" panose="020F0502020204030204"/>
              </a:rPr>
              <a:t>Enter Zoom Meeting ID </a:t>
            </a:r>
            <a:r>
              <a:rPr lang="en-US" sz="1600" b="1" dirty="0">
                <a:latin typeface="Calibri" panose="020F0502020204030204" pitchFamily="34" charset="0"/>
                <a:cs typeface="Calibri" panose="020F0502020204030204" pitchFamily="34" charset="0"/>
              </a:rPr>
              <a:t>836</a:t>
            </a:r>
            <a:r>
              <a:rPr lang="en-US" sz="1600" b="1" i="0" dirty="0">
                <a:effectLst/>
                <a:latin typeface="Calibri" panose="020F0502020204030204" pitchFamily="34" charset="0"/>
                <a:cs typeface="Calibri" panose="020F0502020204030204" pitchFamily="34" charset="0"/>
              </a:rPr>
              <a:t> 0448 7808 </a:t>
            </a:r>
            <a:r>
              <a:rPr lang="en-US" sz="1600" dirty="0">
                <a:solidFill>
                  <a:prstClr val="black"/>
                </a:solidFill>
                <a:latin typeface="Calibri" panose="020F0502020204030204"/>
              </a:rPr>
              <a:t>followed by “#”</a:t>
            </a:r>
          </a:p>
          <a:p>
            <a:pPr marL="190538" indent="-190538">
              <a:buFont typeface="Arial" panose="020B0604020202020204" pitchFamily="34" charset="0"/>
              <a:buChar char="•"/>
              <a:defRPr/>
            </a:pPr>
            <a:r>
              <a:rPr lang="en-US" sz="1600" dirty="0">
                <a:solidFill>
                  <a:prstClr val="black"/>
                </a:solidFill>
                <a:latin typeface="Calibri" panose="020F0502020204030204"/>
              </a:rPr>
              <a:t>Enter your unique Zoom Participant ID, followed by “#”</a:t>
            </a:r>
          </a:p>
          <a:p>
            <a:pPr marL="190538" indent="-190538">
              <a:buFont typeface="Arial" panose="020B0604020202020204" pitchFamily="34" charset="0"/>
              <a:buChar char="•"/>
              <a:defRPr/>
            </a:pPr>
            <a:r>
              <a:rPr lang="en-US" sz="1600" dirty="0">
                <a:solidFill>
                  <a:prstClr val="black"/>
                </a:solidFill>
                <a:latin typeface="Calibri" panose="020F0502020204030204"/>
              </a:rPr>
              <a:t>(If you do </a:t>
            </a:r>
            <a:r>
              <a:rPr lang="en-US" sz="1600" u="sng" dirty="0">
                <a:solidFill>
                  <a:prstClr val="black"/>
                </a:solidFill>
                <a:latin typeface="Calibri" panose="020F0502020204030204"/>
              </a:rPr>
              <a:t>not</a:t>
            </a:r>
            <a:r>
              <a:rPr lang="en-US" sz="1600" dirty="0">
                <a:solidFill>
                  <a:prstClr val="black"/>
                </a:solidFill>
                <a:latin typeface="Calibri" panose="020F0502020204030204"/>
              </a:rPr>
              <a:t> enter the Participant ID, you will be prompted to enter the Passcode.)</a:t>
            </a:r>
          </a:p>
        </p:txBody>
      </p:sp>
      <p:sp>
        <p:nvSpPr>
          <p:cNvPr id="79" name="Pentagon 78" descr="Decorative"/>
          <p:cNvSpPr/>
          <p:nvPr/>
        </p:nvSpPr>
        <p:spPr>
          <a:xfrm>
            <a:off x="834826" y="4629681"/>
            <a:ext cx="4565052" cy="285869"/>
          </a:xfrm>
          <a:prstGeom prst="homePlate">
            <a:avLst/>
          </a:prstGeom>
          <a:solidFill>
            <a:schemeClr val="accent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prstClr val="white"/>
              </a:solidFill>
              <a:latin typeface="Calibri" panose="020F0502020204030204"/>
            </a:endParaRPr>
          </a:p>
        </p:txBody>
      </p:sp>
      <p:sp>
        <p:nvSpPr>
          <p:cNvPr id="85" name="TextBox 84"/>
          <p:cNvSpPr txBox="1"/>
          <p:nvPr/>
        </p:nvSpPr>
        <p:spPr>
          <a:xfrm>
            <a:off x="973796" y="4601680"/>
            <a:ext cx="2609125" cy="338554"/>
          </a:xfrm>
          <a:prstGeom prst="rect">
            <a:avLst/>
          </a:prstGeom>
          <a:noFill/>
        </p:spPr>
        <p:txBody>
          <a:bodyPr wrap="square" rtlCol="0">
            <a:spAutoFit/>
          </a:bodyPr>
          <a:lstStyle/>
          <a:p>
            <a:pPr>
              <a:defRPr/>
            </a:pPr>
            <a:r>
              <a:rPr lang="en-US" sz="1600" dirty="0">
                <a:solidFill>
                  <a:prstClr val="white"/>
                </a:solidFill>
                <a:latin typeface="Calibri" panose="020F0502020204030204"/>
              </a:rPr>
              <a:t>If selecting “Phone Call”…</a:t>
            </a:r>
          </a:p>
        </p:txBody>
      </p:sp>
      <p:sp>
        <p:nvSpPr>
          <p:cNvPr id="86" name="Oval 85" descr="Decorative"/>
          <p:cNvSpPr/>
          <p:nvPr/>
        </p:nvSpPr>
        <p:spPr>
          <a:xfrm>
            <a:off x="548602" y="4582485"/>
            <a:ext cx="382802" cy="376945"/>
          </a:xfrm>
          <a:prstGeom prst="ellipse">
            <a:avLst/>
          </a:prstGeom>
          <a:solidFill>
            <a:schemeClr val="accent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prstClr val="white"/>
              </a:solidFill>
              <a:latin typeface="Calibri" panose="020F0502020204030204"/>
            </a:endParaRPr>
          </a:p>
        </p:txBody>
      </p:sp>
      <p:sp>
        <p:nvSpPr>
          <p:cNvPr id="87" name="TextBox 86"/>
          <p:cNvSpPr txBox="1"/>
          <p:nvPr/>
        </p:nvSpPr>
        <p:spPr>
          <a:xfrm>
            <a:off x="531094" y="4618705"/>
            <a:ext cx="428205" cy="338554"/>
          </a:xfrm>
          <a:prstGeom prst="rect">
            <a:avLst/>
          </a:prstGeom>
          <a:noFill/>
        </p:spPr>
        <p:txBody>
          <a:bodyPr wrap="square" rtlCol="0">
            <a:spAutoFit/>
          </a:bodyPr>
          <a:lstStyle/>
          <a:p>
            <a:pPr algn="ctr">
              <a:defRPr/>
            </a:pPr>
            <a:r>
              <a:rPr lang="en-US" sz="1600" b="1" dirty="0">
                <a:solidFill>
                  <a:prstClr val="white"/>
                </a:solidFill>
                <a:latin typeface="Calibri" panose="020F0502020204030204"/>
              </a:rPr>
              <a:t>B</a:t>
            </a:r>
          </a:p>
        </p:txBody>
      </p:sp>
      <p:sp>
        <p:nvSpPr>
          <p:cNvPr id="88" name="Bent-Up Arrow 87" descr="Decorative"/>
          <p:cNvSpPr/>
          <p:nvPr/>
        </p:nvSpPr>
        <p:spPr>
          <a:xfrm>
            <a:off x="834825" y="3874983"/>
            <a:ext cx="3960730" cy="628538"/>
          </a:xfrm>
          <a:prstGeom prst="bentUpArrow">
            <a:avLst>
              <a:gd name="adj1" fmla="val 45071"/>
              <a:gd name="adj2" fmla="val 22571"/>
              <a:gd name="adj3" fmla="val 33216"/>
            </a:avLst>
          </a:prstGeom>
          <a:solidFill>
            <a:schemeClr val="tx2">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prstClr val="white"/>
              </a:solidFill>
              <a:latin typeface="Calibri" panose="020F0502020204030204"/>
            </a:endParaRPr>
          </a:p>
        </p:txBody>
      </p:sp>
      <p:sp>
        <p:nvSpPr>
          <p:cNvPr id="89" name="TextBox 88"/>
          <p:cNvSpPr txBox="1"/>
          <p:nvPr/>
        </p:nvSpPr>
        <p:spPr>
          <a:xfrm>
            <a:off x="973796" y="4189297"/>
            <a:ext cx="3875047" cy="338554"/>
          </a:xfrm>
          <a:prstGeom prst="rect">
            <a:avLst/>
          </a:prstGeom>
          <a:noFill/>
        </p:spPr>
        <p:txBody>
          <a:bodyPr wrap="square" rtlCol="0">
            <a:spAutoFit/>
          </a:bodyPr>
          <a:lstStyle/>
          <a:p>
            <a:pPr>
              <a:defRPr/>
            </a:pPr>
            <a:r>
              <a:rPr lang="en-US" sz="1600" b="1" dirty="0">
                <a:solidFill>
                  <a:prstClr val="white"/>
                </a:solidFill>
                <a:latin typeface="Calibri" panose="020F0502020204030204"/>
              </a:rPr>
              <a:t>Best Option: Use computer for audio</a:t>
            </a:r>
          </a:p>
        </p:txBody>
      </p:sp>
      <p:sp>
        <p:nvSpPr>
          <p:cNvPr id="90" name="Oval 89" descr="Decorative"/>
          <p:cNvSpPr/>
          <p:nvPr/>
        </p:nvSpPr>
        <p:spPr>
          <a:xfrm>
            <a:off x="548602" y="4148155"/>
            <a:ext cx="382802" cy="376945"/>
          </a:xfrm>
          <a:prstGeom prst="ellipse">
            <a:avLst/>
          </a:prstGeom>
          <a:solidFill>
            <a:schemeClr val="tx2">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prstClr val="white"/>
              </a:solidFill>
              <a:latin typeface="Calibri" panose="020F0502020204030204"/>
            </a:endParaRPr>
          </a:p>
        </p:txBody>
      </p:sp>
      <p:sp>
        <p:nvSpPr>
          <p:cNvPr id="91" name="TextBox 90"/>
          <p:cNvSpPr txBox="1"/>
          <p:nvPr/>
        </p:nvSpPr>
        <p:spPr>
          <a:xfrm>
            <a:off x="524400" y="4160895"/>
            <a:ext cx="428205" cy="338554"/>
          </a:xfrm>
          <a:prstGeom prst="rect">
            <a:avLst/>
          </a:prstGeom>
          <a:noFill/>
        </p:spPr>
        <p:txBody>
          <a:bodyPr wrap="square" rtlCol="0">
            <a:spAutoFit/>
          </a:bodyPr>
          <a:lstStyle/>
          <a:p>
            <a:pPr algn="ctr">
              <a:defRPr/>
            </a:pPr>
            <a:r>
              <a:rPr lang="en-US" sz="1600" b="1" dirty="0">
                <a:solidFill>
                  <a:prstClr val="white"/>
                </a:solidFill>
                <a:latin typeface="Calibri" panose="020F0502020204030204"/>
              </a:rPr>
              <a:t>A</a:t>
            </a:r>
          </a:p>
        </p:txBody>
      </p:sp>
      <p:pic>
        <p:nvPicPr>
          <p:cNvPr id="92" name="Picture 91" descr="Zoom dialog box with phone call information"/>
          <p:cNvPicPr>
            <a:picLocks noChangeAspect="1"/>
          </p:cNvPicPr>
          <p:nvPr/>
        </p:nvPicPr>
        <p:blipFill>
          <a:blip r:embed="rId6"/>
          <a:stretch>
            <a:fillRect/>
          </a:stretch>
        </p:blipFill>
        <p:spPr>
          <a:xfrm>
            <a:off x="5586546" y="4025210"/>
            <a:ext cx="2815160" cy="2115438"/>
          </a:xfrm>
          <a:prstGeom prst="rect">
            <a:avLst/>
          </a:prstGeom>
          <a:effectLst>
            <a:outerShdw blurRad="50800" dist="38100" dir="2700000" algn="tl" rotWithShape="0">
              <a:prstClr val="black">
                <a:alpha val="40000"/>
              </a:prstClr>
            </a:outerShdw>
          </a:effectLst>
        </p:spPr>
      </p:pic>
      <p:sp>
        <p:nvSpPr>
          <p:cNvPr id="94" name="Rectangle 93" descr="Decorative"/>
          <p:cNvSpPr/>
          <p:nvPr/>
        </p:nvSpPr>
        <p:spPr>
          <a:xfrm>
            <a:off x="8773383" y="1576847"/>
            <a:ext cx="3181191" cy="4913545"/>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prstClr val="white"/>
              </a:solidFill>
              <a:latin typeface="Calibri" panose="020F0502020204030204"/>
            </a:endParaRPr>
          </a:p>
        </p:txBody>
      </p:sp>
      <p:sp>
        <p:nvSpPr>
          <p:cNvPr id="95" name="Rectangle 94"/>
          <p:cNvSpPr/>
          <p:nvPr/>
        </p:nvSpPr>
        <p:spPr>
          <a:xfrm>
            <a:off x="6739526" y="5442083"/>
            <a:ext cx="1512222" cy="415498"/>
          </a:xfrm>
          <a:prstGeom prst="rect">
            <a:avLst/>
          </a:prstGeom>
          <a:solidFill>
            <a:schemeClr val="bg1"/>
          </a:solidFill>
          <a:ln>
            <a:solidFill>
              <a:schemeClr val="tx1">
                <a:lumMod val="40000"/>
                <a:lumOff val="60000"/>
              </a:schemeClr>
            </a:solidFill>
          </a:ln>
        </p:spPr>
        <p:txBody>
          <a:bodyPr wrap="square">
            <a:spAutoFit/>
          </a:bodyPr>
          <a:lstStyle/>
          <a:p>
            <a:pPr algn="ctr">
              <a:defRPr/>
            </a:pPr>
            <a:r>
              <a:rPr lang="en-US" sz="1050" dirty="0">
                <a:solidFill>
                  <a:schemeClr val="tx1">
                    <a:lumMod val="60000"/>
                    <a:lumOff val="40000"/>
                  </a:schemeClr>
                </a:solidFill>
                <a:latin typeface="Calibri" panose="020F0502020204030204"/>
              </a:rPr>
              <a:t>Unique Zoom-generated </a:t>
            </a:r>
            <a:br>
              <a:rPr lang="en-US" sz="1050" dirty="0">
                <a:solidFill>
                  <a:schemeClr val="tx1">
                    <a:lumMod val="60000"/>
                    <a:lumOff val="40000"/>
                  </a:schemeClr>
                </a:solidFill>
                <a:latin typeface="Calibri" panose="020F0502020204030204"/>
              </a:rPr>
            </a:br>
            <a:r>
              <a:rPr lang="en-US" sz="1050" dirty="0">
                <a:solidFill>
                  <a:schemeClr val="tx1">
                    <a:lumMod val="60000"/>
                    <a:lumOff val="40000"/>
                  </a:schemeClr>
                </a:solidFill>
                <a:latin typeface="Calibri" panose="020F0502020204030204"/>
              </a:rPr>
              <a:t>IDs and Passcode</a:t>
            </a:r>
          </a:p>
        </p:txBody>
      </p:sp>
      <p:sp>
        <p:nvSpPr>
          <p:cNvPr id="96" name="Rectangle 95"/>
          <p:cNvSpPr/>
          <p:nvPr/>
        </p:nvSpPr>
        <p:spPr>
          <a:xfrm>
            <a:off x="8685117" y="1475977"/>
            <a:ext cx="1569898" cy="420756"/>
          </a:xfrm>
          <a:prstGeom prst="rect">
            <a:avLst/>
          </a:prstGeom>
          <a:solidFill>
            <a:srgbClr val="FFD66C"/>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defRPr/>
            </a:pPr>
            <a:r>
              <a:rPr lang="en-US" sz="2134" b="1" dirty="0">
                <a:solidFill>
                  <a:prstClr val="black"/>
                </a:solidFill>
                <a:latin typeface="Calibri" panose="020F0502020204030204"/>
              </a:rPr>
              <a:t>Participate</a:t>
            </a:r>
          </a:p>
        </p:txBody>
      </p:sp>
      <p:pic>
        <p:nvPicPr>
          <p:cNvPr id="97" name="Picture 96" descr="Zoom chat box icon"/>
          <p:cNvPicPr>
            <a:picLocks noChangeAspect="1"/>
          </p:cNvPicPr>
          <p:nvPr/>
        </p:nvPicPr>
        <p:blipFill>
          <a:blip r:embed="rId7"/>
          <a:stretch>
            <a:fillRect/>
          </a:stretch>
        </p:blipFill>
        <p:spPr>
          <a:xfrm>
            <a:off x="9142327" y="2113152"/>
            <a:ext cx="694322" cy="639217"/>
          </a:xfrm>
          <a:prstGeom prst="rect">
            <a:avLst/>
          </a:prstGeom>
          <a:effectLst>
            <a:outerShdw blurRad="50800" dist="38100" dir="2700000" algn="tl" rotWithShape="0">
              <a:prstClr val="black">
                <a:alpha val="40000"/>
              </a:prstClr>
            </a:outerShdw>
          </a:effectLst>
        </p:spPr>
      </p:pic>
      <p:pic>
        <p:nvPicPr>
          <p:cNvPr id="98" name="Picture 97" descr="Mouse Cursor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1209" y="2611252"/>
            <a:ext cx="152311" cy="228021"/>
          </a:xfrm>
          <a:prstGeom prst="rect">
            <a:avLst/>
          </a:prstGeom>
          <a:effectLst>
            <a:glow rad="101600">
              <a:srgbClr val="FFFF00">
                <a:alpha val="60000"/>
              </a:srgbClr>
            </a:glow>
          </a:effectLst>
        </p:spPr>
      </p:pic>
      <p:sp>
        <p:nvSpPr>
          <p:cNvPr id="99" name="Content Placeholder 2"/>
          <p:cNvSpPr txBox="1">
            <a:spLocks/>
          </p:cNvSpPr>
          <p:nvPr/>
        </p:nvSpPr>
        <p:spPr>
          <a:xfrm>
            <a:off x="9924915" y="2012140"/>
            <a:ext cx="1779517" cy="906719"/>
          </a:xfrm>
          <a:prstGeom prst="rect">
            <a:avLst/>
          </a:prstGeom>
          <a:noFill/>
        </p:spPr>
        <p:txBody>
          <a:bodyPr vert="horz" lIns="60968" tIns="30485" rIns="60968" bIns="30485" rtlCol="0">
            <a:noAutofit/>
          </a:bodyPr>
          <a:lstStyle>
            <a:lvl1pPr marL="228594" indent="-228594" algn="l" defTabSz="914377" rtl="0" eaLnBrk="1" latinLnBrk="0" hangingPunct="1">
              <a:lnSpc>
                <a:spcPts val="3000"/>
              </a:lnSpc>
              <a:spcBef>
                <a:spcPts val="1000"/>
              </a:spcBef>
              <a:buClr>
                <a:srgbClr val="013F6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13F6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09707">
              <a:lnSpc>
                <a:spcPts val="2200"/>
              </a:lnSpc>
              <a:spcBef>
                <a:spcPts val="1200"/>
              </a:spcBef>
              <a:spcAft>
                <a:spcPts val="600"/>
              </a:spcAft>
              <a:buNone/>
              <a:defRPr/>
            </a:pPr>
            <a:r>
              <a:rPr lang="en-US" sz="2134" b="1" dirty="0">
                <a:solidFill>
                  <a:schemeClr val="tx1"/>
                </a:solidFill>
                <a:latin typeface="Calibri" panose="020F0502020204030204"/>
              </a:rPr>
              <a:t>Question? Need help?</a:t>
            </a:r>
            <a:br>
              <a:rPr lang="en-US" sz="2134" b="1" dirty="0">
                <a:solidFill>
                  <a:schemeClr val="tx1"/>
                </a:solidFill>
                <a:latin typeface="Calibri" panose="020F0502020204030204"/>
              </a:rPr>
            </a:br>
            <a:r>
              <a:rPr lang="en-US" sz="2134" dirty="0">
                <a:solidFill>
                  <a:schemeClr val="tx1"/>
                </a:solidFill>
                <a:latin typeface="Calibri" panose="020F0502020204030204"/>
              </a:rPr>
              <a:t>Chat with us!</a:t>
            </a:r>
            <a:endParaRPr lang="en-US" sz="2134" b="1" dirty="0">
              <a:solidFill>
                <a:schemeClr val="tx1"/>
              </a:solidFill>
              <a:latin typeface="Calibri" panose="020F0502020204030204"/>
            </a:endParaRPr>
          </a:p>
        </p:txBody>
      </p:sp>
      <p:grpSp>
        <p:nvGrpSpPr>
          <p:cNvPr id="100" name="Group 99" descr="Zoom participant box showing host"/>
          <p:cNvGrpSpPr/>
          <p:nvPr/>
        </p:nvGrpSpPr>
        <p:grpSpPr>
          <a:xfrm>
            <a:off x="9273987" y="3096347"/>
            <a:ext cx="2179982" cy="892799"/>
            <a:chOff x="9336515" y="3123858"/>
            <a:chExt cx="2026623" cy="790433"/>
          </a:xfrm>
          <a:effectLst>
            <a:outerShdw blurRad="50800" dist="38100" dir="2700000" algn="tl" rotWithShape="0">
              <a:prstClr val="black">
                <a:alpha val="40000"/>
              </a:prstClr>
            </a:outerShdw>
          </a:effectLst>
        </p:grpSpPr>
        <p:pic>
          <p:nvPicPr>
            <p:cNvPr id="101" name="Picture 100" descr="Zoom participant box showing host"/>
            <p:cNvPicPr>
              <a:picLocks noChangeAspect="1"/>
            </p:cNvPicPr>
            <p:nvPr/>
          </p:nvPicPr>
          <p:blipFill rotWithShape="1">
            <a:blip r:embed="rId8"/>
            <a:srcRect b="76464"/>
            <a:stretch/>
          </p:blipFill>
          <p:spPr>
            <a:xfrm>
              <a:off x="9336515" y="3123858"/>
              <a:ext cx="2026623" cy="411492"/>
            </a:xfrm>
            <a:prstGeom prst="rect">
              <a:avLst/>
            </a:prstGeom>
          </p:spPr>
        </p:pic>
        <p:pic>
          <p:nvPicPr>
            <p:cNvPr id="102" name="Picture 101" descr="Zoom participant box showing host"/>
            <p:cNvPicPr>
              <a:picLocks noChangeAspect="1"/>
            </p:cNvPicPr>
            <p:nvPr/>
          </p:nvPicPr>
          <p:blipFill rotWithShape="1">
            <a:blip r:embed="rId8"/>
            <a:srcRect t="77955" b="370"/>
            <a:stretch/>
          </p:blipFill>
          <p:spPr>
            <a:xfrm>
              <a:off x="9336515" y="3535350"/>
              <a:ext cx="2026623" cy="378941"/>
            </a:xfrm>
            <a:prstGeom prst="rect">
              <a:avLst/>
            </a:prstGeom>
          </p:spPr>
        </p:pic>
      </p:grpSp>
      <p:grpSp>
        <p:nvGrpSpPr>
          <p:cNvPr id="103" name="Group 102" descr="Zoom chat box showing where to type messages for everyone to see."/>
          <p:cNvGrpSpPr/>
          <p:nvPr/>
        </p:nvGrpSpPr>
        <p:grpSpPr>
          <a:xfrm>
            <a:off x="9273987" y="3989146"/>
            <a:ext cx="2179982" cy="1401027"/>
            <a:chOff x="9336515" y="3916497"/>
            <a:chExt cx="1996857" cy="1190119"/>
          </a:xfrm>
          <a:effectLst>
            <a:outerShdw blurRad="50800" dist="38100" dir="2700000" algn="tl" rotWithShape="0">
              <a:prstClr val="black">
                <a:alpha val="40000"/>
              </a:prstClr>
            </a:outerShdw>
          </a:effectLst>
        </p:grpSpPr>
        <p:pic>
          <p:nvPicPr>
            <p:cNvPr id="104" name="Picture 103" descr="Zoom chat box showing where to type messages for everyone to see."/>
            <p:cNvPicPr>
              <a:picLocks noChangeAspect="1"/>
            </p:cNvPicPr>
            <p:nvPr/>
          </p:nvPicPr>
          <p:blipFill rotWithShape="1">
            <a:blip r:embed="rId9"/>
            <a:srcRect b="84141"/>
            <a:stretch/>
          </p:blipFill>
          <p:spPr>
            <a:xfrm>
              <a:off x="9336515" y="3916497"/>
              <a:ext cx="1996857" cy="297157"/>
            </a:xfrm>
            <a:prstGeom prst="rect">
              <a:avLst/>
            </a:prstGeom>
          </p:spPr>
        </p:pic>
        <p:pic>
          <p:nvPicPr>
            <p:cNvPr id="105" name="Picture 104" descr="Zoom chat box showing where to type messages for everyone to see."/>
            <p:cNvPicPr>
              <a:picLocks noChangeAspect="1"/>
            </p:cNvPicPr>
            <p:nvPr/>
          </p:nvPicPr>
          <p:blipFill rotWithShape="1">
            <a:blip r:embed="rId9"/>
            <a:srcRect t="51879" b="199"/>
            <a:stretch/>
          </p:blipFill>
          <p:spPr>
            <a:xfrm>
              <a:off x="9336515" y="4208693"/>
              <a:ext cx="1996857" cy="897923"/>
            </a:xfrm>
            <a:prstGeom prst="rect">
              <a:avLst/>
            </a:prstGeom>
          </p:spPr>
        </p:pic>
      </p:grpSp>
      <p:sp>
        <p:nvSpPr>
          <p:cNvPr id="106" name="Content Placeholder 2"/>
          <p:cNvSpPr txBox="1">
            <a:spLocks/>
          </p:cNvSpPr>
          <p:nvPr/>
        </p:nvSpPr>
        <p:spPr>
          <a:xfrm>
            <a:off x="9146752" y="5542198"/>
            <a:ext cx="2434452" cy="831070"/>
          </a:xfrm>
          <a:prstGeom prst="rect">
            <a:avLst/>
          </a:prstGeom>
        </p:spPr>
        <p:txBody>
          <a:bodyPr vert="horz" lIns="60968" tIns="30485" rIns="60968" bIns="30485" rtlCol="0">
            <a:noAutofit/>
          </a:bodyPr>
          <a:lstStyle>
            <a:lvl1pPr marL="228594" indent="-228594" algn="l" defTabSz="914377" rtl="0" eaLnBrk="1" latinLnBrk="0" hangingPunct="1">
              <a:lnSpc>
                <a:spcPts val="3000"/>
              </a:lnSpc>
              <a:spcBef>
                <a:spcPts val="1000"/>
              </a:spcBef>
              <a:buClr>
                <a:srgbClr val="013F6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13F6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09707">
              <a:lnSpc>
                <a:spcPts val="2000"/>
              </a:lnSpc>
              <a:spcBef>
                <a:spcPts val="0"/>
              </a:spcBef>
              <a:spcAft>
                <a:spcPts val="200"/>
              </a:spcAft>
              <a:buNone/>
              <a:defRPr/>
            </a:pPr>
            <a:r>
              <a:rPr lang="en-US" sz="2134" dirty="0">
                <a:solidFill>
                  <a:prstClr val="black"/>
                </a:solidFill>
                <a:latin typeface="Calibri" panose="020F0502020204030204"/>
              </a:rPr>
              <a:t>Turn on the Chat box</a:t>
            </a:r>
            <a:br>
              <a:rPr lang="en-US" sz="2134" dirty="0">
                <a:solidFill>
                  <a:prstClr val="black"/>
                </a:solidFill>
                <a:latin typeface="Calibri" panose="020F0502020204030204"/>
              </a:rPr>
            </a:br>
            <a:r>
              <a:rPr lang="en-US" sz="2134" dirty="0">
                <a:solidFill>
                  <a:prstClr val="black"/>
                </a:solidFill>
                <a:latin typeface="Calibri" panose="020F0502020204030204"/>
              </a:rPr>
              <a:t>and Participant list from your toolbar</a:t>
            </a:r>
            <a:r>
              <a:rPr lang="en-US" sz="2134" b="1" dirty="0">
                <a:solidFill>
                  <a:prstClr val="black"/>
                </a:solidFill>
                <a:latin typeface="Calibri" panose="020F0502020204030204"/>
              </a:rPr>
              <a:t>.</a:t>
            </a:r>
          </a:p>
        </p:txBody>
      </p:sp>
    </p:spTree>
    <p:extLst>
      <p:ext uri="{BB962C8B-B14F-4D97-AF65-F5344CB8AC3E}">
        <p14:creationId xmlns:p14="http://schemas.microsoft.com/office/powerpoint/2010/main" val="183582587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76" y="1237527"/>
            <a:ext cx="10903519" cy="769582"/>
          </a:xfrm>
        </p:spPr>
        <p:txBody>
          <a:bodyPr>
            <a:normAutofit/>
          </a:bodyPr>
          <a:lstStyle/>
          <a:p>
            <a:r>
              <a:rPr lang="en-US" sz="4000" dirty="0"/>
              <a:t>Online Open House Flow</a:t>
            </a:r>
          </a:p>
        </p:txBody>
      </p:sp>
      <p:sp>
        <p:nvSpPr>
          <p:cNvPr id="3" name="Content Placeholder 2"/>
          <p:cNvSpPr>
            <a:spLocks noGrp="1"/>
          </p:cNvSpPr>
          <p:nvPr>
            <p:ph idx="1"/>
          </p:nvPr>
        </p:nvSpPr>
        <p:spPr>
          <a:xfrm>
            <a:off x="5408421" y="2518483"/>
            <a:ext cx="6154295" cy="2434800"/>
          </a:xfrm>
        </p:spPr>
        <p:txBody>
          <a:bodyPr>
            <a:noAutofit/>
          </a:bodyPr>
          <a:lstStyle/>
          <a:p>
            <a:pPr marL="457200" indent="-457200">
              <a:spcAft>
                <a:spcPts val="300"/>
              </a:spcAft>
              <a:buAutoNum type="arabicPeriod"/>
            </a:pPr>
            <a:r>
              <a:rPr lang="en-US" sz="2400" dirty="0"/>
              <a:t>Put your question in the chat or raise your hand to request to be unmuted.</a:t>
            </a:r>
          </a:p>
          <a:p>
            <a:pPr marL="457200" indent="-457200">
              <a:spcAft>
                <a:spcPts val="300"/>
              </a:spcAft>
              <a:buAutoNum type="arabicPeriod"/>
            </a:pPr>
            <a:r>
              <a:rPr lang="en-US" sz="2400" dirty="0"/>
              <a:t>We will connect you with the best staff to answer your questions one by one. </a:t>
            </a:r>
          </a:p>
          <a:p>
            <a:pPr marL="457200" indent="-457200">
              <a:spcAft>
                <a:spcPts val="300"/>
              </a:spcAft>
              <a:buAutoNum type="arabicPeriod"/>
            </a:pPr>
            <a:r>
              <a:rPr lang="en-US" sz="2400" dirty="0"/>
              <a:t>No questions right now? Slides will advance every 30 seconds, for a total of 5 minutes. This is a digital version of the posters on display at the open house, with some background information, and will repeat on a loop. </a:t>
            </a:r>
          </a:p>
          <a:p>
            <a:pPr marL="0" indent="0">
              <a:spcAft>
                <a:spcPts val="300"/>
              </a:spcAft>
              <a:buNone/>
            </a:pPr>
            <a:endParaRPr lang="en-US" sz="2400" dirty="0"/>
          </a:p>
          <a:p>
            <a:pPr marL="0" indent="0">
              <a:spcAft>
                <a:spcPts val="300"/>
              </a:spcAft>
              <a:buNone/>
            </a:pPr>
            <a:endParaRPr lang="en-US" sz="2400" dirty="0"/>
          </a:p>
        </p:txBody>
      </p:sp>
      <p:sp>
        <p:nvSpPr>
          <p:cNvPr id="4" name="Slide Number Placeholder 3"/>
          <p:cNvSpPr>
            <a:spLocks noGrp="1"/>
          </p:cNvSpPr>
          <p:nvPr>
            <p:ph type="sldNum" sz="quarter" idx="12"/>
          </p:nvPr>
        </p:nvSpPr>
        <p:spPr/>
        <p:txBody>
          <a:bodyPr/>
          <a:lstStyle/>
          <a:p>
            <a:fld id="{BF275850-B71D-490D-965C-ED6AE5531855}" type="slidenum">
              <a:rPr lang="en-US" smtClean="0"/>
              <a:t>3</a:t>
            </a:fld>
            <a:endParaRPr lang="en-US" dirty="0"/>
          </a:p>
        </p:txBody>
      </p:sp>
      <p:pic>
        <p:nvPicPr>
          <p:cNvPr id="6" name="Picture 5" descr="Person presenting a bar graph to audience icon"/>
          <p:cNvPicPr>
            <a:picLocks noChangeAspect="1"/>
          </p:cNvPicPr>
          <p:nvPr/>
        </p:nvPicPr>
        <p:blipFill rotWithShape="1">
          <a:blip r:embed="rId3" cstate="print">
            <a:extLst>
              <a:ext uri="{28A0092B-C50C-407E-A947-70E740481C1C}">
                <a14:useLocalDpi xmlns:a14="http://schemas.microsoft.com/office/drawing/2010/main"/>
              </a:ext>
            </a:extLst>
          </a:blip>
          <a:srcRect b="14693"/>
          <a:stretch/>
        </p:blipFill>
        <p:spPr>
          <a:xfrm>
            <a:off x="1224798" y="2508627"/>
            <a:ext cx="3055933" cy="2606913"/>
          </a:xfrm>
          <a:prstGeom prst="rect">
            <a:avLst/>
          </a:prstGeom>
        </p:spPr>
      </p:pic>
    </p:spTree>
    <p:extLst>
      <p:ext uri="{BB962C8B-B14F-4D97-AF65-F5344CB8AC3E}">
        <p14:creationId xmlns:p14="http://schemas.microsoft.com/office/powerpoint/2010/main" val="74234938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76" y="939580"/>
            <a:ext cx="10903519" cy="769046"/>
          </a:xfrm>
        </p:spPr>
        <p:txBody>
          <a:bodyPr>
            <a:normAutofit/>
          </a:bodyPr>
          <a:lstStyle/>
          <a:p>
            <a:r>
              <a:rPr lang="en-US" sz="4000" dirty="0"/>
              <a:t>Ecology Staff Available Today</a:t>
            </a:r>
          </a:p>
        </p:txBody>
      </p:sp>
      <p:sp>
        <p:nvSpPr>
          <p:cNvPr id="4" name="Slide Number Placeholder 3"/>
          <p:cNvSpPr>
            <a:spLocks noGrp="1"/>
          </p:cNvSpPr>
          <p:nvPr>
            <p:ph type="sldNum" sz="quarter" idx="12"/>
          </p:nvPr>
        </p:nvSpPr>
        <p:spPr/>
        <p:txBody>
          <a:bodyPr/>
          <a:lstStyle/>
          <a:p>
            <a:fld id="{BF275850-B71D-490D-965C-ED6AE5531855}" type="slidenum">
              <a:rPr lang="en-US" smtClean="0"/>
              <a:t>4</a:t>
            </a:fld>
            <a:endParaRPr lang="en-US" dirty="0"/>
          </a:p>
        </p:txBody>
      </p:sp>
      <p:sp>
        <p:nvSpPr>
          <p:cNvPr id="13" name="Rectangle 12"/>
          <p:cNvSpPr/>
          <p:nvPr/>
        </p:nvSpPr>
        <p:spPr>
          <a:xfrm>
            <a:off x="672905" y="1866579"/>
            <a:ext cx="6014974" cy="4262705"/>
          </a:xfrm>
          <a:prstGeom prst="rect">
            <a:avLst/>
          </a:prstGeom>
        </p:spPr>
        <p:txBody>
          <a:bodyPr wrap="square">
            <a:spAutoFit/>
          </a:bodyPr>
          <a:lstStyle/>
          <a:p>
            <a:r>
              <a:rPr lang="en-US" sz="3200" dirty="0"/>
              <a:t>Zak Wall</a:t>
            </a:r>
          </a:p>
          <a:p>
            <a:pPr>
              <a:spcAft>
                <a:spcPts val="600"/>
              </a:spcAft>
            </a:pPr>
            <a:r>
              <a:rPr lang="en-US" sz="2000" dirty="0"/>
              <a:t>Holly Park Cleanup Site Manager</a:t>
            </a:r>
          </a:p>
          <a:p>
            <a:pPr>
              <a:spcAft>
                <a:spcPts val="600"/>
              </a:spcAft>
            </a:pPr>
            <a:endParaRPr lang="en-US" sz="2000" dirty="0"/>
          </a:p>
          <a:p>
            <a:pPr>
              <a:spcAft>
                <a:spcPts val="600"/>
              </a:spcAft>
            </a:pPr>
            <a:r>
              <a:rPr lang="en-US" sz="3200" dirty="0"/>
              <a:t>Sandra Matthews (online)</a:t>
            </a:r>
          </a:p>
          <a:p>
            <a:pPr>
              <a:spcAft>
                <a:spcPts val="600"/>
              </a:spcAft>
            </a:pPr>
            <a:r>
              <a:rPr lang="en-US" sz="2000" dirty="0"/>
              <a:t>Affordable Housing Group Lead</a:t>
            </a:r>
          </a:p>
          <a:p>
            <a:pPr>
              <a:spcAft>
                <a:spcPts val="600"/>
              </a:spcAft>
            </a:pPr>
            <a:endParaRPr lang="en-US" sz="2000" dirty="0"/>
          </a:p>
          <a:p>
            <a:pPr>
              <a:spcAft>
                <a:spcPts val="600"/>
              </a:spcAft>
            </a:pPr>
            <a:r>
              <a:rPr lang="en-US" sz="3200" dirty="0"/>
              <a:t>Shreejita Basu</a:t>
            </a:r>
          </a:p>
          <a:p>
            <a:pPr>
              <a:spcAft>
                <a:spcPts val="600"/>
              </a:spcAft>
            </a:pPr>
            <a:r>
              <a:rPr lang="en-US" sz="2000" dirty="0"/>
              <a:t>Affordable Housing Cleanup Site Manager</a:t>
            </a:r>
          </a:p>
          <a:p>
            <a:pPr>
              <a:spcAft>
                <a:spcPts val="600"/>
              </a:spcAft>
            </a:pPr>
            <a:r>
              <a:rPr lang="en-US" sz="2000" dirty="0"/>
              <a:t> </a:t>
            </a:r>
            <a:br>
              <a:rPr lang="en-US" sz="2000" dirty="0"/>
            </a:br>
            <a:endParaRPr lang="en-US" sz="2000" dirty="0"/>
          </a:p>
        </p:txBody>
      </p:sp>
      <p:sp>
        <p:nvSpPr>
          <p:cNvPr id="9" name="TextBox 8">
            <a:extLst>
              <a:ext uri="{FF2B5EF4-FFF2-40B4-BE49-F238E27FC236}">
                <a16:creationId xmlns:a16="http://schemas.microsoft.com/office/drawing/2014/main" id="{0EA0955C-4FD5-9849-9488-29F8364C2BB5}"/>
              </a:ext>
            </a:extLst>
          </p:cNvPr>
          <p:cNvSpPr txBox="1"/>
          <p:nvPr/>
        </p:nvSpPr>
        <p:spPr>
          <a:xfrm>
            <a:off x="6864693" y="1866579"/>
            <a:ext cx="6097772" cy="2492990"/>
          </a:xfrm>
          <a:prstGeom prst="rect">
            <a:avLst/>
          </a:prstGeom>
          <a:noFill/>
        </p:spPr>
        <p:txBody>
          <a:bodyPr wrap="square">
            <a:spAutoFit/>
          </a:bodyPr>
          <a:lstStyle/>
          <a:p>
            <a:r>
              <a:rPr lang="en-US" sz="3200" dirty="0"/>
              <a:t>Augie Nuszer</a:t>
            </a:r>
          </a:p>
          <a:p>
            <a:pPr>
              <a:spcAft>
                <a:spcPts val="600"/>
              </a:spcAft>
            </a:pPr>
            <a:r>
              <a:rPr lang="en-US" sz="1800" dirty="0"/>
              <a:t>Community Outreach Specialist</a:t>
            </a:r>
          </a:p>
          <a:p>
            <a:pPr>
              <a:spcAft>
                <a:spcPts val="600"/>
              </a:spcAft>
            </a:pPr>
            <a:endParaRPr lang="en-US" sz="1800" dirty="0"/>
          </a:p>
          <a:p>
            <a:pPr>
              <a:spcAft>
                <a:spcPts val="600"/>
              </a:spcAft>
            </a:pPr>
            <a:r>
              <a:rPr lang="en-US" sz="3200" dirty="0"/>
              <a:t>Derek Threet (online)</a:t>
            </a:r>
          </a:p>
          <a:p>
            <a:pPr>
              <a:spcAft>
                <a:spcPts val="600"/>
              </a:spcAft>
            </a:pPr>
            <a:r>
              <a:rPr lang="en-US" sz="1800" dirty="0"/>
              <a:t>Washington Attorney General’s Office</a:t>
            </a:r>
          </a:p>
          <a:p>
            <a:pPr>
              <a:spcAft>
                <a:spcPts val="600"/>
              </a:spcAft>
            </a:pPr>
            <a:r>
              <a:rPr lang="en-US" sz="1800" dirty="0"/>
              <a:t>Assistant Attorney General, Ecology Division</a:t>
            </a:r>
            <a:endParaRPr lang="en-US" sz="1050" dirty="0"/>
          </a:p>
        </p:txBody>
      </p:sp>
    </p:spTree>
    <p:extLst>
      <p:ext uri="{BB962C8B-B14F-4D97-AF65-F5344CB8AC3E}">
        <p14:creationId xmlns:p14="http://schemas.microsoft.com/office/powerpoint/2010/main" val="1467504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76" y="394246"/>
            <a:ext cx="10903519" cy="758279"/>
          </a:xfrm>
        </p:spPr>
        <p:txBody>
          <a:bodyPr>
            <a:normAutofit/>
          </a:bodyPr>
          <a:lstStyle/>
          <a:p>
            <a:r>
              <a:rPr lang="en-US" sz="4000" dirty="0"/>
              <a:t>The Model Toxics Control Act (MTCA)</a:t>
            </a:r>
          </a:p>
        </p:txBody>
      </p:sp>
      <p:sp>
        <p:nvSpPr>
          <p:cNvPr id="4" name="Slide Number Placeholder 3"/>
          <p:cNvSpPr>
            <a:spLocks noGrp="1"/>
          </p:cNvSpPr>
          <p:nvPr>
            <p:ph type="sldNum" sz="quarter" idx="12"/>
          </p:nvPr>
        </p:nvSpPr>
        <p:spPr/>
        <p:txBody>
          <a:bodyPr/>
          <a:lstStyle/>
          <a:p>
            <a:fld id="{BF275850-B71D-490D-965C-ED6AE5531855}" type="slidenum">
              <a:rPr lang="en-US" smtClean="0"/>
              <a:t>5</a:t>
            </a:fld>
            <a:endParaRPr lang="en-US" dirty="0"/>
          </a:p>
        </p:txBody>
      </p:sp>
      <p:sp>
        <p:nvSpPr>
          <p:cNvPr id="13" name="Title 1"/>
          <p:cNvSpPr txBox="1">
            <a:spLocks/>
          </p:cNvSpPr>
          <p:nvPr/>
        </p:nvSpPr>
        <p:spPr>
          <a:xfrm>
            <a:off x="615576" y="1425289"/>
            <a:ext cx="11075750" cy="10040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4000" dirty="0">
                <a:solidFill>
                  <a:schemeClr val="tx1"/>
                </a:solidFill>
              </a:rPr>
              <a:t>Washington’s Formal Cleanup Process</a:t>
            </a:r>
          </a:p>
        </p:txBody>
      </p:sp>
      <p:pic>
        <p:nvPicPr>
          <p:cNvPr id="5" name="Picture 4" descr="A diagram of a diagram of a diagram&#10;&#10;Description automatically generated with medium confidence">
            <a:extLst>
              <a:ext uri="{FF2B5EF4-FFF2-40B4-BE49-F238E27FC236}">
                <a16:creationId xmlns:a16="http://schemas.microsoft.com/office/drawing/2014/main" id="{8F671AF3-8C34-C53D-767A-4CFCEB0E0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62" y="3126157"/>
            <a:ext cx="11633875" cy="2533600"/>
          </a:xfrm>
          <a:prstGeom prst="rect">
            <a:avLst/>
          </a:prstGeom>
        </p:spPr>
      </p:pic>
    </p:spTree>
    <p:extLst>
      <p:ext uri="{BB962C8B-B14F-4D97-AF65-F5344CB8AC3E}">
        <p14:creationId xmlns:p14="http://schemas.microsoft.com/office/powerpoint/2010/main" val="90315624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87AC3A-8854-C54F-B9FA-17AB72DBAF5A}"/>
              </a:ext>
            </a:extLst>
          </p:cNvPr>
          <p:cNvSpPr>
            <a:spLocks noGrp="1"/>
          </p:cNvSpPr>
          <p:nvPr>
            <p:ph type="sldNum" sz="quarter" idx="12"/>
          </p:nvPr>
        </p:nvSpPr>
        <p:spPr/>
        <p:txBody>
          <a:bodyPr/>
          <a:lstStyle/>
          <a:p>
            <a:fld id="{BF275850-B71D-490D-965C-ED6AE5531855}" type="slidenum">
              <a:rPr lang="en-US" smtClean="0"/>
              <a:t>6</a:t>
            </a:fld>
            <a:endParaRPr lang="en-US" dirty="0"/>
          </a:p>
        </p:txBody>
      </p:sp>
      <p:sp>
        <p:nvSpPr>
          <p:cNvPr id="2" name="Title 1">
            <a:extLst>
              <a:ext uri="{FF2B5EF4-FFF2-40B4-BE49-F238E27FC236}">
                <a16:creationId xmlns:a16="http://schemas.microsoft.com/office/drawing/2014/main" id="{B613C395-07B7-6077-0613-74833C7F1164}"/>
              </a:ext>
            </a:extLst>
          </p:cNvPr>
          <p:cNvSpPr>
            <a:spLocks noGrp="1"/>
          </p:cNvSpPr>
          <p:nvPr>
            <p:ph type="title"/>
          </p:nvPr>
        </p:nvSpPr>
        <p:spPr>
          <a:xfrm>
            <a:off x="-866798" y="712178"/>
            <a:ext cx="10515600" cy="575733"/>
          </a:xfrm>
        </p:spPr>
        <p:txBody>
          <a:bodyPr>
            <a:normAutofit/>
          </a:bodyPr>
          <a:lstStyle/>
          <a:p>
            <a:pPr algn="ctr"/>
            <a:r>
              <a:rPr lang="en-US" sz="3200" dirty="0"/>
              <a:t>Affordable Housing Cleanup Grant Program  </a:t>
            </a:r>
          </a:p>
        </p:txBody>
      </p:sp>
      <p:sp>
        <p:nvSpPr>
          <p:cNvPr id="3" name="Content Placeholder 2">
            <a:extLst>
              <a:ext uri="{FF2B5EF4-FFF2-40B4-BE49-F238E27FC236}">
                <a16:creationId xmlns:a16="http://schemas.microsoft.com/office/drawing/2014/main" id="{51CC90D9-A292-6B91-EA5D-BEE3BB6C6942}"/>
              </a:ext>
            </a:extLst>
          </p:cNvPr>
          <p:cNvSpPr>
            <a:spLocks noGrp="1"/>
          </p:cNvSpPr>
          <p:nvPr>
            <p:ph idx="1"/>
          </p:nvPr>
        </p:nvSpPr>
        <p:spPr>
          <a:xfrm>
            <a:off x="538958" y="2073910"/>
            <a:ext cx="6536755" cy="4071911"/>
          </a:xfrm>
        </p:spPr>
        <p:txBody>
          <a:bodyPr>
            <a:normAutofit fontScale="92500" lnSpcReduction="20000"/>
          </a:bodyPr>
          <a:lstStyle/>
          <a:p>
            <a:pPr marL="0" indent="0">
              <a:buNone/>
            </a:pPr>
            <a:r>
              <a:rPr lang="en-US" dirty="0"/>
              <a:t>Ecology’s Affordable Housing Cleanup Grant Program provides grants for the planning and cleanup of contaminated sites intended for affordable housing development. </a:t>
            </a:r>
          </a:p>
          <a:p>
            <a:pPr marL="0" indent="0">
              <a:buNone/>
            </a:pPr>
            <a:endParaRPr lang="en-US" dirty="0"/>
          </a:p>
          <a:p>
            <a:pPr marL="0" indent="0">
              <a:buNone/>
            </a:pPr>
            <a:r>
              <a:rPr lang="en-US" dirty="0"/>
              <a:t>Community Roots Housing and HomeSight have received a cleanup grant through the Affordable Housing Cleanup Grant program. </a:t>
            </a:r>
          </a:p>
          <a:p>
            <a:pPr marL="0" indent="0">
              <a:buNone/>
            </a:pPr>
            <a:endParaRPr lang="en-US" dirty="0"/>
          </a:p>
          <a:p>
            <a:pPr marL="0" indent="0">
              <a:buNone/>
            </a:pPr>
            <a:r>
              <a:rPr lang="en-US" dirty="0"/>
              <a:t>The grant will fund work to assess, study, and plan the cleanup at Holly Park. </a:t>
            </a:r>
            <a:endParaRPr lang="en-US" sz="3600" dirty="0"/>
          </a:p>
        </p:txBody>
      </p:sp>
      <p:pic>
        <p:nvPicPr>
          <p:cNvPr id="5" name="Picture 4">
            <a:extLst>
              <a:ext uri="{FF2B5EF4-FFF2-40B4-BE49-F238E27FC236}">
                <a16:creationId xmlns:a16="http://schemas.microsoft.com/office/drawing/2014/main" id="{E352C876-1111-4ED9-4A55-71AD5D92DCB9}"/>
              </a:ext>
            </a:extLst>
          </p:cNvPr>
          <p:cNvPicPr>
            <a:picLocks noChangeAspect="1"/>
          </p:cNvPicPr>
          <p:nvPr/>
        </p:nvPicPr>
        <p:blipFill>
          <a:blip r:embed="rId3"/>
          <a:stretch>
            <a:fillRect/>
          </a:stretch>
        </p:blipFill>
        <p:spPr>
          <a:xfrm>
            <a:off x="6929953" y="1594939"/>
            <a:ext cx="4723088" cy="4723088"/>
          </a:xfrm>
          <a:prstGeom prst="rect">
            <a:avLst/>
          </a:prstGeom>
        </p:spPr>
      </p:pic>
    </p:spTree>
    <p:extLst>
      <p:ext uri="{BB962C8B-B14F-4D97-AF65-F5344CB8AC3E}">
        <p14:creationId xmlns:p14="http://schemas.microsoft.com/office/powerpoint/2010/main" val="83210699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D9020-B1F1-22C1-D512-5631E40D7E4C}"/>
              </a:ext>
            </a:extLst>
          </p:cNvPr>
          <p:cNvPicPr>
            <a:picLocks noChangeAspect="1"/>
          </p:cNvPicPr>
          <p:nvPr/>
        </p:nvPicPr>
        <p:blipFill>
          <a:blip r:embed="rId3"/>
          <a:stretch>
            <a:fillRect/>
          </a:stretch>
        </p:blipFill>
        <p:spPr>
          <a:xfrm>
            <a:off x="0" y="950046"/>
            <a:ext cx="12192000" cy="5372994"/>
          </a:xfrm>
          <a:prstGeom prst="rect">
            <a:avLst/>
          </a:prstGeom>
        </p:spPr>
      </p:pic>
      <p:sp>
        <p:nvSpPr>
          <p:cNvPr id="4" name="Slide Number Placeholder 3">
            <a:extLst>
              <a:ext uri="{FF2B5EF4-FFF2-40B4-BE49-F238E27FC236}">
                <a16:creationId xmlns:a16="http://schemas.microsoft.com/office/drawing/2014/main" id="{E287AC3A-8854-C54F-B9FA-17AB72DBAF5A}"/>
              </a:ext>
            </a:extLst>
          </p:cNvPr>
          <p:cNvSpPr>
            <a:spLocks noGrp="1"/>
          </p:cNvSpPr>
          <p:nvPr>
            <p:ph type="sldNum" sz="quarter" idx="12"/>
          </p:nvPr>
        </p:nvSpPr>
        <p:spPr/>
        <p:txBody>
          <a:bodyPr/>
          <a:lstStyle/>
          <a:p>
            <a:fld id="{BF275850-B71D-490D-965C-ED6AE5531855}" type="slidenum">
              <a:rPr lang="en-US" smtClean="0"/>
              <a:t>7</a:t>
            </a:fld>
            <a:endParaRPr lang="en-US" dirty="0"/>
          </a:p>
        </p:txBody>
      </p:sp>
      <p:sp>
        <p:nvSpPr>
          <p:cNvPr id="9" name="TextBox 8">
            <a:extLst>
              <a:ext uri="{FF2B5EF4-FFF2-40B4-BE49-F238E27FC236}">
                <a16:creationId xmlns:a16="http://schemas.microsoft.com/office/drawing/2014/main" id="{66140810-DD7E-D135-E71D-743083BBAE0F}"/>
              </a:ext>
            </a:extLst>
          </p:cNvPr>
          <p:cNvSpPr txBox="1"/>
          <p:nvPr/>
        </p:nvSpPr>
        <p:spPr>
          <a:xfrm>
            <a:off x="358588" y="4815935"/>
            <a:ext cx="2293510" cy="553998"/>
          </a:xfrm>
          <a:prstGeom prst="rect">
            <a:avLst/>
          </a:prstGeom>
          <a:solidFill>
            <a:schemeClr val="bg1"/>
          </a:solidFill>
          <a:ln w="28575">
            <a:solidFill>
              <a:srgbClr val="FF0000"/>
            </a:solidFill>
          </a:ln>
        </p:spPr>
        <p:txBody>
          <a:bodyPr wrap="square" rtlCol="0">
            <a:spAutoFit/>
          </a:bodyPr>
          <a:lstStyle/>
          <a:p>
            <a:r>
              <a:rPr lang="en-US" sz="1600" dirty="0">
                <a:latin typeface="+mj-lt"/>
              </a:rPr>
              <a:t>Holly Park Cleanup Site</a:t>
            </a:r>
          </a:p>
          <a:p>
            <a:r>
              <a:rPr lang="en-US" sz="1400" dirty="0"/>
              <a:t>7315 MLK Jr Way South</a:t>
            </a:r>
          </a:p>
        </p:txBody>
      </p:sp>
      <p:cxnSp>
        <p:nvCxnSpPr>
          <p:cNvPr id="10" name="Straight Arrow Connector 9">
            <a:extLst>
              <a:ext uri="{FF2B5EF4-FFF2-40B4-BE49-F238E27FC236}">
                <a16:creationId xmlns:a16="http://schemas.microsoft.com/office/drawing/2014/main" id="{7F4A54C0-46F1-9B62-70C2-08D823645EB4}"/>
              </a:ext>
            </a:extLst>
          </p:cNvPr>
          <p:cNvCxnSpPr>
            <a:cxnSpLocks/>
          </p:cNvCxnSpPr>
          <p:nvPr/>
        </p:nvCxnSpPr>
        <p:spPr>
          <a:xfrm flipV="1">
            <a:off x="2652098" y="4379296"/>
            <a:ext cx="736561" cy="63496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Star: 5 Points 15">
            <a:extLst>
              <a:ext uri="{FF2B5EF4-FFF2-40B4-BE49-F238E27FC236}">
                <a16:creationId xmlns:a16="http://schemas.microsoft.com/office/drawing/2014/main" id="{344DE1AD-3DE9-548B-3C92-E1E8309E5BE4}"/>
              </a:ext>
            </a:extLst>
          </p:cNvPr>
          <p:cNvSpPr/>
          <p:nvPr/>
        </p:nvSpPr>
        <p:spPr>
          <a:xfrm>
            <a:off x="4895111" y="3113323"/>
            <a:ext cx="301430" cy="296053"/>
          </a:xfrm>
          <a:prstGeom prst="star5">
            <a:avLst/>
          </a:prstGeom>
          <a:solidFill>
            <a:srgbClr val="FFFF00"/>
          </a:solidFill>
          <a:ln w="12700">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F06619-8904-0A05-D0DA-FC896645E2A7}"/>
              </a:ext>
            </a:extLst>
          </p:cNvPr>
          <p:cNvSpPr txBox="1"/>
          <p:nvPr/>
        </p:nvSpPr>
        <p:spPr>
          <a:xfrm>
            <a:off x="6457799" y="2345342"/>
            <a:ext cx="1977025" cy="523220"/>
          </a:xfrm>
          <a:prstGeom prst="rect">
            <a:avLst/>
          </a:prstGeom>
          <a:solidFill>
            <a:schemeClr val="bg1"/>
          </a:solidFill>
          <a:ln w="28575">
            <a:solidFill>
              <a:srgbClr val="FF0000"/>
            </a:solidFill>
          </a:ln>
        </p:spPr>
        <p:txBody>
          <a:bodyPr wrap="square" rtlCol="0">
            <a:spAutoFit/>
          </a:bodyPr>
          <a:lstStyle/>
          <a:p>
            <a:r>
              <a:rPr lang="en-US" sz="1400" dirty="0">
                <a:latin typeface="+mj-lt"/>
              </a:rPr>
              <a:t>Open House Location UW Commons - Othello</a:t>
            </a:r>
          </a:p>
        </p:txBody>
      </p:sp>
      <p:cxnSp>
        <p:nvCxnSpPr>
          <p:cNvPr id="18" name="Straight Arrow Connector 17">
            <a:extLst>
              <a:ext uri="{FF2B5EF4-FFF2-40B4-BE49-F238E27FC236}">
                <a16:creationId xmlns:a16="http://schemas.microsoft.com/office/drawing/2014/main" id="{CD0BBC71-51A9-21B6-814E-138E8477DF77}"/>
              </a:ext>
            </a:extLst>
          </p:cNvPr>
          <p:cNvCxnSpPr>
            <a:cxnSpLocks/>
            <a:endCxn id="16" idx="4"/>
          </p:cNvCxnSpPr>
          <p:nvPr/>
        </p:nvCxnSpPr>
        <p:spPr>
          <a:xfrm flipH="1">
            <a:off x="5196541" y="2640262"/>
            <a:ext cx="1261258" cy="58614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Arrow: Up 19">
            <a:extLst>
              <a:ext uri="{FF2B5EF4-FFF2-40B4-BE49-F238E27FC236}">
                <a16:creationId xmlns:a16="http://schemas.microsoft.com/office/drawing/2014/main" id="{FD521920-C3FF-28A8-BA2E-EB9FB8E927BE}"/>
              </a:ext>
            </a:extLst>
          </p:cNvPr>
          <p:cNvSpPr/>
          <p:nvPr/>
        </p:nvSpPr>
        <p:spPr>
          <a:xfrm>
            <a:off x="738188" y="1295405"/>
            <a:ext cx="490537" cy="533395"/>
          </a:xfrm>
          <a:prstGeom prst="up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t>
            </a:r>
          </a:p>
        </p:txBody>
      </p:sp>
      <p:sp>
        <p:nvSpPr>
          <p:cNvPr id="6" name="Freeform: Shape 5">
            <a:extLst>
              <a:ext uri="{FF2B5EF4-FFF2-40B4-BE49-F238E27FC236}">
                <a16:creationId xmlns:a16="http://schemas.microsoft.com/office/drawing/2014/main" id="{B9B02214-81B5-3367-C970-FCE90267AC7B}"/>
              </a:ext>
            </a:extLst>
          </p:cNvPr>
          <p:cNvSpPr/>
          <p:nvPr/>
        </p:nvSpPr>
        <p:spPr>
          <a:xfrm>
            <a:off x="3388659" y="3681506"/>
            <a:ext cx="968188" cy="860612"/>
          </a:xfrm>
          <a:custGeom>
            <a:avLst/>
            <a:gdLst>
              <a:gd name="connsiteX0" fmla="*/ 191247 w 968188"/>
              <a:gd name="connsiteY0" fmla="*/ 0 h 860612"/>
              <a:gd name="connsiteX1" fmla="*/ 717176 w 968188"/>
              <a:gd name="connsiteY1" fmla="*/ 0 h 860612"/>
              <a:gd name="connsiteX2" fmla="*/ 968188 w 968188"/>
              <a:gd name="connsiteY2" fmla="*/ 824753 h 860612"/>
              <a:gd name="connsiteX3" fmla="*/ 0 w 968188"/>
              <a:gd name="connsiteY3" fmla="*/ 860612 h 860612"/>
              <a:gd name="connsiteX4" fmla="*/ 0 w 968188"/>
              <a:gd name="connsiteY4" fmla="*/ 454212 h 860612"/>
              <a:gd name="connsiteX5" fmla="*/ 191247 w 968188"/>
              <a:gd name="connsiteY5" fmla="*/ 460188 h 860612"/>
              <a:gd name="connsiteX6" fmla="*/ 191247 w 968188"/>
              <a:gd name="connsiteY6" fmla="*/ 0 h 86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88" h="860612">
                <a:moveTo>
                  <a:pt x="191247" y="0"/>
                </a:moveTo>
                <a:lnTo>
                  <a:pt x="717176" y="0"/>
                </a:lnTo>
                <a:lnTo>
                  <a:pt x="968188" y="824753"/>
                </a:lnTo>
                <a:lnTo>
                  <a:pt x="0" y="860612"/>
                </a:lnTo>
                <a:lnTo>
                  <a:pt x="0" y="454212"/>
                </a:lnTo>
                <a:lnTo>
                  <a:pt x="191247" y="460188"/>
                </a:lnTo>
                <a:cubicBezTo>
                  <a:pt x="189255" y="310776"/>
                  <a:pt x="187262" y="161365"/>
                  <a:pt x="191247" y="0"/>
                </a:cubicBezTo>
                <a:close/>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41499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85" name="Rectangle 8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86" name="Rectangle 8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87" name="Rectangle 86">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88" name="Rectangle 87">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DEFA2475-37C0-4290-92CB-30868E13A563}"/>
              </a:ext>
            </a:extLst>
          </p:cNvPr>
          <p:cNvSpPr>
            <a:spLocks noGrp="1"/>
          </p:cNvSpPr>
          <p:nvPr>
            <p:ph type="title"/>
          </p:nvPr>
        </p:nvSpPr>
        <p:spPr>
          <a:xfrm>
            <a:off x="609906" y="702155"/>
            <a:ext cx="3568661" cy="918301"/>
          </a:xfrm>
        </p:spPr>
        <p:txBody>
          <a:bodyPr vert="horz" lIns="91440" tIns="45720" rIns="91440" bIns="45720" rtlCol="0" anchor="b">
            <a:normAutofit/>
          </a:bodyPr>
          <a:lstStyle/>
          <a:p>
            <a:r>
              <a:rPr lang="en-US" sz="2800" dirty="0">
                <a:solidFill>
                  <a:schemeClr val="tx2"/>
                </a:solidFill>
                <a:latin typeface="+mj-lt"/>
                <a:cs typeface="+mj-cs"/>
              </a:rPr>
              <a:t>Othello square</a:t>
            </a:r>
          </a:p>
        </p:txBody>
      </p:sp>
      <p:sp>
        <p:nvSpPr>
          <p:cNvPr id="89" name="Rectangle 8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Content Placeholder 2">
            <a:extLst>
              <a:ext uri="{FF2B5EF4-FFF2-40B4-BE49-F238E27FC236}">
                <a16:creationId xmlns:a16="http://schemas.microsoft.com/office/drawing/2014/main" id="{78F61E2E-5BCE-447F-ADF7-341AA11D3088}"/>
              </a:ext>
            </a:extLst>
          </p:cNvPr>
          <p:cNvSpPr>
            <a:spLocks noGrp="1"/>
          </p:cNvSpPr>
          <p:nvPr>
            <p:ph sz="half" idx="1"/>
          </p:nvPr>
        </p:nvSpPr>
        <p:spPr>
          <a:xfrm>
            <a:off x="638620" y="1971478"/>
            <a:ext cx="3568661" cy="4059531"/>
          </a:xfrm>
        </p:spPr>
        <p:txBody>
          <a:bodyPr vert="horz" lIns="91440" tIns="45720" rIns="91440" bIns="45720" rtlCol="0" anchor="ctr">
            <a:normAutofit/>
          </a:bodyPr>
          <a:lstStyle/>
          <a:p>
            <a:pPr>
              <a:lnSpc>
                <a:spcPct val="90000"/>
              </a:lnSpc>
            </a:pPr>
            <a:r>
              <a:rPr lang="en-US" dirty="0">
                <a:solidFill>
                  <a:schemeClr val="tx2"/>
                </a:solidFill>
                <a:latin typeface="+mn-lt"/>
                <a:cs typeface="+mn-cs"/>
                <a:hlinkClick r:id="rId2"/>
              </a:rPr>
              <a:t>HomeSight</a:t>
            </a:r>
            <a:r>
              <a:rPr lang="en-US" dirty="0">
                <a:solidFill>
                  <a:schemeClr val="tx2"/>
                </a:solidFill>
                <a:latin typeface="+mn-lt"/>
                <a:cs typeface="+mn-cs"/>
              </a:rPr>
              <a:t>, </a:t>
            </a:r>
            <a:r>
              <a:rPr lang="en-US" dirty="0">
                <a:solidFill>
                  <a:schemeClr val="tx2"/>
                </a:solidFill>
                <a:latin typeface="+mn-lt"/>
                <a:cs typeface="+mn-cs"/>
                <a:hlinkClick r:id="rId3"/>
              </a:rPr>
              <a:t>MCC</a:t>
            </a:r>
            <a:r>
              <a:rPr lang="en-US" dirty="0">
                <a:solidFill>
                  <a:schemeClr val="tx2"/>
                </a:solidFill>
                <a:latin typeface="+mn-lt"/>
                <a:cs typeface="+mn-cs"/>
              </a:rPr>
              <a:t>, </a:t>
            </a:r>
            <a:r>
              <a:rPr lang="en-US" dirty="0">
                <a:solidFill>
                  <a:schemeClr val="tx2"/>
                </a:solidFill>
                <a:latin typeface="+mn-lt"/>
                <a:cs typeface="+mn-cs"/>
                <a:hlinkClick r:id="rId4"/>
              </a:rPr>
              <a:t>Othello Station Pharmacy</a:t>
            </a:r>
            <a:r>
              <a:rPr lang="en-US" dirty="0">
                <a:solidFill>
                  <a:schemeClr val="tx2"/>
                </a:solidFill>
                <a:latin typeface="+mn-lt"/>
                <a:cs typeface="+mn-cs"/>
              </a:rPr>
              <a:t>, and </a:t>
            </a:r>
            <a:r>
              <a:rPr lang="en-US" dirty="0">
                <a:solidFill>
                  <a:schemeClr val="tx2"/>
                </a:solidFill>
                <a:latin typeface="+mn-lt"/>
                <a:cs typeface="+mn-cs"/>
                <a:hlinkClick r:id="rId5"/>
              </a:rPr>
              <a:t>CRH</a:t>
            </a:r>
            <a:endParaRPr lang="en-US" dirty="0">
              <a:solidFill>
                <a:schemeClr val="tx2"/>
              </a:solidFill>
              <a:latin typeface="+mn-lt"/>
              <a:cs typeface="+mn-cs"/>
            </a:endParaRPr>
          </a:p>
          <a:p>
            <a:pPr>
              <a:lnSpc>
                <a:spcPct val="90000"/>
              </a:lnSpc>
            </a:pPr>
            <a:r>
              <a:rPr lang="en-US" dirty="0">
                <a:solidFill>
                  <a:schemeClr val="tx2"/>
                </a:solidFill>
                <a:latin typeface="+mn-lt"/>
                <a:cs typeface="+mn-cs"/>
              </a:rPr>
              <a:t>About 230 low to middle income apartments at the Othello Station</a:t>
            </a:r>
          </a:p>
          <a:p>
            <a:pPr>
              <a:lnSpc>
                <a:spcPct val="90000"/>
              </a:lnSpc>
            </a:pPr>
            <a:r>
              <a:rPr lang="en-US" dirty="0">
                <a:solidFill>
                  <a:schemeClr val="tx2"/>
                </a:solidFill>
                <a:latin typeface="+mn-lt"/>
                <a:cs typeface="+mn-cs"/>
              </a:rPr>
              <a:t>Ground floor: commercial, retail, community</a:t>
            </a:r>
          </a:p>
          <a:p>
            <a:pPr lvl="1">
              <a:lnSpc>
                <a:spcPct val="90000"/>
              </a:lnSpc>
            </a:pPr>
            <a:r>
              <a:rPr lang="en-US" dirty="0">
                <a:solidFill>
                  <a:schemeClr val="tx2"/>
                </a:solidFill>
                <a:latin typeface="+mn-lt"/>
                <a:cs typeface="+mn-cs"/>
              </a:rPr>
              <a:t>50 - Studios and SEDUs (small efficiency dwelling unit)</a:t>
            </a:r>
          </a:p>
          <a:p>
            <a:pPr lvl="1">
              <a:lnSpc>
                <a:spcPct val="90000"/>
              </a:lnSpc>
            </a:pPr>
            <a:r>
              <a:rPr lang="en-US" dirty="0">
                <a:solidFill>
                  <a:schemeClr val="tx2"/>
                </a:solidFill>
                <a:latin typeface="+mn-lt"/>
                <a:cs typeface="+mn-cs"/>
              </a:rPr>
              <a:t>120 – One bedroom	</a:t>
            </a:r>
          </a:p>
          <a:p>
            <a:pPr lvl="1">
              <a:lnSpc>
                <a:spcPct val="90000"/>
              </a:lnSpc>
            </a:pPr>
            <a:r>
              <a:rPr lang="en-US" dirty="0">
                <a:solidFill>
                  <a:schemeClr val="tx2"/>
                </a:solidFill>
                <a:latin typeface="+mn-lt"/>
                <a:cs typeface="+mn-cs"/>
              </a:rPr>
              <a:t>53 – Two bedrooms</a:t>
            </a:r>
          </a:p>
          <a:p>
            <a:pPr lvl="1">
              <a:lnSpc>
                <a:spcPct val="90000"/>
              </a:lnSpc>
            </a:pPr>
            <a:r>
              <a:rPr lang="en-US" dirty="0">
                <a:solidFill>
                  <a:schemeClr val="tx2"/>
                </a:solidFill>
                <a:latin typeface="+mn-lt"/>
                <a:cs typeface="+mn-cs"/>
              </a:rPr>
              <a:t>6 – Three bedrooms</a:t>
            </a:r>
          </a:p>
          <a:p>
            <a:pPr>
              <a:lnSpc>
                <a:spcPct val="90000"/>
              </a:lnSpc>
            </a:pPr>
            <a:r>
              <a:rPr lang="en-US" dirty="0">
                <a:solidFill>
                  <a:schemeClr val="tx2"/>
                </a:solidFill>
                <a:latin typeface="+mn-lt"/>
                <a:cs typeface="+mn-cs"/>
              </a:rPr>
              <a:t>100 parking stalls</a:t>
            </a:r>
          </a:p>
        </p:txBody>
      </p:sp>
      <p:pic>
        <p:nvPicPr>
          <p:cNvPr id="11" name="Picture 10" descr="A building with a canopy over it&#10;&#10;Description automatically generated with medium confidence">
            <a:extLst>
              <a:ext uri="{FF2B5EF4-FFF2-40B4-BE49-F238E27FC236}">
                <a16:creationId xmlns:a16="http://schemas.microsoft.com/office/drawing/2014/main" id="{E96EB392-B87E-C2AC-F57C-DA59D80787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4296" y="737254"/>
            <a:ext cx="6735272" cy="5202997"/>
          </a:xfrm>
          <a:prstGeom prst="rect">
            <a:avLst/>
          </a:prstGeom>
        </p:spPr>
      </p:pic>
      <p:sp>
        <p:nvSpPr>
          <p:cNvPr id="5" name="Slide Number Placeholder 4">
            <a:extLst>
              <a:ext uri="{FF2B5EF4-FFF2-40B4-BE49-F238E27FC236}">
                <a16:creationId xmlns:a16="http://schemas.microsoft.com/office/drawing/2014/main" id="{10E2CDA8-6D74-4903-8A9B-F50AE0533AEA}"/>
              </a:ext>
            </a:extLst>
          </p:cNvPr>
          <p:cNvSpPr>
            <a:spLocks noGrp="1"/>
          </p:cNvSpPr>
          <p:nvPr>
            <p:ph type="sldNum" sz="quarter" idx="12"/>
          </p:nvPr>
        </p:nvSpPr>
        <p:spPr>
          <a:xfrm>
            <a:off x="10558300" y="5956137"/>
            <a:ext cx="105250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smtClean="0">
                <a:ln>
                  <a:noFill/>
                </a:ln>
                <a:solidFill>
                  <a:srgbClr val="B5BC35"/>
                </a:solidFill>
                <a:effectLst/>
                <a:uLnTx/>
                <a:uFillTx/>
                <a:latin typeface="Gill Sans MT" panose="020B0502020104020203"/>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0" normalizeH="0" baseline="0" noProof="0">
              <a:ln>
                <a:noFill/>
              </a:ln>
              <a:solidFill>
                <a:srgbClr val="B5BC35"/>
              </a:solidFill>
              <a:effectLst/>
              <a:uLnTx/>
              <a:uFillTx/>
              <a:latin typeface="Gill Sans MT" panose="020B0502020104020203"/>
              <a:ea typeface="+mn-ea"/>
              <a:cs typeface="Calibri" panose="020F0502020204030204" pitchFamily="34" charset="0"/>
            </a:endParaRPr>
          </a:p>
        </p:txBody>
      </p:sp>
      <p:grpSp>
        <p:nvGrpSpPr>
          <p:cNvPr id="32" name="Group 31">
            <a:extLst>
              <a:ext uri="{FF2B5EF4-FFF2-40B4-BE49-F238E27FC236}">
                <a16:creationId xmlns:a16="http://schemas.microsoft.com/office/drawing/2014/main" id="{434B7815-93E5-DC1F-EF33-86CD16B7AA52}"/>
              </a:ext>
            </a:extLst>
          </p:cNvPr>
          <p:cNvGrpSpPr/>
          <p:nvPr/>
        </p:nvGrpSpPr>
        <p:grpSpPr>
          <a:xfrm>
            <a:off x="7249539" y="6031010"/>
            <a:ext cx="4133371" cy="659390"/>
            <a:chOff x="5826451" y="5941925"/>
            <a:chExt cx="4931880" cy="917749"/>
          </a:xfrm>
        </p:grpSpPr>
        <p:grpSp>
          <p:nvGrpSpPr>
            <p:cNvPr id="28" name="Group 27">
              <a:extLst>
                <a:ext uri="{FF2B5EF4-FFF2-40B4-BE49-F238E27FC236}">
                  <a16:creationId xmlns:a16="http://schemas.microsoft.com/office/drawing/2014/main" id="{D8E0B0DF-9412-C78D-A177-699664824237}"/>
                </a:ext>
              </a:extLst>
            </p:cNvPr>
            <p:cNvGrpSpPr/>
            <p:nvPr/>
          </p:nvGrpSpPr>
          <p:grpSpPr>
            <a:xfrm>
              <a:off x="5826451" y="5941925"/>
              <a:ext cx="4931880" cy="917749"/>
              <a:chOff x="230429" y="5665875"/>
              <a:chExt cx="4931880" cy="917749"/>
            </a:xfrm>
          </p:grpSpPr>
          <p:sp>
            <p:nvSpPr>
              <p:cNvPr id="25" name="Rectangle 24">
                <a:extLst>
                  <a:ext uri="{FF2B5EF4-FFF2-40B4-BE49-F238E27FC236}">
                    <a16:creationId xmlns:a16="http://schemas.microsoft.com/office/drawing/2014/main" id="{9EA65147-08D8-28CD-F46E-12080FBCF81B}"/>
                  </a:ext>
                </a:extLst>
              </p:cNvPr>
              <p:cNvSpPr/>
              <p:nvPr/>
            </p:nvSpPr>
            <p:spPr>
              <a:xfrm>
                <a:off x="230429" y="5665875"/>
                <a:ext cx="4931880" cy="9177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21" name="Picture 20">
                <a:extLst>
                  <a:ext uri="{FF2B5EF4-FFF2-40B4-BE49-F238E27FC236}">
                    <a16:creationId xmlns:a16="http://schemas.microsoft.com/office/drawing/2014/main" id="{B33249A9-13EF-D66B-7F50-A0F11FBCEA40}"/>
                  </a:ext>
                </a:extLst>
              </p:cNvPr>
              <p:cNvPicPr>
                <a:picLocks noChangeAspect="1"/>
              </p:cNvPicPr>
              <p:nvPr/>
            </p:nvPicPr>
            <p:blipFill>
              <a:blip r:embed="rId7"/>
              <a:stretch>
                <a:fillRect/>
              </a:stretch>
            </p:blipFill>
            <p:spPr>
              <a:xfrm>
                <a:off x="360664" y="5985205"/>
                <a:ext cx="1574518" cy="372636"/>
              </a:xfrm>
              <a:prstGeom prst="rect">
                <a:avLst/>
              </a:prstGeom>
            </p:spPr>
          </p:pic>
          <p:pic>
            <p:nvPicPr>
              <p:cNvPr id="27" name="Picture 26" descr="A logo with colorful leaves&#10;&#10;Description automatically generated with medium confidence">
                <a:extLst>
                  <a:ext uri="{FF2B5EF4-FFF2-40B4-BE49-F238E27FC236}">
                    <a16:creationId xmlns:a16="http://schemas.microsoft.com/office/drawing/2014/main" id="{D0C301A1-73A2-9046-BA44-2124C876BF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5222" y="5792580"/>
                <a:ext cx="1221249" cy="738695"/>
              </a:xfrm>
              <a:prstGeom prst="rect">
                <a:avLst/>
              </a:prstGeom>
            </p:spPr>
          </p:pic>
        </p:grpSp>
        <p:pic>
          <p:nvPicPr>
            <p:cNvPr id="30" name="Picture 29">
              <a:extLst>
                <a:ext uri="{FF2B5EF4-FFF2-40B4-BE49-F238E27FC236}">
                  <a16:creationId xmlns:a16="http://schemas.microsoft.com/office/drawing/2014/main" id="{F6009AAF-DC74-2547-E936-E9A9668D9E7B}"/>
                </a:ext>
              </a:extLst>
            </p:cNvPr>
            <p:cNvPicPr>
              <a:picLocks noChangeAspect="1"/>
            </p:cNvPicPr>
            <p:nvPr/>
          </p:nvPicPr>
          <p:blipFill>
            <a:blip r:embed="rId9"/>
            <a:stretch>
              <a:fillRect/>
            </a:stretch>
          </p:blipFill>
          <p:spPr>
            <a:xfrm>
              <a:off x="9705823" y="6052380"/>
              <a:ext cx="779368" cy="771193"/>
            </a:xfrm>
            <a:prstGeom prst="rect">
              <a:avLst/>
            </a:prstGeom>
          </p:spPr>
        </p:pic>
      </p:grpSp>
    </p:spTree>
    <p:extLst>
      <p:ext uri="{BB962C8B-B14F-4D97-AF65-F5344CB8AC3E}">
        <p14:creationId xmlns:p14="http://schemas.microsoft.com/office/powerpoint/2010/main" val="18941602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87AC3A-8854-C54F-B9FA-17AB72DBAF5A}"/>
              </a:ext>
            </a:extLst>
          </p:cNvPr>
          <p:cNvSpPr>
            <a:spLocks noGrp="1"/>
          </p:cNvSpPr>
          <p:nvPr>
            <p:ph type="sldNum" sz="quarter" idx="12"/>
          </p:nvPr>
        </p:nvSpPr>
        <p:spPr/>
        <p:txBody>
          <a:bodyPr/>
          <a:lstStyle/>
          <a:p>
            <a:fld id="{BF275850-B71D-490D-965C-ED6AE5531855}" type="slidenum">
              <a:rPr lang="en-US" smtClean="0"/>
              <a:t>9</a:t>
            </a:fld>
            <a:endParaRPr lang="en-US" dirty="0"/>
          </a:p>
        </p:txBody>
      </p:sp>
      <p:sp>
        <p:nvSpPr>
          <p:cNvPr id="9" name="Content Placeholder 2">
            <a:extLst>
              <a:ext uri="{FF2B5EF4-FFF2-40B4-BE49-F238E27FC236}">
                <a16:creationId xmlns:a16="http://schemas.microsoft.com/office/drawing/2014/main" id="{86703BA9-0A65-1F37-2A15-0DC65C61C55C}"/>
              </a:ext>
            </a:extLst>
          </p:cNvPr>
          <p:cNvSpPr txBox="1">
            <a:spLocks/>
          </p:cNvSpPr>
          <p:nvPr/>
        </p:nvSpPr>
        <p:spPr>
          <a:xfrm>
            <a:off x="209053" y="492103"/>
            <a:ext cx="4596863" cy="707635"/>
          </a:xfrm>
          <a:prstGeom prst="rect">
            <a:avLst/>
          </a:prstGeom>
        </p:spPr>
        <p:txBody>
          <a:bodyPr vert="horz" lIns="91440" tIns="45720" rIns="91440" bIns="45720" rtlCol="0" anchor="b">
            <a:normAutofit/>
          </a:bodyPr>
          <a:lstStyle>
            <a:lvl1pPr algn="ctr">
              <a:lnSpc>
                <a:spcPct val="90000"/>
              </a:lnSpc>
              <a:spcBef>
                <a:spcPct val="0"/>
              </a:spcBef>
              <a:buNone/>
              <a:defRPr sz="3200">
                <a:solidFill>
                  <a:schemeClr val="tx2"/>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Environmental Overview</a:t>
            </a:r>
          </a:p>
        </p:txBody>
      </p:sp>
      <p:sp>
        <p:nvSpPr>
          <p:cNvPr id="2" name="Content Placeholder 2">
            <a:extLst>
              <a:ext uri="{FF2B5EF4-FFF2-40B4-BE49-F238E27FC236}">
                <a16:creationId xmlns:a16="http://schemas.microsoft.com/office/drawing/2014/main" id="{DE3E0244-F1D7-4ADF-A9D5-894574EA79C2}"/>
              </a:ext>
            </a:extLst>
          </p:cNvPr>
          <p:cNvSpPr>
            <a:spLocks noGrp="1"/>
          </p:cNvSpPr>
          <p:nvPr/>
        </p:nvSpPr>
        <p:spPr>
          <a:xfrm>
            <a:off x="209053" y="1116419"/>
            <a:ext cx="10072631" cy="542260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latin typeface="+mn-lt"/>
              </a:rPr>
              <a:t>Historic uses at the property included retail service station for many decades (1940s to 1979), fuel and heating oil facility (1960s to 1994), and other commercial uses (retail, restaurant and grocery). </a:t>
            </a:r>
          </a:p>
          <a:p>
            <a:r>
              <a:rPr lang="en-US" dirty="0">
                <a:latin typeface="+mn-lt"/>
              </a:rPr>
              <a:t>Demolition of buildings occurred between 2002 and 2005 and the property has since remained vacant.</a:t>
            </a:r>
          </a:p>
          <a:p>
            <a:r>
              <a:rPr lang="en-US" dirty="0">
                <a:latin typeface="+mn-lt"/>
              </a:rPr>
              <a:t>Former retail gas station and former fuel and heating oil operation resulted in releases of petroleum-related contamination in soil and groundwater impacting two discrete areas of the property.  Contaminants of concern include:</a:t>
            </a:r>
          </a:p>
          <a:p>
            <a:pPr lvl="1"/>
            <a:r>
              <a:rPr lang="en-US" dirty="0">
                <a:latin typeface="+mn-lt"/>
              </a:rPr>
              <a:t>Diesel- and heavy oil-range petroleum hydrocarbons in soil and groundwater (limited to former heating oil operation)</a:t>
            </a:r>
          </a:p>
          <a:p>
            <a:pPr lvl="1"/>
            <a:r>
              <a:rPr lang="en-US" dirty="0">
                <a:latin typeface="+mn-lt"/>
              </a:rPr>
              <a:t>Gasoline-range petroleum hydrocarbons and benzene in soil and groundwater (limited to former service station)</a:t>
            </a:r>
          </a:p>
          <a:p>
            <a:pPr lvl="1"/>
            <a:r>
              <a:rPr lang="en-US" dirty="0">
                <a:latin typeface="+mn-lt"/>
              </a:rPr>
              <a:t>Lead in shallow soil </a:t>
            </a:r>
          </a:p>
          <a:p>
            <a:r>
              <a:rPr lang="en-US" dirty="0">
                <a:latin typeface="+mn-lt"/>
              </a:rPr>
              <a:t>Preliminary environmental investigations from 2017-2019 provided useful information; full “Site” not yet characterized.</a:t>
            </a:r>
          </a:p>
        </p:txBody>
      </p:sp>
    </p:spTree>
    <p:extLst>
      <p:ext uri="{BB962C8B-B14F-4D97-AF65-F5344CB8AC3E}">
        <p14:creationId xmlns:p14="http://schemas.microsoft.com/office/powerpoint/2010/main" val="127392859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theme/theme1.xml><?xml version="1.0" encoding="utf-8"?>
<a:theme xmlns:a="http://schemas.openxmlformats.org/drawingml/2006/main" name="Office Theme">
  <a:themeElements>
    <a:clrScheme name="Ecology">
      <a:dk1>
        <a:srgbClr val="333333"/>
      </a:dk1>
      <a:lt1>
        <a:sysClr val="window" lastClr="FFFFFF"/>
      </a:lt1>
      <a:dk2>
        <a:srgbClr val="44688F"/>
      </a:dk2>
      <a:lt2>
        <a:srgbClr val="FFD76D"/>
      </a:lt2>
      <a:accent1>
        <a:srgbClr val="80A8CE"/>
      </a:accent1>
      <a:accent2>
        <a:srgbClr val="7AA456"/>
      </a:accent2>
      <a:accent3>
        <a:srgbClr val="BCD637"/>
      </a:accent3>
      <a:accent4>
        <a:srgbClr val="F2A9A0"/>
      </a:accent4>
      <a:accent5>
        <a:srgbClr val="861627"/>
      </a:accent5>
      <a:accent6>
        <a:srgbClr val="135756"/>
      </a:accent6>
      <a:hlink>
        <a:srgbClr val="44688F"/>
      </a:hlink>
      <a:folHlink>
        <a:srgbClr val="F2632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Community Roots Colors">
      <a:dk1>
        <a:srgbClr val="000000"/>
      </a:dk1>
      <a:lt1>
        <a:srgbClr val="FFFFFF"/>
      </a:lt1>
      <a:dk2>
        <a:srgbClr val="823975"/>
      </a:dk2>
      <a:lt2>
        <a:srgbClr val="B5BC35"/>
      </a:lt2>
      <a:accent1>
        <a:srgbClr val="633659"/>
      </a:accent1>
      <a:accent2>
        <a:srgbClr val="E9A522"/>
      </a:accent2>
      <a:accent3>
        <a:srgbClr val="CF3F2A"/>
      </a:accent3>
      <a:accent4>
        <a:srgbClr val="177792"/>
      </a:accent4>
      <a:accent5>
        <a:srgbClr val="F2D139"/>
      </a:accent5>
      <a:accent6>
        <a:srgbClr val="C53368"/>
      </a:accent6>
      <a:hlink>
        <a:srgbClr val="629F7A"/>
      </a:hlink>
      <a:folHlink>
        <a:srgbClr val="D8D8D8"/>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e14309f1-7c99-4fd1-8d79-b1c50e65a3f3" xsi:nil="true"/>
    <TaxCatchAll xmlns="3921c617-5e3c-46c5-9a57-ce4fbb787fd9" xsi:nil="true"/>
    <lcf76f155ced4ddcb4097134ff3c332f xmlns="e14309f1-7c99-4fd1-8d79-b1c50e65a3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D1B26EE18F664D946EFB2C42C629D2" ma:contentTypeVersion="17" ma:contentTypeDescription="Create a new document." ma:contentTypeScope="" ma:versionID="61aa08ea87fa27449a58cd918f3ce485">
  <xsd:schema xmlns:xsd="http://www.w3.org/2001/XMLSchema" xmlns:xs="http://www.w3.org/2001/XMLSchema" xmlns:p="http://schemas.microsoft.com/office/2006/metadata/properties" xmlns:ns2="e14309f1-7c99-4fd1-8d79-b1c50e65a3f3" xmlns:ns3="3921c617-5e3c-46c5-9a57-ce4fbb787fd9" targetNamespace="http://schemas.microsoft.com/office/2006/metadata/properties" ma:root="true" ma:fieldsID="5f4fda200cdf94cf872e38849fd5ecbd" ns2:_="" ns3:_="">
    <xsd:import namespace="e14309f1-7c99-4fd1-8d79-b1c50e65a3f3"/>
    <xsd:import namespace="3921c617-5e3c-46c5-9a57-ce4fbb787f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Notes0"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309f1-7c99-4fd1-8d79-b1c50e65a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Notes0" ma:index="16" nillable="true" ma:displayName="Notes" ma:description="working doc of text for social media policy" ma:internalName="Notes0">
      <xsd:simpleType>
        <xsd:restriction base="dms:Text">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32ff26b-2a56-401c-b23e-facf5ae7da7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21c617-5e3c-46c5-9a57-ce4fbb787f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d35a7fc-49d3-4db8-846f-3f56f92dc870}" ma:internalName="TaxCatchAll" ma:showField="CatchAllData" ma:web="3921c617-5e3c-46c5-9a57-ce4fbb787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621AFA-7222-4969-988A-96C3C6AF30AA}">
  <ds:schemaRefs>
    <ds:schemaRef ds:uri="3921c617-5e3c-46c5-9a57-ce4fbb787fd9"/>
    <ds:schemaRef ds:uri="http://schemas.openxmlformats.org/package/2006/metadata/core-properties"/>
    <ds:schemaRef ds:uri="http://purl.org/dc/dcmitype/"/>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e14309f1-7c99-4fd1-8d79-b1c50e65a3f3"/>
  </ds:schemaRefs>
</ds:datastoreItem>
</file>

<file path=customXml/itemProps2.xml><?xml version="1.0" encoding="utf-8"?>
<ds:datastoreItem xmlns:ds="http://schemas.openxmlformats.org/officeDocument/2006/customXml" ds:itemID="{E4D6498C-943D-4747-9A88-D399B4EFF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4309f1-7c99-4fd1-8d79-b1c50e65a3f3"/>
    <ds:schemaRef ds:uri="3921c617-5e3c-46c5-9a57-ce4fbb787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C28D90-A1CA-45D1-9140-2E1F44570F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7700</TotalTime>
  <Words>1163</Words>
  <Application>Microsoft Office PowerPoint</Application>
  <PresentationFormat>Widescreen</PresentationFormat>
  <Paragraphs>149</Paragraphs>
  <Slides>11</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游ゴシック</vt:lpstr>
      <vt:lpstr>Arial</vt:lpstr>
      <vt:lpstr>Calibri</vt:lpstr>
      <vt:lpstr>Calibri Light</vt:lpstr>
      <vt:lpstr>Franklin Gothic Book</vt:lpstr>
      <vt:lpstr>Franklin Gothic Medium</vt:lpstr>
      <vt:lpstr>Gill Sans MT</vt:lpstr>
      <vt:lpstr>Wingdings 2</vt:lpstr>
      <vt:lpstr>Office Theme</vt:lpstr>
      <vt:lpstr>Dividend</vt:lpstr>
      <vt:lpstr>Holly Park</vt:lpstr>
      <vt:lpstr>Welcome to our online open house</vt:lpstr>
      <vt:lpstr>Online Open House Flow</vt:lpstr>
      <vt:lpstr>Ecology Staff Available Today</vt:lpstr>
      <vt:lpstr>The Model Toxics Control Act (MTCA)</vt:lpstr>
      <vt:lpstr>Affordable Housing Cleanup Grant Program  </vt:lpstr>
      <vt:lpstr>PowerPoint Presentation</vt:lpstr>
      <vt:lpstr>Othello square</vt:lpstr>
      <vt:lpstr>PowerPoint Presentation</vt:lpstr>
      <vt:lpstr>How to Comment   April 22, 2024 – May 21, 2024  </vt:lpstr>
      <vt:lpstr>PowerPoint Presentation</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Duwamish Waterway Park Public Meeting Presentation:  Feb 7 and 8, 2023</dc:title>
  <dc:subject>Public Meetings: Feb 7 and 8, 2023</dc:subject>
  <dc:creator>Washington State Department of Ecology</dc:creator>
  <cp:keywords>Public Meeting, MTCA, Seattle, Lower Duwamish Waterway</cp:keywords>
  <cp:lastModifiedBy>Nuszer, Augie (ECY)</cp:lastModifiedBy>
  <cp:revision>358</cp:revision>
  <dcterms:created xsi:type="dcterms:W3CDTF">2020-12-18T18:32:02Z</dcterms:created>
  <dcterms:modified xsi:type="dcterms:W3CDTF">2024-05-07T22:13:47Z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0x010100AED1B26EE18F664D946EFB2C42C629D2</vt:lpwstr>
  </property>
  <property fmtid="{D5CDD505-2E9C-101B-9397-08002B2CF9AE}" pid="3" name="_dlc_DocIdItemGuid">
    <vt:lpwstr>705f7bcd-baca-415a-bd94-2cc1bb5e17ff</vt:lpwstr>
  </property>
  <property fmtid="{D5CDD505-2E9C-101B-9397-08002B2CF9AE}" pid="4" name="MediaServiceImageTags">
    <vt:lpwstr/>
  </property>
</Properties>
</file>