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56" r:id="rId5"/>
    <p:sldId id="262" r:id="rId6"/>
    <p:sldId id="297" r:id="rId7"/>
    <p:sldId id="298" r:id="rId8"/>
    <p:sldId id="294" r:id="rId9"/>
    <p:sldId id="299" r:id="rId10"/>
    <p:sldId id="295" r:id="rId11"/>
    <p:sldId id="296" r:id="rId12"/>
    <p:sldId id="260" r:id="rId13"/>
    <p:sldId id="282" r:id="rId14"/>
    <p:sldId id="287" r:id="rId15"/>
    <p:sldId id="285" r:id="rId16"/>
    <p:sldId id="290" r:id="rId17"/>
    <p:sldId id="289"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Slides" id="{C3D79476-96AF-4D4E-AA27-AD0784B974FC}">
          <p14:sldIdLst>
            <p14:sldId id="256"/>
            <p14:sldId id="262"/>
            <p14:sldId id="297"/>
            <p14:sldId id="298"/>
            <p14:sldId id="294"/>
            <p14:sldId id="299"/>
            <p14:sldId id="295"/>
            <p14:sldId id="296"/>
            <p14:sldId id="260"/>
            <p14:sldId id="282"/>
            <p14:sldId id="287"/>
            <p14:sldId id="285"/>
            <p14:sldId id="290"/>
            <p14:sldId id="289"/>
            <p14:sldId id="281"/>
          </p14:sldIdLst>
        </p14:section>
        <p14:section name="Specialty Slides" id="{FC4C0EFB-14DE-48BE-8F6F-178AC4C26326}">
          <p14:sldIdLst/>
        </p14:section>
        <p14:section name="Tables and Charts" id="{C333B6F4-AFC1-4404-9B2D-FC77CA2DDC90}">
          <p14:sldIdLst/>
        </p14:section>
      </p14:sectionLst>
    </p:ext>
    <p:ext uri="{EFAFB233-063F-42B5-8137-9DF3F51BA10A}">
      <p15:sldGuideLst xmlns:p15="http://schemas.microsoft.com/office/powerpoint/2012/main">
        <p15:guide id="1" orient="horz" pos="960" userDrawn="1">
          <p15:clr>
            <a:srgbClr val="A4A3A4"/>
          </p15:clr>
        </p15:guide>
        <p15:guide id="2" pos="57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24828D-364C-4764-091A-A1DF8B17EA52}" name="Waldref, Meredith (ECY)" initials="MW" userId="S::MPEN461@ecy.wa.gov::702b6e84-4939-4222-8080-95085a9789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7A7"/>
    <a:srgbClr val="DBE6D2"/>
    <a:srgbClr val="FFF5DA"/>
    <a:srgbClr val="ECECEC"/>
    <a:srgbClr val="F7F7F7"/>
    <a:srgbClr val="FFFCF3"/>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95038A-E3E8-462E-B99B-6A0E46B668CA}" v="1403" dt="2026-03-23T17:19:35.0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1176" autoAdjust="0"/>
  </p:normalViewPr>
  <p:slideViewPr>
    <p:cSldViewPr snapToGrid="0">
      <p:cViewPr varScale="1">
        <p:scale>
          <a:sx n="67" d="100"/>
          <a:sy n="67" d="100"/>
        </p:scale>
        <p:origin x="533" y="53"/>
      </p:cViewPr>
      <p:guideLst>
        <p:guide orient="horz" pos="960"/>
        <p:guide pos="5712"/>
      </p:guideLst>
    </p:cSldViewPr>
  </p:slideViewPr>
  <p:outlineViewPr>
    <p:cViewPr>
      <p:scale>
        <a:sx n="33" d="100"/>
        <a:sy n="33" d="100"/>
      </p:scale>
      <p:origin x="0" y="-2904"/>
    </p:cViewPr>
  </p:outlineViewPr>
  <p:notesTextViewPr>
    <p:cViewPr>
      <p:scale>
        <a:sx n="1" d="1"/>
        <a:sy n="1" d="1"/>
      </p:scale>
      <p:origin x="0" y="0"/>
    </p:cViewPr>
  </p:notesTextViewPr>
  <p:notesViewPr>
    <p:cSldViewPr snapToGrid="0">
      <p:cViewPr varScale="1">
        <p:scale>
          <a:sx n="85" d="100"/>
          <a:sy n="85" d="100"/>
        </p:scale>
        <p:origin x="387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linson, Priscilla (ECY)" userId="S::ptom461@ecy.wa.gov::2fd201eb-bcd5-4d3c-b665-1a2b3a27f2f3" providerId="AD" clId="Web-{EA31A050-C059-E86A-8643-EC074DF94DA5}"/>
    <pc:docChg chg="modSld">
      <pc:chgData name="Tomlinson, Priscilla (ECY)" userId="S::ptom461@ecy.wa.gov::2fd201eb-bcd5-4d3c-b665-1a2b3a27f2f3" providerId="AD" clId="Web-{EA31A050-C059-E86A-8643-EC074DF94DA5}" dt="2026-03-10T20:25:27.435" v="414"/>
      <pc:docMkLst>
        <pc:docMk/>
      </pc:docMkLst>
      <pc:sldChg chg="modNotes">
        <pc:chgData name="Tomlinson, Priscilla (ECY)" userId="S::ptom461@ecy.wa.gov::2fd201eb-bcd5-4d3c-b665-1a2b3a27f2f3" providerId="AD" clId="Web-{EA31A050-C059-E86A-8643-EC074DF94DA5}" dt="2026-03-10T20:19:45.096" v="7"/>
        <pc:sldMkLst>
          <pc:docMk/>
          <pc:sldMk cId="1044708149" sldId="282"/>
        </pc:sldMkLst>
      </pc:sldChg>
      <pc:sldChg chg="modNotes">
        <pc:chgData name="Tomlinson, Priscilla (ECY)" userId="S::ptom461@ecy.wa.gov::2fd201eb-bcd5-4d3c-b665-1a2b3a27f2f3" providerId="AD" clId="Web-{EA31A050-C059-E86A-8643-EC074DF94DA5}" dt="2026-03-10T20:22:06.758" v="28"/>
        <pc:sldMkLst>
          <pc:docMk/>
          <pc:sldMk cId="4109235602" sldId="285"/>
        </pc:sldMkLst>
      </pc:sldChg>
      <pc:sldChg chg="modNotes">
        <pc:chgData name="Tomlinson, Priscilla (ECY)" userId="S::ptom461@ecy.wa.gov::2fd201eb-bcd5-4d3c-b665-1a2b3a27f2f3" providerId="AD" clId="Web-{EA31A050-C059-E86A-8643-EC074DF94DA5}" dt="2026-03-10T20:20:41.678" v="15"/>
        <pc:sldMkLst>
          <pc:docMk/>
          <pc:sldMk cId="938284567" sldId="287"/>
        </pc:sldMkLst>
      </pc:sldChg>
    </pc:docChg>
  </pc:docChgLst>
  <pc:docChgLst>
    <pc:chgData name="Waldref, Meredith (ECY)" userId="702b6e84-4939-4222-8080-95085a978918" providerId="ADAL" clId="{615C7B1C-95C2-4671-BE34-A3BA052FDEEF}"/>
    <pc:docChg chg="undo custSel addSld delSld modSld sldOrd modSection modNotesMaster modHandout">
      <pc:chgData name="Waldref, Meredith (ECY)" userId="702b6e84-4939-4222-8080-95085a978918" providerId="ADAL" clId="{615C7B1C-95C2-4671-BE34-A3BA052FDEEF}" dt="2026-03-23T17:17:21.744" v="2030" actId="13244"/>
      <pc:docMkLst>
        <pc:docMk/>
      </pc:docMkLst>
      <pc:sldChg chg="modSp mod modNotesTx">
        <pc:chgData name="Waldref, Meredith (ECY)" userId="702b6e84-4939-4222-8080-95085a978918" providerId="ADAL" clId="{615C7B1C-95C2-4671-BE34-A3BA052FDEEF}" dt="2026-03-23T16:25:17.909" v="1940" actId="962"/>
        <pc:sldMkLst>
          <pc:docMk/>
          <pc:sldMk cId="3484986873" sldId="256"/>
        </pc:sldMkLst>
        <pc:spChg chg="mod">
          <ac:chgData name="Waldref, Meredith (ECY)" userId="702b6e84-4939-4222-8080-95085a978918" providerId="ADAL" clId="{615C7B1C-95C2-4671-BE34-A3BA052FDEEF}" dt="2026-03-16T18:51:54.241" v="1626"/>
          <ac:spMkLst>
            <pc:docMk/>
            <pc:sldMk cId="3484986873" sldId="256"/>
            <ac:spMk id="2" creationId="{00000000-0000-0000-0000-000000000000}"/>
          </ac:spMkLst>
        </pc:spChg>
        <pc:spChg chg="mod">
          <ac:chgData name="Waldref, Meredith (ECY)" userId="702b6e84-4939-4222-8080-95085a978918" providerId="ADAL" clId="{615C7B1C-95C2-4671-BE34-A3BA052FDEEF}" dt="2026-03-16T18:52:03.856" v="1632"/>
          <ac:spMkLst>
            <pc:docMk/>
            <pc:sldMk cId="3484986873" sldId="256"/>
            <ac:spMk id="3" creationId="{00000000-0000-0000-0000-000000000000}"/>
          </ac:spMkLst>
        </pc:spChg>
        <pc:picChg chg="mod">
          <ac:chgData name="Waldref, Meredith (ECY)" userId="702b6e84-4939-4222-8080-95085a978918" providerId="ADAL" clId="{615C7B1C-95C2-4671-BE34-A3BA052FDEEF}" dt="2026-03-23T16:25:17.909" v="1940" actId="962"/>
          <ac:picMkLst>
            <pc:docMk/>
            <pc:sldMk cId="3484986873" sldId="256"/>
            <ac:picMk id="5" creationId="{00000000-0000-0000-0000-000000000000}"/>
          </ac:picMkLst>
        </pc:picChg>
      </pc:sldChg>
      <pc:sldChg chg="modSp mod ord modNotesTx">
        <pc:chgData name="Waldref, Meredith (ECY)" userId="702b6e84-4939-4222-8080-95085a978918" providerId="ADAL" clId="{615C7B1C-95C2-4671-BE34-A3BA052FDEEF}" dt="2026-03-23T17:16:12.756" v="2019" actId="13244"/>
        <pc:sldMkLst>
          <pc:docMk/>
          <pc:sldMk cId="3634605724" sldId="260"/>
        </pc:sldMkLst>
        <pc:spChg chg="ord">
          <ac:chgData name="Waldref, Meredith (ECY)" userId="702b6e84-4939-4222-8080-95085a978918" providerId="ADAL" clId="{615C7B1C-95C2-4671-BE34-A3BA052FDEEF}" dt="2026-03-23T17:16:12.756" v="2019" actId="13244"/>
          <ac:spMkLst>
            <pc:docMk/>
            <pc:sldMk cId="3634605724" sldId="260"/>
            <ac:spMk id="3" creationId="{00000000-0000-0000-0000-000000000000}"/>
          </ac:spMkLst>
        </pc:spChg>
        <pc:picChg chg="mod modCrop">
          <ac:chgData name="Waldref, Meredith (ECY)" userId="702b6e84-4939-4222-8080-95085a978918" providerId="ADAL" clId="{615C7B1C-95C2-4671-BE34-A3BA052FDEEF}" dt="2026-03-23T16:40:50.518" v="1961" actId="962"/>
          <ac:picMkLst>
            <pc:docMk/>
            <pc:sldMk cId="3634605724" sldId="260"/>
            <ac:picMk id="5" creationId="{00000000-0000-0000-0000-000000000000}"/>
          </ac:picMkLst>
        </pc:picChg>
      </pc:sldChg>
      <pc:sldChg chg="addSp modSp mod modNotesTx">
        <pc:chgData name="Waldref, Meredith (ECY)" userId="702b6e84-4939-4222-8080-95085a978918" providerId="ADAL" clId="{615C7B1C-95C2-4671-BE34-A3BA052FDEEF}" dt="2026-03-23T17:14:05.721" v="1998"/>
        <pc:sldMkLst>
          <pc:docMk/>
          <pc:sldMk cId="1757243123" sldId="262"/>
        </pc:sldMkLst>
        <pc:spChg chg="mod">
          <ac:chgData name="Waldref, Meredith (ECY)" userId="702b6e84-4939-4222-8080-95085a978918" providerId="ADAL" clId="{615C7B1C-95C2-4671-BE34-A3BA052FDEEF}" dt="2026-03-23T17:13:08.379" v="1982" actId="1035"/>
          <ac:spMkLst>
            <pc:docMk/>
            <pc:sldMk cId="1757243123" sldId="262"/>
            <ac:spMk id="2" creationId="{00000000-0000-0000-0000-000000000000}"/>
          </ac:spMkLst>
        </pc:spChg>
        <pc:spChg chg="ord">
          <ac:chgData name="Waldref, Meredith (ECY)" userId="702b6e84-4939-4222-8080-95085a978918" providerId="ADAL" clId="{615C7B1C-95C2-4671-BE34-A3BA052FDEEF}" dt="2026-03-23T17:13:36.971" v="1985" actId="13244"/>
          <ac:spMkLst>
            <pc:docMk/>
            <pc:sldMk cId="1757243123" sldId="262"/>
            <ac:spMk id="3" creationId="{00000000-0000-0000-0000-000000000000}"/>
          </ac:spMkLst>
        </pc:spChg>
        <pc:spChg chg="mod">
          <ac:chgData name="Waldref, Meredith (ECY)" userId="702b6e84-4939-4222-8080-95085a978918" providerId="ADAL" clId="{615C7B1C-95C2-4671-BE34-A3BA052FDEEF}" dt="2026-03-10T20:38:42.793" v="746" actId="1035"/>
          <ac:spMkLst>
            <pc:docMk/>
            <pc:sldMk cId="1757243123" sldId="262"/>
            <ac:spMk id="4" creationId="{00000000-0000-0000-0000-000000000000}"/>
          </ac:spMkLst>
        </pc:spChg>
        <pc:spChg chg="mod ord">
          <ac:chgData name="Waldref, Meredith (ECY)" userId="702b6e84-4939-4222-8080-95085a978918" providerId="ADAL" clId="{615C7B1C-95C2-4671-BE34-A3BA052FDEEF}" dt="2026-03-23T17:13:24.945" v="1984" actId="13244"/>
          <ac:spMkLst>
            <pc:docMk/>
            <pc:sldMk cId="1757243123" sldId="262"/>
            <ac:spMk id="5" creationId="{00000000-0000-0000-0000-000000000000}"/>
          </ac:spMkLst>
        </pc:spChg>
        <pc:spChg chg="mod">
          <ac:chgData name="Waldref, Meredith (ECY)" userId="702b6e84-4939-4222-8080-95085a978918" providerId="ADAL" clId="{615C7B1C-95C2-4671-BE34-A3BA052FDEEF}" dt="2026-03-10T20:38:42.793" v="746" actId="1035"/>
          <ac:spMkLst>
            <pc:docMk/>
            <pc:sldMk cId="1757243123" sldId="262"/>
            <ac:spMk id="6" creationId="{00000000-0000-0000-0000-000000000000}"/>
          </ac:spMkLst>
        </pc:spChg>
        <pc:spChg chg="add mod">
          <ac:chgData name="Waldref, Meredith (ECY)" userId="702b6e84-4939-4222-8080-95085a978918" providerId="ADAL" clId="{615C7B1C-95C2-4671-BE34-A3BA052FDEEF}" dt="2026-03-23T16:25:21.961" v="1941" actId="962"/>
          <ac:spMkLst>
            <pc:docMk/>
            <pc:sldMk cId="1757243123" sldId="262"/>
            <ac:spMk id="8" creationId="{5AB6C033-ECA8-D159-7310-106E32F36455}"/>
          </ac:spMkLst>
        </pc:spChg>
        <pc:spChg chg="add mod ord">
          <ac:chgData name="Waldref, Meredith (ECY)" userId="702b6e84-4939-4222-8080-95085a978918" providerId="ADAL" clId="{615C7B1C-95C2-4671-BE34-A3BA052FDEEF}" dt="2026-03-23T17:14:05.721" v="1998"/>
          <ac:spMkLst>
            <pc:docMk/>
            <pc:sldMk cId="1757243123" sldId="262"/>
            <ac:spMk id="9" creationId="{A8C6F82B-976B-B489-045C-9BD229B9B0B7}"/>
          </ac:spMkLst>
        </pc:spChg>
        <pc:spChg chg="mod">
          <ac:chgData name="Waldref, Meredith (ECY)" userId="702b6e84-4939-4222-8080-95085a978918" providerId="ADAL" clId="{615C7B1C-95C2-4671-BE34-A3BA052FDEEF}" dt="2026-03-16T18:52:12.327" v="1634" actId="1076"/>
          <ac:spMkLst>
            <pc:docMk/>
            <pc:sldMk cId="1757243123" sldId="262"/>
            <ac:spMk id="10" creationId="{00000000-0000-0000-0000-000000000000}"/>
          </ac:spMkLst>
        </pc:spChg>
        <pc:spChg chg="mod ord">
          <ac:chgData name="Waldref, Meredith (ECY)" userId="702b6e84-4939-4222-8080-95085a978918" providerId="ADAL" clId="{615C7B1C-95C2-4671-BE34-A3BA052FDEEF}" dt="2026-03-23T17:13:20.661" v="1983" actId="13244"/>
          <ac:spMkLst>
            <pc:docMk/>
            <pc:sldMk cId="1757243123" sldId="262"/>
            <ac:spMk id="11" creationId="{00000000-0000-0000-0000-000000000000}"/>
          </ac:spMkLst>
        </pc:spChg>
        <pc:spChg chg="mod">
          <ac:chgData name="Waldref, Meredith (ECY)" userId="702b6e84-4939-4222-8080-95085a978918" providerId="ADAL" clId="{615C7B1C-95C2-4671-BE34-A3BA052FDEEF}" dt="2026-03-10T20:38:42.793" v="746" actId="1035"/>
          <ac:spMkLst>
            <pc:docMk/>
            <pc:sldMk cId="1757243123" sldId="262"/>
            <ac:spMk id="12" creationId="{00000000-0000-0000-0000-000000000000}"/>
          </ac:spMkLst>
        </pc:spChg>
        <pc:picChg chg="add mod">
          <ac:chgData name="Waldref, Meredith (ECY)" userId="702b6e84-4939-4222-8080-95085a978918" providerId="ADAL" clId="{615C7B1C-95C2-4671-BE34-A3BA052FDEEF}" dt="2026-03-10T20:38:49.885" v="749" actId="1076"/>
          <ac:picMkLst>
            <pc:docMk/>
            <pc:sldMk cId="1757243123" sldId="262"/>
            <ac:picMk id="7" creationId="{8EE1C376-DD63-D8E7-B353-74D6BD9251E7}"/>
          </ac:picMkLst>
        </pc:picChg>
      </pc:sldChg>
      <pc:sldChg chg="modSp mod modNotesTx">
        <pc:chgData name="Waldref, Meredith (ECY)" userId="702b6e84-4939-4222-8080-95085a978918" providerId="ADAL" clId="{615C7B1C-95C2-4671-BE34-A3BA052FDEEF}" dt="2026-03-23T17:17:21.744" v="2030" actId="13244"/>
        <pc:sldMkLst>
          <pc:docMk/>
          <pc:sldMk cId="2175771775" sldId="281"/>
        </pc:sldMkLst>
        <pc:spChg chg="ord">
          <ac:chgData name="Waldref, Meredith (ECY)" userId="702b6e84-4939-4222-8080-95085a978918" providerId="ADAL" clId="{615C7B1C-95C2-4671-BE34-A3BA052FDEEF}" dt="2026-03-23T17:17:17.808" v="2029" actId="13244"/>
          <ac:spMkLst>
            <pc:docMk/>
            <pc:sldMk cId="2175771775" sldId="281"/>
            <ac:spMk id="4" creationId="{9F1388C5-B5A0-B21B-BAC5-5DFC9D07D5DF}"/>
          </ac:spMkLst>
        </pc:spChg>
        <pc:spChg chg="mod">
          <ac:chgData name="Waldref, Meredith (ECY)" userId="702b6e84-4939-4222-8080-95085a978918" providerId="ADAL" clId="{615C7B1C-95C2-4671-BE34-A3BA052FDEEF}" dt="2026-03-23T16:42:11.290" v="1974" actId="962"/>
          <ac:spMkLst>
            <pc:docMk/>
            <pc:sldMk cId="2175771775" sldId="281"/>
            <ac:spMk id="14" creationId="{D526AD49-D1F6-7813-3014-B8F9101F0C9C}"/>
          </ac:spMkLst>
        </pc:spChg>
        <pc:spChg chg="mod">
          <ac:chgData name="Waldref, Meredith (ECY)" userId="702b6e84-4939-4222-8080-95085a978918" providerId="ADAL" clId="{615C7B1C-95C2-4671-BE34-A3BA052FDEEF}" dt="2026-03-23T16:42:10.724" v="1973" actId="962"/>
          <ac:spMkLst>
            <pc:docMk/>
            <pc:sldMk cId="2175771775" sldId="281"/>
            <ac:spMk id="15" creationId="{DC4AC145-3126-0382-08A6-3D65CC712A99}"/>
          </ac:spMkLst>
        </pc:spChg>
        <pc:grpChg chg="ord">
          <ac:chgData name="Waldref, Meredith (ECY)" userId="702b6e84-4939-4222-8080-95085a978918" providerId="ADAL" clId="{615C7B1C-95C2-4671-BE34-A3BA052FDEEF}" dt="2026-03-23T17:17:21.744" v="2030" actId="13244"/>
          <ac:grpSpMkLst>
            <pc:docMk/>
            <pc:sldMk cId="2175771775" sldId="281"/>
            <ac:grpSpMk id="9" creationId="{F5F3D215-1E2F-F7D0-8523-EEFD9D2A2DC8}"/>
          </ac:grpSpMkLst>
        </pc:grpChg>
        <pc:picChg chg="mod">
          <ac:chgData name="Waldref, Meredith (ECY)" userId="702b6e84-4939-4222-8080-95085a978918" providerId="ADAL" clId="{615C7B1C-95C2-4671-BE34-A3BA052FDEEF}" dt="2026-03-23T16:42:12.921" v="1975" actId="962"/>
          <ac:picMkLst>
            <pc:docMk/>
            <pc:sldMk cId="2175771775" sldId="281"/>
            <ac:picMk id="7" creationId="{3E515095-67F8-E498-4A46-805B7A67069F}"/>
          </ac:picMkLst>
        </pc:picChg>
        <pc:picChg chg="mod">
          <ac:chgData name="Waldref, Meredith (ECY)" userId="702b6e84-4939-4222-8080-95085a978918" providerId="ADAL" clId="{615C7B1C-95C2-4671-BE34-A3BA052FDEEF}" dt="2026-03-23T16:42:13.752" v="1976" actId="962"/>
          <ac:picMkLst>
            <pc:docMk/>
            <pc:sldMk cId="2175771775" sldId="281"/>
            <ac:picMk id="8" creationId="{DAB83CF1-F0FA-C37C-81F6-1E2D1A155BDC}"/>
          </ac:picMkLst>
        </pc:picChg>
      </pc:sldChg>
      <pc:sldChg chg="modSp mod ord">
        <pc:chgData name="Waldref, Meredith (ECY)" userId="702b6e84-4939-4222-8080-95085a978918" providerId="ADAL" clId="{615C7B1C-95C2-4671-BE34-A3BA052FDEEF}" dt="2026-03-16T18:52:35.216" v="1637"/>
        <pc:sldMkLst>
          <pc:docMk/>
          <pc:sldMk cId="1044708149" sldId="282"/>
        </pc:sldMkLst>
        <pc:spChg chg="mod">
          <ac:chgData name="Waldref, Meredith (ECY)" userId="702b6e84-4939-4222-8080-95085a978918" providerId="ADAL" clId="{615C7B1C-95C2-4671-BE34-A3BA052FDEEF}" dt="2026-03-10T21:00:13.569" v="1308" actId="20577"/>
          <ac:spMkLst>
            <pc:docMk/>
            <pc:sldMk cId="1044708149" sldId="282"/>
            <ac:spMk id="2" creationId="{BF80AEEF-42EA-86ED-DEA2-6DFA96B2A669}"/>
          </ac:spMkLst>
        </pc:spChg>
      </pc:sldChg>
      <pc:sldChg chg="del">
        <pc:chgData name="Waldref, Meredith (ECY)" userId="702b6e84-4939-4222-8080-95085a978918" providerId="ADAL" clId="{615C7B1C-95C2-4671-BE34-A3BA052FDEEF}" dt="2026-03-23T16:42:42.063" v="1978" actId="2696"/>
        <pc:sldMkLst>
          <pc:docMk/>
          <pc:sldMk cId="3372642553" sldId="283"/>
        </pc:sldMkLst>
      </pc:sldChg>
      <pc:sldChg chg="modSp del">
        <pc:chgData name="Waldref, Meredith (ECY)" userId="702b6e84-4939-4222-8080-95085a978918" providerId="ADAL" clId="{615C7B1C-95C2-4671-BE34-A3BA052FDEEF}" dt="2026-03-23T16:42:42.063" v="1978" actId="2696"/>
        <pc:sldMkLst>
          <pc:docMk/>
          <pc:sldMk cId="3899509526" sldId="284"/>
        </pc:sldMkLst>
        <pc:spChg chg="mod">
          <ac:chgData name="Waldref, Meredith (ECY)" userId="702b6e84-4939-4222-8080-95085a978918" providerId="ADAL" clId="{615C7B1C-95C2-4671-BE34-A3BA052FDEEF}" dt="2026-03-23T16:42:26.322" v="1977" actId="962"/>
          <ac:spMkLst>
            <pc:docMk/>
            <pc:sldMk cId="3899509526" sldId="284"/>
            <ac:spMk id="9" creationId="{8536661E-D50C-5617-8623-CD8085A42792}"/>
          </ac:spMkLst>
        </pc:spChg>
      </pc:sldChg>
      <pc:sldChg chg="modSp mod ord">
        <pc:chgData name="Waldref, Meredith (ECY)" userId="702b6e84-4939-4222-8080-95085a978918" providerId="ADAL" clId="{615C7B1C-95C2-4671-BE34-A3BA052FDEEF}" dt="2026-03-23T17:16:46.977" v="2025" actId="13244"/>
        <pc:sldMkLst>
          <pc:docMk/>
          <pc:sldMk cId="4109235602" sldId="285"/>
        </pc:sldMkLst>
        <pc:spChg chg="ord">
          <ac:chgData name="Waldref, Meredith (ECY)" userId="702b6e84-4939-4222-8080-95085a978918" providerId="ADAL" clId="{615C7B1C-95C2-4671-BE34-A3BA052FDEEF}" dt="2026-03-23T17:16:46.977" v="2025" actId="13244"/>
          <ac:spMkLst>
            <pc:docMk/>
            <pc:sldMk cId="4109235602" sldId="285"/>
            <ac:spMk id="4" creationId="{E2F40F38-20AC-00D6-E87B-1D8C1698A399}"/>
          </ac:spMkLst>
        </pc:spChg>
      </pc:sldChg>
      <pc:sldChg chg="modSp mod ord">
        <pc:chgData name="Waldref, Meredith (ECY)" userId="702b6e84-4939-4222-8080-95085a978918" providerId="ADAL" clId="{615C7B1C-95C2-4671-BE34-A3BA052FDEEF}" dt="2026-03-23T17:16:36.633" v="2024" actId="962"/>
        <pc:sldMkLst>
          <pc:docMk/>
          <pc:sldMk cId="938284567" sldId="287"/>
        </pc:sldMkLst>
        <pc:spChg chg="mod">
          <ac:chgData name="Waldref, Meredith (ECY)" userId="702b6e84-4939-4222-8080-95085a978918" providerId="ADAL" clId="{615C7B1C-95C2-4671-BE34-A3BA052FDEEF}" dt="2026-03-23T17:16:34.400" v="2023" actId="962"/>
          <ac:spMkLst>
            <pc:docMk/>
            <pc:sldMk cId="938284567" sldId="287"/>
            <ac:spMk id="3" creationId="{CBF6B4F3-E1CF-7B9B-CE81-48DB5B2F2394}"/>
          </ac:spMkLst>
        </pc:spChg>
        <pc:spChg chg="ord">
          <ac:chgData name="Waldref, Meredith (ECY)" userId="702b6e84-4939-4222-8080-95085a978918" providerId="ADAL" clId="{615C7B1C-95C2-4671-BE34-A3BA052FDEEF}" dt="2026-03-23T17:16:23.941" v="2020" actId="13244"/>
          <ac:spMkLst>
            <pc:docMk/>
            <pc:sldMk cId="938284567" sldId="287"/>
            <ac:spMk id="4" creationId="{2C4F68AF-775D-AB4A-0D05-6A715A22434F}"/>
          </ac:spMkLst>
        </pc:spChg>
        <pc:spChg chg="mod">
          <ac:chgData name="Waldref, Meredith (ECY)" userId="702b6e84-4939-4222-8080-95085a978918" providerId="ADAL" clId="{615C7B1C-95C2-4671-BE34-A3BA052FDEEF}" dt="2026-03-23T17:16:27.377" v="2021" actId="962"/>
          <ac:spMkLst>
            <pc:docMk/>
            <pc:sldMk cId="938284567" sldId="287"/>
            <ac:spMk id="6" creationId="{6DA7C16E-C3CC-1490-84CF-18D189D8D37C}"/>
          </ac:spMkLst>
        </pc:spChg>
        <pc:spChg chg="mod">
          <ac:chgData name="Waldref, Meredith (ECY)" userId="702b6e84-4939-4222-8080-95085a978918" providerId="ADAL" clId="{615C7B1C-95C2-4671-BE34-A3BA052FDEEF}" dt="2026-03-23T17:16:29.810" v="2022" actId="962"/>
          <ac:spMkLst>
            <pc:docMk/>
            <pc:sldMk cId="938284567" sldId="287"/>
            <ac:spMk id="8" creationId="{3AA817E0-23E8-7E57-91ED-60FB4722CF4C}"/>
          </ac:spMkLst>
        </pc:spChg>
        <pc:spChg chg="mod">
          <ac:chgData name="Waldref, Meredith (ECY)" userId="702b6e84-4939-4222-8080-95085a978918" providerId="ADAL" clId="{615C7B1C-95C2-4671-BE34-A3BA052FDEEF}" dt="2026-03-23T16:41:49.562" v="1964" actId="962"/>
          <ac:spMkLst>
            <pc:docMk/>
            <pc:sldMk cId="938284567" sldId="287"/>
            <ac:spMk id="9" creationId="{CF0A6978-7AAD-102C-6964-53ED55D025F5}"/>
          </ac:spMkLst>
        </pc:spChg>
        <pc:spChg chg="mod">
          <ac:chgData name="Waldref, Meredith (ECY)" userId="702b6e84-4939-4222-8080-95085a978918" providerId="ADAL" clId="{615C7B1C-95C2-4671-BE34-A3BA052FDEEF}" dt="2026-03-23T16:41:50.348" v="1965" actId="962"/>
          <ac:spMkLst>
            <pc:docMk/>
            <pc:sldMk cId="938284567" sldId="287"/>
            <ac:spMk id="10" creationId="{6359B946-E7B8-C059-4B42-0420053ED1B7}"/>
          </ac:spMkLst>
        </pc:spChg>
        <pc:spChg chg="mod">
          <ac:chgData name="Waldref, Meredith (ECY)" userId="702b6e84-4939-4222-8080-95085a978918" providerId="ADAL" clId="{615C7B1C-95C2-4671-BE34-A3BA052FDEEF}" dt="2026-03-23T16:41:51.195" v="1966" actId="962"/>
          <ac:spMkLst>
            <pc:docMk/>
            <pc:sldMk cId="938284567" sldId="287"/>
            <ac:spMk id="11" creationId="{68266988-9800-41E5-1172-9964BB06BA4E}"/>
          </ac:spMkLst>
        </pc:spChg>
        <pc:spChg chg="mod">
          <ac:chgData name="Waldref, Meredith (ECY)" userId="702b6e84-4939-4222-8080-95085a978918" providerId="ADAL" clId="{615C7B1C-95C2-4671-BE34-A3BA052FDEEF}" dt="2026-03-23T16:41:52.186" v="1967" actId="962"/>
          <ac:spMkLst>
            <pc:docMk/>
            <pc:sldMk cId="938284567" sldId="287"/>
            <ac:spMk id="12" creationId="{0D1486C9-5B81-D47A-A9A1-8872EA820666}"/>
          </ac:spMkLst>
        </pc:spChg>
        <pc:spChg chg="mod">
          <ac:chgData name="Waldref, Meredith (ECY)" userId="702b6e84-4939-4222-8080-95085a978918" providerId="ADAL" clId="{615C7B1C-95C2-4671-BE34-A3BA052FDEEF}" dt="2026-03-23T17:16:36.633" v="2024" actId="962"/>
          <ac:spMkLst>
            <pc:docMk/>
            <pc:sldMk cId="938284567" sldId="287"/>
            <ac:spMk id="13" creationId="{6667089B-047D-BEC9-AAB1-8BF72968E57B}"/>
          </ac:spMkLst>
        </pc:spChg>
        <pc:spChg chg="mod">
          <ac:chgData name="Waldref, Meredith (ECY)" userId="702b6e84-4939-4222-8080-95085a978918" providerId="ADAL" clId="{615C7B1C-95C2-4671-BE34-A3BA052FDEEF}" dt="2026-03-23T16:41:52.752" v="1968" actId="962"/>
          <ac:spMkLst>
            <pc:docMk/>
            <pc:sldMk cId="938284567" sldId="287"/>
            <ac:spMk id="14" creationId="{80FD2094-C0DF-F77C-822B-DF61E9762088}"/>
          </ac:spMkLst>
        </pc:spChg>
        <pc:picChg chg="mod">
          <ac:chgData name="Waldref, Meredith (ECY)" userId="702b6e84-4939-4222-8080-95085a978918" providerId="ADAL" clId="{615C7B1C-95C2-4671-BE34-A3BA052FDEEF}" dt="2026-03-23T16:41:45.599" v="1963" actId="962"/>
          <ac:picMkLst>
            <pc:docMk/>
            <pc:sldMk cId="938284567" sldId="287"/>
            <ac:picMk id="5" creationId="{106D0E55-8280-14BE-2E80-33DF4D4615C9}"/>
          </ac:picMkLst>
        </pc:picChg>
      </pc:sldChg>
      <pc:sldChg chg="del">
        <pc:chgData name="Waldref, Meredith (ECY)" userId="702b6e84-4939-4222-8080-95085a978918" providerId="ADAL" clId="{615C7B1C-95C2-4671-BE34-A3BA052FDEEF}" dt="2026-03-23T16:42:42.063" v="1978" actId="2696"/>
        <pc:sldMkLst>
          <pc:docMk/>
          <pc:sldMk cId="4199420095" sldId="288"/>
        </pc:sldMkLst>
      </pc:sldChg>
      <pc:sldChg chg="modSp mod ord">
        <pc:chgData name="Waldref, Meredith (ECY)" userId="702b6e84-4939-4222-8080-95085a978918" providerId="ADAL" clId="{615C7B1C-95C2-4671-BE34-A3BA052FDEEF}" dt="2026-03-23T17:17:03.184" v="2028" actId="13244"/>
        <pc:sldMkLst>
          <pc:docMk/>
          <pc:sldMk cId="1257232329" sldId="289"/>
        </pc:sldMkLst>
        <pc:spChg chg="ord">
          <ac:chgData name="Waldref, Meredith (ECY)" userId="702b6e84-4939-4222-8080-95085a978918" providerId="ADAL" clId="{615C7B1C-95C2-4671-BE34-A3BA052FDEEF}" dt="2026-03-23T17:17:03.184" v="2028" actId="13244"/>
          <ac:spMkLst>
            <pc:docMk/>
            <pc:sldMk cId="1257232329" sldId="289"/>
            <ac:spMk id="4" creationId="{FE5DF673-08AA-1ACD-AD11-3559A4975D72}"/>
          </ac:spMkLst>
        </pc:spChg>
        <pc:picChg chg="mod">
          <ac:chgData name="Waldref, Meredith (ECY)" userId="702b6e84-4939-4222-8080-95085a978918" providerId="ADAL" clId="{615C7B1C-95C2-4671-BE34-A3BA052FDEEF}" dt="2026-03-23T16:42:08.293" v="1972" actId="962"/>
          <ac:picMkLst>
            <pc:docMk/>
            <pc:sldMk cId="1257232329" sldId="289"/>
            <ac:picMk id="8" creationId="{CA61FC19-95CD-CBC5-1EA1-B1352B6D3D19}"/>
          </ac:picMkLst>
        </pc:picChg>
      </pc:sldChg>
      <pc:sldChg chg="addSp delSp modSp mod ord">
        <pc:chgData name="Waldref, Meredith (ECY)" userId="702b6e84-4939-4222-8080-95085a978918" providerId="ADAL" clId="{615C7B1C-95C2-4671-BE34-A3BA052FDEEF}" dt="2026-03-23T17:16:55.794" v="2027" actId="962"/>
        <pc:sldMkLst>
          <pc:docMk/>
          <pc:sldMk cId="3640761587" sldId="290"/>
        </pc:sldMkLst>
        <pc:spChg chg="mod">
          <ac:chgData name="Waldref, Meredith (ECY)" userId="702b6e84-4939-4222-8080-95085a978918" providerId="ADAL" clId="{615C7B1C-95C2-4671-BE34-A3BA052FDEEF}" dt="2026-03-10T18:46:03.768" v="219" actId="1038"/>
          <ac:spMkLst>
            <pc:docMk/>
            <pc:sldMk cId="3640761587" sldId="290"/>
            <ac:spMk id="3" creationId="{E5A9371C-F528-D3BF-7BE9-D1164C2E8972}"/>
          </ac:spMkLst>
        </pc:spChg>
        <pc:spChg chg="mod">
          <ac:chgData name="Waldref, Meredith (ECY)" userId="702b6e84-4939-4222-8080-95085a978918" providerId="ADAL" clId="{615C7B1C-95C2-4671-BE34-A3BA052FDEEF}" dt="2026-03-23T17:12:48.721" v="1979" actId="962"/>
          <ac:spMkLst>
            <pc:docMk/>
            <pc:sldMk cId="3640761587" sldId="290"/>
            <ac:spMk id="5" creationId="{C718DB11-94E8-AF79-ACAF-6A41478E5FA4}"/>
          </ac:spMkLst>
        </pc:spChg>
        <pc:picChg chg="add mod">
          <ac:chgData name="Waldref, Meredith (ECY)" userId="702b6e84-4939-4222-8080-95085a978918" providerId="ADAL" clId="{615C7B1C-95C2-4671-BE34-A3BA052FDEEF}" dt="2026-03-23T17:16:54.262" v="2026" actId="962"/>
          <ac:picMkLst>
            <pc:docMk/>
            <pc:sldMk cId="3640761587" sldId="290"/>
            <ac:picMk id="6" creationId="{DB619B33-9E9B-F1A6-3390-AA3CAF810319}"/>
          </ac:picMkLst>
        </pc:picChg>
        <pc:picChg chg="add mod">
          <ac:chgData name="Waldref, Meredith (ECY)" userId="702b6e84-4939-4222-8080-95085a978918" providerId="ADAL" clId="{615C7B1C-95C2-4671-BE34-A3BA052FDEEF}" dt="2026-03-23T17:16:55.794" v="2027" actId="962"/>
          <ac:picMkLst>
            <pc:docMk/>
            <pc:sldMk cId="3640761587" sldId="290"/>
            <ac:picMk id="7" creationId="{1CB79365-AD04-1064-D4AB-32F1F5DAC448}"/>
          </ac:picMkLst>
        </pc:picChg>
      </pc:sldChg>
      <pc:sldChg chg="del modNotesTx">
        <pc:chgData name="Waldref, Meredith (ECY)" userId="702b6e84-4939-4222-8080-95085a978918" providerId="ADAL" clId="{615C7B1C-95C2-4671-BE34-A3BA052FDEEF}" dt="2026-03-23T16:42:42.063" v="1978" actId="2696"/>
        <pc:sldMkLst>
          <pc:docMk/>
          <pc:sldMk cId="4166049881" sldId="292"/>
        </pc:sldMkLst>
      </pc:sldChg>
      <pc:sldChg chg="modSp mod">
        <pc:chgData name="Waldref, Meredith (ECY)" userId="702b6e84-4939-4222-8080-95085a978918" providerId="ADAL" clId="{615C7B1C-95C2-4671-BE34-A3BA052FDEEF}" dt="2026-03-23T17:15:18.193" v="2010" actId="962"/>
        <pc:sldMkLst>
          <pc:docMk/>
          <pc:sldMk cId="2314029113" sldId="294"/>
        </pc:sldMkLst>
        <pc:spChg chg="mod">
          <ac:chgData name="Waldref, Meredith (ECY)" userId="702b6e84-4939-4222-8080-95085a978918" providerId="ADAL" clId="{615C7B1C-95C2-4671-BE34-A3BA052FDEEF}" dt="2026-03-10T20:25:10.652" v="601" actId="1076"/>
          <ac:spMkLst>
            <pc:docMk/>
            <pc:sldMk cId="2314029113" sldId="294"/>
            <ac:spMk id="2" creationId="{5A6134EC-6176-71EA-B630-9461C42FF5FF}"/>
          </ac:spMkLst>
        </pc:spChg>
        <pc:spChg chg="ord">
          <ac:chgData name="Waldref, Meredith (ECY)" userId="702b6e84-4939-4222-8080-95085a978918" providerId="ADAL" clId="{615C7B1C-95C2-4671-BE34-A3BA052FDEEF}" dt="2026-03-23T17:15:16.372" v="2008" actId="13244"/>
          <ac:spMkLst>
            <pc:docMk/>
            <pc:sldMk cId="2314029113" sldId="294"/>
            <ac:spMk id="4" creationId="{A0BBC643-5763-7910-8C0A-47471AD63404}"/>
          </ac:spMkLst>
        </pc:spChg>
        <pc:spChg chg="mod">
          <ac:chgData name="Waldref, Meredith (ECY)" userId="702b6e84-4939-4222-8080-95085a978918" providerId="ADAL" clId="{615C7B1C-95C2-4671-BE34-A3BA052FDEEF}" dt="2026-03-23T17:15:17.736" v="2009" actId="962"/>
          <ac:spMkLst>
            <pc:docMk/>
            <pc:sldMk cId="2314029113" sldId="294"/>
            <ac:spMk id="6" creationId="{43060D55-663A-141A-BDCC-A5CA258A50DD}"/>
          </ac:spMkLst>
        </pc:spChg>
        <pc:spChg chg="mod">
          <ac:chgData name="Waldref, Meredith (ECY)" userId="702b6e84-4939-4222-8080-95085a978918" providerId="ADAL" clId="{615C7B1C-95C2-4671-BE34-A3BA052FDEEF}" dt="2026-03-23T17:15:18.193" v="2010" actId="962"/>
          <ac:spMkLst>
            <pc:docMk/>
            <pc:sldMk cId="2314029113" sldId="294"/>
            <ac:spMk id="7" creationId="{62782FCC-B004-FB77-C4FC-C0752E04E03B}"/>
          </ac:spMkLst>
        </pc:spChg>
        <pc:picChg chg="mod">
          <ac:chgData name="Waldref, Meredith (ECY)" userId="702b6e84-4939-4222-8080-95085a978918" providerId="ADAL" clId="{615C7B1C-95C2-4671-BE34-A3BA052FDEEF}" dt="2026-03-23T16:38:21.207" v="1951" actId="962"/>
          <ac:picMkLst>
            <pc:docMk/>
            <pc:sldMk cId="2314029113" sldId="294"/>
            <ac:picMk id="5" creationId="{DB72F0C1-15C1-57F2-E36F-4D3CB1C7391F}"/>
          </ac:picMkLst>
        </pc:picChg>
      </pc:sldChg>
      <pc:sldChg chg="addSp delSp modSp mod">
        <pc:chgData name="Waldref, Meredith (ECY)" userId="702b6e84-4939-4222-8080-95085a978918" providerId="ADAL" clId="{615C7B1C-95C2-4671-BE34-A3BA052FDEEF}" dt="2026-03-23T17:15:47.590" v="2017" actId="962"/>
        <pc:sldMkLst>
          <pc:docMk/>
          <pc:sldMk cId="2013560295" sldId="295"/>
        </pc:sldMkLst>
        <pc:spChg chg="mod">
          <ac:chgData name="Waldref, Meredith (ECY)" userId="702b6e84-4939-4222-8080-95085a978918" providerId="ADAL" clId="{615C7B1C-95C2-4671-BE34-A3BA052FDEEF}" dt="2026-03-10T20:33:20.263" v="689" actId="1076"/>
          <ac:spMkLst>
            <pc:docMk/>
            <pc:sldMk cId="2013560295" sldId="295"/>
            <ac:spMk id="2" creationId="{B581FB25-8018-53AD-5E74-4423F00B3797}"/>
          </ac:spMkLst>
        </pc:spChg>
        <pc:spChg chg="add mod">
          <ac:chgData name="Waldref, Meredith (ECY)" userId="702b6e84-4939-4222-8080-95085a978918" providerId="ADAL" clId="{615C7B1C-95C2-4671-BE34-A3BA052FDEEF}" dt="2026-03-23T17:15:43.642" v="2014" actId="962"/>
          <ac:spMkLst>
            <pc:docMk/>
            <pc:sldMk cId="2013560295" sldId="295"/>
            <ac:spMk id="3" creationId="{957C5251-0A81-613B-0472-A967D0555DD8}"/>
          </ac:spMkLst>
        </pc:spChg>
        <pc:spChg chg="ord">
          <ac:chgData name="Waldref, Meredith (ECY)" userId="702b6e84-4939-4222-8080-95085a978918" providerId="ADAL" clId="{615C7B1C-95C2-4671-BE34-A3BA052FDEEF}" dt="2026-03-23T17:15:40.479" v="2013" actId="13244"/>
          <ac:spMkLst>
            <pc:docMk/>
            <pc:sldMk cId="2013560295" sldId="295"/>
            <ac:spMk id="4" creationId="{2BD46620-F7E6-83F0-CBC0-3669D7185668}"/>
          </ac:spMkLst>
        </pc:spChg>
        <pc:spChg chg="add mod">
          <ac:chgData name="Waldref, Meredith (ECY)" userId="702b6e84-4939-4222-8080-95085a978918" providerId="ADAL" clId="{615C7B1C-95C2-4671-BE34-A3BA052FDEEF}" dt="2026-03-23T17:15:45.724" v="2015" actId="962"/>
          <ac:spMkLst>
            <pc:docMk/>
            <pc:sldMk cId="2013560295" sldId="295"/>
            <ac:spMk id="8" creationId="{2578C107-1B53-A45D-D257-0A4222CF562E}"/>
          </ac:spMkLst>
        </pc:spChg>
        <pc:spChg chg="mod">
          <ac:chgData name="Waldref, Meredith (ECY)" userId="702b6e84-4939-4222-8080-95085a978918" providerId="ADAL" clId="{615C7B1C-95C2-4671-BE34-A3BA052FDEEF}" dt="2026-03-23T17:15:47.105" v="2016" actId="962"/>
          <ac:spMkLst>
            <pc:docMk/>
            <pc:sldMk cId="2013560295" sldId="295"/>
            <ac:spMk id="12" creationId="{21C1E4F3-DA6A-1E0A-FA32-770A2F391AA6}"/>
          </ac:spMkLst>
        </pc:spChg>
        <pc:spChg chg="mod">
          <ac:chgData name="Waldref, Meredith (ECY)" userId="702b6e84-4939-4222-8080-95085a978918" providerId="ADAL" clId="{615C7B1C-95C2-4671-BE34-A3BA052FDEEF}" dt="2026-03-23T17:15:47.590" v="2017" actId="962"/>
          <ac:spMkLst>
            <pc:docMk/>
            <pc:sldMk cId="2013560295" sldId="295"/>
            <ac:spMk id="14" creationId="{3C63503A-D706-0BC6-B53A-CA2B667C9754}"/>
          </ac:spMkLst>
        </pc:spChg>
        <pc:picChg chg="mod">
          <ac:chgData name="Waldref, Meredith (ECY)" userId="702b6e84-4939-4222-8080-95085a978918" providerId="ADAL" clId="{615C7B1C-95C2-4671-BE34-A3BA052FDEEF}" dt="2026-03-23T16:40:17.438" v="1955" actId="962"/>
          <ac:picMkLst>
            <pc:docMk/>
            <pc:sldMk cId="2013560295" sldId="295"/>
            <ac:picMk id="5" creationId="{9E9DAB70-3822-68A5-0135-34ADD50099EF}"/>
          </ac:picMkLst>
        </pc:picChg>
        <pc:picChg chg="add mod modCrop">
          <ac:chgData name="Waldref, Meredith (ECY)" userId="702b6e84-4939-4222-8080-95085a978918" providerId="ADAL" clId="{615C7B1C-95C2-4671-BE34-A3BA052FDEEF}" dt="2026-03-23T16:40:22.023" v="1956" actId="962"/>
          <ac:picMkLst>
            <pc:docMk/>
            <pc:sldMk cId="2013560295" sldId="295"/>
            <ac:picMk id="10" creationId="{8715D309-CBAB-24D3-EA19-3B1D93B2E071}"/>
          </ac:picMkLst>
        </pc:picChg>
        <pc:picChg chg="add mod modCrop">
          <ac:chgData name="Waldref, Meredith (ECY)" userId="702b6e84-4939-4222-8080-95085a978918" providerId="ADAL" clId="{615C7B1C-95C2-4671-BE34-A3BA052FDEEF}" dt="2026-03-23T16:40:24.662" v="1957" actId="962"/>
          <ac:picMkLst>
            <pc:docMk/>
            <pc:sldMk cId="2013560295" sldId="295"/>
            <ac:picMk id="11" creationId="{8347A2BA-97BD-2837-D979-F33FF0B26182}"/>
          </ac:picMkLst>
        </pc:picChg>
      </pc:sldChg>
      <pc:sldChg chg="addSp modSp mod modNotesTx">
        <pc:chgData name="Waldref, Meredith (ECY)" userId="702b6e84-4939-4222-8080-95085a978918" providerId="ADAL" clId="{615C7B1C-95C2-4671-BE34-A3BA052FDEEF}" dt="2026-03-23T17:15:56.985" v="2018" actId="13244"/>
        <pc:sldMkLst>
          <pc:docMk/>
          <pc:sldMk cId="3525976568" sldId="296"/>
        </pc:sldMkLst>
        <pc:spChg chg="mod">
          <ac:chgData name="Waldref, Meredith (ECY)" userId="702b6e84-4939-4222-8080-95085a978918" providerId="ADAL" clId="{615C7B1C-95C2-4671-BE34-A3BA052FDEEF}" dt="2026-03-10T20:41:10.605" v="792" actId="21"/>
          <ac:spMkLst>
            <pc:docMk/>
            <pc:sldMk cId="3525976568" sldId="296"/>
            <ac:spMk id="3" creationId="{49530FB2-26F4-9D6B-9737-1F673E53E977}"/>
          </ac:spMkLst>
        </pc:spChg>
        <pc:spChg chg="ord">
          <ac:chgData name="Waldref, Meredith (ECY)" userId="702b6e84-4939-4222-8080-95085a978918" providerId="ADAL" clId="{615C7B1C-95C2-4671-BE34-A3BA052FDEEF}" dt="2026-03-23T17:15:56.985" v="2018" actId="13244"/>
          <ac:spMkLst>
            <pc:docMk/>
            <pc:sldMk cId="3525976568" sldId="296"/>
            <ac:spMk id="4" creationId="{0C499390-A80D-6A43-3BBE-74A137774C3B}"/>
          </ac:spMkLst>
        </pc:spChg>
        <pc:spChg chg="add mod">
          <ac:chgData name="Waldref, Meredith (ECY)" userId="702b6e84-4939-4222-8080-95085a978918" providerId="ADAL" clId="{615C7B1C-95C2-4671-BE34-A3BA052FDEEF}" dt="2026-03-23T16:40:27.190" v="1958" actId="962"/>
          <ac:spMkLst>
            <pc:docMk/>
            <pc:sldMk cId="3525976568" sldId="296"/>
            <ac:spMk id="6" creationId="{264675F7-0FE4-0514-33BE-3F2E1FEE04A3}"/>
          </ac:spMkLst>
        </pc:spChg>
        <pc:spChg chg="add mod">
          <ac:chgData name="Waldref, Meredith (ECY)" userId="702b6e84-4939-4222-8080-95085a978918" providerId="ADAL" clId="{615C7B1C-95C2-4671-BE34-A3BA052FDEEF}" dt="2026-03-23T16:40:27.864" v="1959" actId="962"/>
          <ac:spMkLst>
            <pc:docMk/>
            <pc:sldMk cId="3525976568" sldId="296"/>
            <ac:spMk id="7" creationId="{EE540303-79AE-3AE5-3E50-E3855608C323}"/>
          </ac:spMkLst>
        </pc:spChg>
        <pc:picChg chg="add mod">
          <ac:chgData name="Waldref, Meredith (ECY)" userId="702b6e84-4939-4222-8080-95085a978918" providerId="ADAL" clId="{615C7B1C-95C2-4671-BE34-A3BA052FDEEF}" dt="2026-03-10T20:43:10.955" v="899" actId="1076"/>
          <ac:picMkLst>
            <pc:docMk/>
            <pc:sldMk cId="3525976568" sldId="296"/>
            <ac:picMk id="5" creationId="{B079C2CC-288A-A120-1185-90DA2DD00066}"/>
          </ac:picMkLst>
        </pc:picChg>
      </pc:sldChg>
      <pc:sldChg chg="addSp delSp modSp add mod ord modNotesTx">
        <pc:chgData name="Waldref, Meredith (ECY)" userId="702b6e84-4939-4222-8080-95085a978918" providerId="ADAL" clId="{615C7B1C-95C2-4671-BE34-A3BA052FDEEF}" dt="2026-03-23T17:14:30.445" v="2000" actId="13244"/>
        <pc:sldMkLst>
          <pc:docMk/>
          <pc:sldMk cId="3115816459" sldId="297"/>
        </pc:sldMkLst>
        <pc:spChg chg="mod">
          <ac:chgData name="Waldref, Meredith (ECY)" userId="702b6e84-4939-4222-8080-95085a978918" providerId="ADAL" clId="{615C7B1C-95C2-4671-BE34-A3BA052FDEEF}" dt="2026-03-10T18:53:19.254" v="390" actId="404"/>
          <ac:spMkLst>
            <pc:docMk/>
            <pc:sldMk cId="3115816459" sldId="297"/>
            <ac:spMk id="2" creationId="{E43A013D-F708-7DF0-CE76-90B96E5062BF}"/>
          </ac:spMkLst>
        </pc:spChg>
        <pc:spChg chg="ord">
          <ac:chgData name="Waldref, Meredith (ECY)" userId="702b6e84-4939-4222-8080-95085a978918" providerId="ADAL" clId="{615C7B1C-95C2-4671-BE34-A3BA052FDEEF}" dt="2026-03-23T17:14:30.445" v="2000" actId="13244"/>
          <ac:spMkLst>
            <pc:docMk/>
            <pc:sldMk cId="3115816459" sldId="297"/>
            <ac:spMk id="3" creationId="{96AD0DDF-86E1-CBA9-C1A6-BBE6608C8C44}"/>
          </ac:spMkLst>
        </pc:spChg>
        <pc:spChg chg="mod">
          <ac:chgData name="Waldref, Meredith (ECY)" userId="702b6e84-4939-4222-8080-95085a978918" providerId="ADAL" clId="{615C7B1C-95C2-4671-BE34-A3BA052FDEEF}" dt="2026-03-10T18:53:31.126" v="410" actId="20577"/>
          <ac:spMkLst>
            <pc:docMk/>
            <pc:sldMk cId="3115816459" sldId="297"/>
            <ac:spMk id="4" creationId="{43F05745-B4EC-F2B6-39D0-74A203942F5A}"/>
          </ac:spMkLst>
        </pc:spChg>
        <pc:spChg chg="mod">
          <ac:chgData name="Waldref, Meredith (ECY)" userId="702b6e84-4939-4222-8080-95085a978918" providerId="ADAL" clId="{615C7B1C-95C2-4671-BE34-A3BA052FDEEF}" dt="2026-03-10T18:54:09.747" v="426"/>
          <ac:spMkLst>
            <pc:docMk/>
            <pc:sldMk cId="3115816459" sldId="297"/>
            <ac:spMk id="7" creationId="{C4DADA9D-6E8E-5CB7-C88E-9A70A276B927}"/>
          </ac:spMkLst>
        </pc:spChg>
        <pc:picChg chg="mod ord modCrop">
          <ac:chgData name="Waldref, Meredith (ECY)" userId="702b6e84-4939-4222-8080-95085a978918" providerId="ADAL" clId="{615C7B1C-95C2-4671-BE34-A3BA052FDEEF}" dt="2026-03-23T17:14:23.669" v="1999" actId="13244"/>
          <ac:picMkLst>
            <pc:docMk/>
            <pc:sldMk cId="3115816459" sldId="297"/>
            <ac:picMk id="5" creationId="{5CC1D6C6-3BAD-2371-63D7-0279EF5BEDBD}"/>
          </ac:picMkLst>
        </pc:picChg>
      </pc:sldChg>
      <pc:sldChg chg="addSp modSp new mod">
        <pc:chgData name="Waldref, Meredith (ECY)" userId="702b6e84-4939-4222-8080-95085a978918" providerId="ADAL" clId="{615C7B1C-95C2-4671-BE34-A3BA052FDEEF}" dt="2026-03-23T17:15:06.135" v="2007" actId="962"/>
        <pc:sldMkLst>
          <pc:docMk/>
          <pc:sldMk cId="1315810028" sldId="298"/>
        </pc:sldMkLst>
        <pc:spChg chg="mod">
          <ac:chgData name="Waldref, Meredith (ECY)" userId="702b6e84-4939-4222-8080-95085a978918" providerId="ADAL" clId="{615C7B1C-95C2-4671-BE34-A3BA052FDEEF}" dt="2026-03-10T19:49:54.440" v="451" actId="120"/>
          <ac:spMkLst>
            <pc:docMk/>
            <pc:sldMk cId="1315810028" sldId="298"/>
            <ac:spMk id="2" creationId="{ECCF821D-F924-CCCC-E5D4-F28744746329}"/>
          </ac:spMkLst>
        </pc:spChg>
        <pc:spChg chg="ord">
          <ac:chgData name="Waldref, Meredith (ECY)" userId="702b6e84-4939-4222-8080-95085a978918" providerId="ADAL" clId="{615C7B1C-95C2-4671-BE34-A3BA052FDEEF}" dt="2026-03-23T17:14:44.865" v="2001" actId="13244"/>
          <ac:spMkLst>
            <pc:docMk/>
            <pc:sldMk cId="1315810028" sldId="298"/>
            <ac:spMk id="3" creationId="{005A4B46-8D51-6E26-1481-5BAAC60B6309}"/>
          </ac:spMkLst>
        </pc:spChg>
        <pc:spChg chg="add mod">
          <ac:chgData name="Waldref, Meredith (ECY)" userId="702b6e84-4939-4222-8080-95085a978918" providerId="ADAL" clId="{615C7B1C-95C2-4671-BE34-A3BA052FDEEF}" dt="2026-03-23T17:14:57.474" v="2002" actId="962"/>
          <ac:spMkLst>
            <pc:docMk/>
            <pc:sldMk cId="1315810028" sldId="298"/>
            <ac:spMk id="5" creationId="{BC1DB503-BD25-62D0-AD5D-A6D625094D9F}"/>
          </ac:spMkLst>
        </pc:spChg>
        <pc:spChg chg="add mod">
          <ac:chgData name="Waldref, Meredith (ECY)" userId="702b6e84-4939-4222-8080-95085a978918" providerId="ADAL" clId="{615C7B1C-95C2-4671-BE34-A3BA052FDEEF}" dt="2026-03-23T17:14:58.337" v="2003" actId="962"/>
          <ac:spMkLst>
            <pc:docMk/>
            <pc:sldMk cId="1315810028" sldId="298"/>
            <ac:spMk id="6" creationId="{F2B92F42-D2C6-A62B-578D-CF3E867E6F2A}"/>
          </ac:spMkLst>
        </pc:spChg>
        <pc:spChg chg="add mod">
          <ac:chgData name="Waldref, Meredith (ECY)" userId="702b6e84-4939-4222-8080-95085a978918" providerId="ADAL" clId="{615C7B1C-95C2-4671-BE34-A3BA052FDEEF}" dt="2026-03-23T17:14:59.279" v="2004" actId="962"/>
          <ac:spMkLst>
            <pc:docMk/>
            <pc:sldMk cId="1315810028" sldId="298"/>
            <ac:spMk id="7" creationId="{272319BE-B292-E183-9FC3-414717795EDB}"/>
          </ac:spMkLst>
        </pc:spChg>
        <pc:spChg chg="add mod">
          <ac:chgData name="Waldref, Meredith (ECY)" userId="702b6e84-4939-4222-8080-95085a978918" providerId="ADAL" clId="{615C7B1C-95C2-4671-BE34-A3BA052FDEEF}" dt="2026-03-23T17:14:59.906" v="2005" actId="962"/>
          <ac:spMkLst>
            <pc:docMk/>
            <pc:sldMk cId="1315810028" sldId="298"/>
            <ac:spMk id="8" creationId="{6A9EC267-F00C-0ABA-5EA2-EB952E6E9DCA}"/>
          </ac:spMkLst>
        </pc:spChg>
        <pc:spChg chg="mod">
          <ac:chgData name="Waldref, Meredith (ECY)" userId="702b6e84-4939-4222-8080-95085a978918" providerId="ADAL" clId="{615C7B1C-95C2-4671-BE34-A3BA052FDEEF}" dt="2026-03-23T17:15:03.044" v="2006" actId="962"/>
          <ac:spMkLst>
            <pc:docMk/>
            <pc:sldMk cId="1315810028" sldId="298"/>
            <ac:spMk id="9" creationId="{DB931CEB-9FB5-2E60-3D51-3B4A606A95D7}"/>
          </ac:spMkLst>
        </pc:spChg>
        <pc:spChg chg="add mod">
          <ac:chgData name="Waldref, Meredith (ECY)" userId="702b6e84-4939-4222-8080-95085a978918" providerId="ADAL" clId="{615C7B1C-95C2-4671-BE34-A3BA052FDEEF}" dt="2026-03-23T17:15:06.135" v="2007" actId="962"/>
          <ac:spMkLst>
            <pc:docMk/>
            <pc:sldMk cId="1315810028" sldId="298"/>
            <ac:spMk id="16" creationId="{A90B77A7-FD45-38F2-0511-1D4309B5D64A}"/>
          </ac:spMkLst>
        </pc:spChg>
        <pc:picChg chg="add mod">
          <ac:chgData name="Waldref, Meredith (ECY)" userId="702b6e84-4939-4222-8080-95085a978918" providerId="ADAL" clId="{615C7B1C-95C2-4671-BE34-A3BA052FDEEF}" dt="2026-03-23T16:37:28.758" v="1946" actId="962"/>
          <ac:picMkLst>
            <pc:docMk/>
            <pc:sldMk cId="1315810028" sldId="298"/>
            <ac:picMk id="4" creationId="{87321BD7-4841-039F-24BE-71E6ABA84AB8}"/>
          </ac:picMkLst>
        </pc:picChg>
        <pc:cxnChg chg="add mod">
          <ac:chgData name="Waldref, Meredith (ECY)" userId="702b6e84-4939-4222-8080-95085a978918" providerId="ADAL" clId="{615C7B1C-95C2-4671-BE34-A3BA052FDEEF}" dt="2026-03-23T16:37:31.645" v="1947" actId="962"/>
          <ac:cxnSpMkLst>
            <pc:docMk/>
            <pc:sldMk cId="1315810028" sldId="298"/>
            <ac:cxnSpMk id="10" creationId="{A2106956-7B8C-25EF-1E18-6BF54D27DEB4}"/>
          </ac:cxnSpMkLst>
        </pc:cxnChg>
        <pc:cxnChg chg="mod">
          <ac:chgData name="Waldref, Meredith (ECY)" userId="702b6e84-4939-4222-8080-95085a978918" providerId="ADAL" clId="{615C7B1C-95C2-4671-BE34-A3BA052FDEEF}" dt="2026-03-23T16:37:33.151" v="1949" actId="962"/>
          <ac:cxnSpMkLst>
            <pc:docMk/>
            <pc:sldMk cId="1315810028" sldId="298"/>
            <ac:cxnSpMk id="11" creationId="{B73F9370-2708-1D05-91A8-EBCF7C483283}"/>
          </ac:cxnSpMkLst>
        </pc:cxnChg>
        <pc:cxnChg chg="add mod">
          <ac:chgData name="Waldref, Meredith (ECY)" userId="702b6e84-4939-4222-8080-95085a978918" providerId="ADAL" clId="{615C7B1C-95C2-4671-BE34-A3BA052FDEEF}" dt="2026-03-23T16:37:32.602" v="1948" actId="962"/>
          <ac:cxnSpMkLst>
            <pc:docMk/>
            <pc:sldMk cId="1315810028" sldId="298"/>
            <ac:cxnSpMk id="12" creationId="{BC3E5935-8539-9917-83CB-DC5B8AB32651}"/>
          </ac:cxnSpMkLst>
        </pc:cxnChg>
      </pc:sldChg>
      <pc:sldChg chg="addSp delSp modSp new mod">
        <pc:chgData name="Waldref, Meredith (ECY)" userId="702b6e84-4939-4222-8080-95085a978918" providerId="ADAL" clId="{615C7B1C-95C2-4671-BE34-A3BA052FDEEF}" dt="2026-03-23T17:15:29.015" v="2012" actId="13244"/>
        <pc:sldMkLst>
          <pc:docMk/>
          <pc:sldMk cId="3638670488" sldId="299"/>
        </pc:sldMkLst>
        <pc:spChg chg="ord">
          <ac:chgData name="Waldref, Meredith (ECY)" userId="702b6e84-4939-4222-8080-95085a978918" providerId="ADAL" clId="{615C7B1C-95C2-4671-BE34-A3BA052FDEEF}" dt="2026-03-23T17:15:29.015" v="2012" actId="13244"/>
          <ac:spMkLst>
            <pc:docMk/>
            <pc:sldMk cId="3638670488" sldId="299"/>
            <ac:spMk id="2" creationId="{38666E40-5F1A-ABDA-375E-05E70F7F3A7F}"/>
          </ac:spMkLst>
        </pc:spChg>
        <pc:spChg chg="add mod ord">
          <ac:chgData name="Waldref, Meredith (ECY)" userId="702b6e84-4939-4222-8080-95085a978918" providerId="ADAL" clId="{615C7B1C-95C2-4671-BE34-A3BA052FDEEF}" dt="2026-03-23T17:15:26.709" v="2011" actId="13244"/>
          <ac:spMkLst>
            <pc:docMk/>
            <pc:sldMk cId="3638670488" sldId="299"/>
            <ac:spMk id="5" creationId="{6B27959F-0D38-62BD-2CF8-8DBA9CD063D1}"/>
          </ac:spMkLst>
        </pc:spChg>
        <pc:picChg chg="add mod">
          <ac:chgData name="Waldref, Meredith (ECY)" userId="702b6e84-4939-4222-8080-95085a978918" providerId="ADAL" clId="{615C7B1C-95C2-4671-BE34-A3BA052FDEEF}" dt="2026-03-23T16:38:51.064" v="1953" actId="962"/>
          <ac:picMkLst>
            <pc:docMk/>
            <pc:sldMk cId="3638670488" sldId="299"/>
            <ac:picMk id="7" creationId="{699AD6D1-FCFF-CEDD-90DE-DEF609C8FC60}"/>
          </ac:picMkLst>
        </pc:picChg>
      </pc:sldChg>
    </pc:docChg>
  </pc:docChgLst>
  <pc:docChgLst>
    <pc:chgData name="Tomlinson, Priscilla (ECY)" userId="S::ptom461@ecy.wa.gov::2fd201eb-bcd5-4d3c-b665-1a2b3a27f2f3" providerId="AD" clId="Web-{7BF6B998-D26E-5EE1-628D-A790A25EC661}"/>
    <pc:docChg chg="modSld">
      <pc:chgData name="Tomlinson, Priscilla (ECY)" userId="S::ptom461@ecy.wa.gov::2fd201eb-bcd5-4d3c-b665-1a2b3a27f2f3" providerId="AD" clId="Web-{7BF6B998-D26E-5EE1-628D-A790A25EC661}" dt="2026-03-10T21:21:32.428" v="2036"/>
      <pc:docMkLst>
        <pc:docMk/>
      </pc:docMkLst>
      <pc:sldChg chg="modNotes">
        <pc:chgData name="Tomlinson, Priscilla (ECY)" userId="S::ptom461@ecy.wa.gov::2fd201eb-bcd5-4d3c-b665-1a2b3a27f2f3" providerId="AD" clId="Web-{7BF6B998-D26E-5EE1-628D-A790A25EC661}" dt="2026-03-10T21:17:27.944" v="1909"/>
        <pc:sldMkLst>
          <pc:docMk/>
          <pc:sldMk cId="938284567" sldId="287"/>
        </pc:sldMkLst>
      </pc:sldChg>
      <pc:sldChg chg="addSp modSp modNotes">
        <pc:chgData name="Tomlinson, Priscilla (ECY)" userId="S::ptom461@ecy.wa.gov::2fd201eb-bcd5-4d3c-b665-1a2b3a27f2f3" providerId="AD" clId="Web-{7BF6B998-D26E-5EE1-628D-A790A25EC661}" dt="2026-03-10T21:19:10.553" v="1956"/>
        <pc:sldMkLst>
          <pc:docMk/>
          <pc:sldMk cId="2314029113" sldId="294"/>
        </pc:sldMkLst>
        <pc:spChg chg="add mod">
          <ac:chgData name="Tomlinson, Priscilla (ECY)" userId="S::ptom461@ecy.wa.gov::2fd201eb-bcd5-4d3c-b665-1a2b3a27f2f3" providerId="AD" clId="Web-{7BF6B998-D26E-5EE1-628D-A790A25EC661}" dt="2026-03-10T20:50:45.966" v="1557" actId="1076"/>
          <ac:spMkLst>
            <pc:docMk/>
            <pc:sldMk cId="2314029113" sldId="294"/>
            <ac:spMk id="6" creationId="{43060D55-663A-141A-BDCC-A5CA258A50DD}"/>
          </ac:spMkLst>
        </pc:spChg>
        <pc:spChg chg="add mod">
          <ac:chgData name="Tomlinson, Priscilla (ECY)" userId="S::ptom461@ecy.wa.gov::2fd201eb-bcd5-4d3c-b665-1a2b3a27f2f3" providerId="AD" clId="Web-{7BF6B998-D26E-5EE1-628D-A790A25EC661}" dt="2026-03-10T20:50:56.169" v="1561" actId="20577"/>
          <ac:spMkLst>
            <pc:docMk/>
            <pc:sldMk cId="2314029113" sldId="294"/>
            <ac:spMk id="7" creationId="{62782FCC-B004-FB77-C4FC-C0752E04E03B}"/>
          </ac:spMkLst>
        </pc:spChg>
      </pc:sldChg>
      <pc:sldChg chg="addSp modSp modNotes">
        <pc:chgData name="Tomlinson, Priscilla (ECY)" userId="S::ptom461@ecy.wa.gov::2fd201eb-bcd5-4d3c-b665-1a2b3a27f2f3" providerId="AD" clId="Web-{7BF6B998-D26E-5EE1-628D-A790A25EC661}" dt="2026-03-10T21:07:03.020" v="1739"/>
        <pc:sldMkLst>
          <pc:docMk/>
          <pc:sldMk cId="2013560295" sldId="295"/>
        </pc:sldMkLst>
        <pc:spChg chg="add mod">
          <ac:chgData name="Tomlinson, Priscilla (ECY)" userId="S::ptom461@ecy.wa.gov::2fd201eb-bcd5-4d3c-b665-1a2b3a27f2f3" providerId="AD" clId="Web-{7BF6B998-D26E-5EE1-628D-A790A25EC661}" dt="2026-03-10T21:05:05.298" v="1647" actId="1076"/>
          <ac:spMkLst>
            <pc:docMk/>
            <pc:sldMk cId="2013560295" sldId="295"/>
            <ac:spMk id="12" creationId="{21C1E4F3-DA6A-1E0A-FA32-770A2F391AA6}"/>
          </ac:spMkLst>
        </pc:spChg>
        <pc:spChg chg="add mod">
          <ac:chgData name="Tomlinson, Priscilla (ECY)" userId="S::ptom461@ecy.wa.gov::2fd201eb-bcd5-4d3c-b665-1a2b3a27f2f3" providerId="AD" clId="Web-{7BF6B998-D26E-5EE1-628D-A790A25EC661}" dt="2026-03-10T21:05:19.299" v="1649" actId="1076"/>
          <ac:spMkLst>
            <pc:docMk/>
            <pc:sldMk cId="2013560295" sldId="295"/>
            <ac:spMk id="14" creationId="{3C63503A-D706-0BC6-B53A-CA2B667C9754}"/>
          </ac:spMkLst>
        </pc:spChg>
      </pc:sldChg>
      <pc:sldChg chg="modNotes">
        <pc:chgData name="Tomlinson, Priscilla (ECY)" userId="S::ptom461@ecy.wa.gov::2fd201eb-bcd5-4d3c-b665-1a2b3a27f2f3" providerId="AD" clId="Web-{7BF6B998-D26E-5EE1-628D-A790A25EC661}" dt="2026-03-10T21:21:32.428" v="2036"/>
        <pc:sldMkLst>
          <pc:docMk/>
          <pc:sldMk cId="3525976568" sldId="296"/>
        </pc:sldMkLst>
      </pc:sldChg>
      <pc:sldChg chg="addSp modSp modNotes">
        <pc:chgData name="Tomlinson, Priscilla (ECY)" userId="S::ptom461@ecy.wa.gov::2fd201eb-bcd5-4d3c-b665-1a2b3a27f2f3" providerId="AD" clId="Web-{7BF6B998-D26E-5EE1-628D-A790A25EC661}" dt="2026-03-10T21:18:32.397" v="1918"/>
        <pc:sldMkLst>
          <pc:docMk/>
          <pc:sldMk cId="1315810028" sldId="298"/>
        </pc:sldMkLst>
        <pc:spChg chg="add mod">
          <ac:chgData name="Tomlinson, Priscilla (ECY)" userId="S::ptom461@ecy.wa.gov::2fd201eb-bcd5-4d3c-b665-1a2b3a27f2f3" providerId="AD" clId="Web-{7BF6B998-D26E-5EE1-628D-A790A25EC661}" dt="2026-03-10T20:28:53.678" v="39" actId="1076"/>
          <ac:spMkLst>
            <pc:docMk/>
            <pc:sldMk cId="1315810028" sldId="298"/>
            <ac:spMk id="9" creationId="{DB931CEB-9FB5-2E60-3D51-3B4A606A95D7}"/>
          </ac:spMkLst>
        </pc:spChg>
        <pc:cxnChg chg="add mod">
          <ac:chgData name="Tomlinson, Priscilla (ECY)" userId="S::ptom461@ecy.wa.gov::2fd201eb-bcd5-4d3c-b665-1a2b3a27f2f3" providerId="AD" clId="Web-{7BF6B998-D26E-5EE1-628D-A790A25EC661}" dt="2026-03-10T20:29:27.053" v="42" actId="14100"/>
          <ac:cxnSpMkLst>
            <pc:docMk/>
            <pc:sldMk cId="1315810028" sldId="298"/>
            <ac:cxnSpMk id="11" creationId="{B73F9370-2708-1D05-91A8-EBCF7C483283}"/>
          </ac:cxnSpMkLst>
        </pc:cxnChg>
      </pc:sldChg>
      <pc:sldChg chg="modNotes">
        <pc:chgData name="Tomlinson, Priscilla (ECY)" userId="S::ptom461@ecy.wa.gov::2fd201eb-bcd5-4d3c-b665-1a2b3a27f2f3" providerId="AD" clId="Web-{7BF6B998-D26E-5EE1-628D-A790A25EC661}" dt="2026-03-10T21:19:37.569" v="1970"/>
        <pc:sldMkLst>
          <pc:docMk/>
          <pc:sldMk cId="3638670488" sldId="29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9710C9-A0E5-1452-EDBA-FD760C06FF4C}"/>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A26389-99DC-0BFB-2B3D-E0867598DF79}"/>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51E8F058-1894-4F20-A632-46637E8A233A}" type="datetimeFigureOut">
              <a:rPr lang="en-US" smtClean="0"/>
              <a:t>3/23/2026</a:t>
            </a:fld>
            <a:endParaRPr lang="en-US"/>
          </a:p>
        </p:txBody>
      </p:sp>
      <p:sp>
        <p:nvSpPr>
          <p:cNvPr id="4" name="Footer Placeholder 3">
            <a:extLst>
              <a:ext uri="{FF2B5EF4-FFF2-40B4-BE49-F238E27FC236}">
                <a16:creationId xmlns:a16="http://schemas.microsoft.com/office/drawing/2014/main" id="{ED7E867A-C08C-ABA6-B24B-6D584D0ADB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7E13CC8-4A37-1B5A-D123-84048D5BD8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6D6664-68A3-4E9B-A419-5EFC45D86B5D}" type="slidenum">
              <a:rPr lang="en-US" smtClean="0"/>
              <a:t>‹#›</a:t>
            </a:fld>
            <a:endParaRPr lang="en-US"/>
          </a:p>
        </p:txBody>
      </p:sp>
    </p:spTree>
    <p:extLst>
      <p:ext uri="{BB962C8B-B14F-4D97-AF65-F5344CB8AC3E}">
        <p14:creationId xmlns:p14="http://schemas.microsoft.com/office/powerpoint/2010/main" val="1581314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Meredith to start.</a:t>
            </a:r>
          </a:p>
        </p:txBody>
      </p:sp>
      <p:sp>
        <p:nvSpPr>
          <p:cNvPr id="4" name="Slide Number Placeholder 3"/>
          <p:cNvSpPr>
            <a:spLocks noGrp="1"/>
          </p:cNvSpPr>
          <p:nvPr>
            <p:ph type="sldNum" sz="quarter" idx="10"/>
          </p:nvPr>
        </p:nvSpPr>
        <p:spPr/>
        <p:txBody>
          <a:bodyPr/>
          <a:lstStyle/>
          <a:p>
            <a:fld id="{D98868D1-8D74-44CF-B636-71010629075B}" type="slidenum">
              <a:rPr lang="en-US" smtClean="0"/>
              <a:t>1</a:t>
            </a:fld>
            <a:endParaRPr lang="en-US"/>
          </a:p>
        </p:txBody>
      </p:sp>
    </p:spTree>
    <p:extLst>
      <p:ext uri="{BB962C8B-B14F-4D97-AF65-F5344CB8AC3E}">
        <p14:creationId xmlns:p14="http://schemas.microsoft.com/office/powerpoint/2010/main" val="1630969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SPM is in the South Park neighborhood just north of the T-117 site, which is now a habitat restoration area and park.</a:t>
            </a:r>
          </a:p>
          <a:p>
            <a:r>
              <a:rPr lang="en-US">
                <a:ea typeface="Calibri"/>
                <a:cs typeface="Calibri"/>
              </a:rPr>
              <a:t>T-117 and some streets and yards in the neighborhood were cleaned up by EPA and the City of Seattle in 2015.</a:t>
            </a:r>
          </a:p>
          <a:p>
            <a:r>
              <a:rPr lang="en-US">
                <a:ea typeface="Calibri"/>
                <a:cs typeface="Calibri"/>
              </a:rPr>
              <a:t>A dry cleaner used to operate on the southeast corner of Dallas Ave and 14th Ave.  </a:t>
            </a:r>
          </a:p>
        </p:txBody>
      </p:sp>
      <p:sp>
        <p:nvSpPr>
          <p:cNvPr id="4" name="Slide Number Placeholder 3"/>
          <p:cNvSpPr>
            <a:spLocks noGrp="1"/>
          </p:cNvSpPr>
          <p:nvPr>
            <p:ph type="sldNum" sz="quarter" idx="5"/>
          </p:nvPr>
        </p:nvSpPr>
        <p:spPr/>
        <p:txBody>
          <a:bodyPr/>
          <a:lstStyle/>
          <a:p>
            <a:fld id="{D98868D1-8D74-44CF-B636-71010629075B}" type="slidenum">
              <a:rPr lang="en-US" smtClean="0"/>
              <a:t>10</a:t>
            </a:fld>
            <a:endParaRPr lang="en-US"/>
          </a:p>
        </p:txBody>
      </p:sp>
    </p:spTree>
    <p:extLst>
      <p:ext uri="{BB962C8B-B14F-4D97-AF65-F5344CB8AC3E}">
        <p14:creationId xmlns:p14="http://schemas.microsoft.com/office/powerpoint/2010/main" val="2825003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Marina operations have occurred across the whole property.</a:t>
            </a:r>
          </a:p>
          <a:p>
            <a:r>
              <a:rPr lang="en-US">
                <a:ea typeface="Calibri"/>
                <a:cs typeface="Calibri"/>
              </a:rPr>
              <a:t>The former waste pond in the southeast corner is the most contaminated area with a wide variety of chemicals, some at high concentrations.  </a:t>
            </a:r>
          </a:p>
          <a:p>
            <a:r>
              <a:rPr lang="en-US">
                <a:ea typeface="Calibri"/>
                <a:cs typeface="Calibri"/>
              </a:rPr>
              <a:t>There's a small hotspot of PCBs and PAHs in shallow soil along Dallas Ave.</a:t>
            </a:r>
          </a:p>
          <a:p>
            <a:r>
              <a:rPr lang="en-US">
                <a:ea typeface="Calibri"/>
                <a:cs typeface="Calibri"/>
              </a:rPr>
              <a:t>A plume of PCE from off-site is at the northwest corner.  It's possible that PCE vapors could be entering the overlying building but PCE is also used inside the building, so it's hard to distinguish where the vapors are coming from.  The PCE in groundwater might be getting into the river.</a:t>
            </a:r>
          </a:p>
          <a:p>
            <a:r>
              <a:rPr lang="en-US">
                <a:ea typeface="Calibri"/>
                <a:cs typeface="Calibri"/>
              </a:rPr>
              <a:t>The remainder of the property has scattered, lower level contamination.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98868D1-8D74-44CF-B636-71010629075B}" type="slidenum">
              <a:rPr lang="en-US" smtClean="0"/>
              <a:t>11</a:t>
            </a:fld>
            <a:endParaRPr lang="en-US"/>
          </a:p>
        </p:txBody>
      </p:sp>
    </p:spTree>
    <p:extLst>
      <p:ext uri="{BB962C8B-B14F-4D97-AF65-F5344CB8AC3E}">
        <p14:creationId xmlns:p14="http://schemas.microsoft.com/office/powerpoint/2010/main" val="3435807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Animals, plants, and people living or working at the property can contact contaminated soil in some areas.  Other areas are covered by pavement or gravel that reduce soil contact.</a:t>
            </a:r>
          </a:p>
          <a:p>
            <a:r>
              <a:rPr lang="en-US">
                <a:ea typeface="Calibri"/>
                <a:cs typeface="Calibri"/>
              </a:rPr>
              <a:t>Vapors could accumulate in the existing buildings in the north area.  If a building were built above the pond area, vapors could accumulate in that building.</a:t>
            </a:r>
          </a:p>
          <a:p>
            <a:r>
              <a:rPr lang="en-US">
                <a:ea typeface="Calibri"/>
                <a:cs typeface="Calibri"/>
              </a:rPr>
              <a:t>Chemicals in the soil can leach into the groundwater and then travel with the groundwater to the river where they could get into the sediment and water in the river.  A sheet pile wall in the southeast corner holds back the groundwater contamination in that area.</a:t>
            </a:r>
          </a:p>
          <a:p>
            <a:r>
              <a:rPr lang="en-US">
                <a:ea typeface="Calibri"/>
                <a:cs typeface="Calibri"/>
              </a:rPr>
              <a:t>Chemicals in the soil can also be washed into storm drains.  Water in some of the storm drains goes through a treatment system before it discharges to the river.  </a:t>
            </a:r>
          </a:p>
          <a:p>
            <a:r>
              <a:rPr lang="en-US">
                <a:ea typeface="Calibri"/>
                <a:cs typeface="Calibri"/>
              </a:rPr>
              <a:t>In 2022-2024, we evaluated potential pathways by which contaminants could reach the river and concluded the site is not currently contaminating the river.</a:t>
            </a:r>
            <a:endParaRPr lang="en-US"/>
          </a:p>
          <a:p>
            <a:r>
              <a:rPr lang="en-US">
                <a:ea typeface="Calibri"/>
                <a:cs typeface="Calibri"/>
              </a:rPr>
              <a:t>Some clamming might occur at the northern and southern boundaries of the marina and people could contact the sediments.  Fortunately sediments around the marina don't have much contamination.</a:t>
            </a:r>
          </a:p>
          <a:p>
            <a:r>
              <a:rPr lang="en-US">
                <a:ea typeface="Calibri"/>
                <a:cs typeface="Calibri"/>
              </a:rPr>
              <a:t>To the extent that site contamination has reached the water in the river, it could be taken up by fish.  Animals and people could eat the fish.  Remember, only eat salmon from the river.</a:t>
            </a:r>
          </a:p>
        </p:txBody>
      </p:sp>
      <p:sp>
        <p:nvSpPr>
          <p:cNvPr id="4" name="Slide Number Placeholder 3"/>
          <p:cNvSpPr>
            <a:spLocks noGrp="1"/>
          </p:cNvSpPr>
          <p:nvPr>
            <p:ph type="sldNum" sz="quarter" idx="5"/>
          </p:nvPr>
        </p:nvSpPr>
        <p:spPr/>
        <p:txBody>
          <a:bodyPr/>
          <a:lstStyle/>
          <a:p>
            <a:fld id="{D98868D1-8D74-44CF-B636-71010629075B}" type="slidenum">
              <a:rPr lang="en-US" smtClean="0"/>
              <a:t>12</a:t>
            </a:fld>
            <a:endParaRPr lang="en-US"/>
          </a:p>
        </p:txBody>
      </p:sp>
    </p:spTree>
    <p:extLst>
      <p:ext uri="{BB962C8B-B14F-4D97-AF65-F5344CB8AC3E}">
        <p14:creationId xmlns:p14="http://schemas.microsoft.com/office/powerpoint/2010/main" val="108887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13</a:t>
            </a:fld>
            <a:endParaRPr lang="en-US"/>
          </a:p>
        </p:txBody>
      </p:sp>
    </p:spTree>
    <p:extLst>
      <p:ext uri="{BB962C8B-B14F-4D97-AF65-F5344CB8AC3E}">
        <p14:creationId xmlns:p14="http://schemas.microsoft.com/office/powerpoint/2010/main" val="2995531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14</a:t>
            </a:fld>
            <a:endParaRPr lang="en-US"/>
          </a:p>
        </p:txBody>
      </p:sp>
    </p:spTree>
    <p:extLst>
      <p:ext uri="{BB962C8B-B14F-4D97-AF65-F5344CB8AC3E}">
        <p14:creationId xmlns:p14="http://schemas.microsoft.com/office/powerpoint/2010/main" val="465288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Meredith to review how to submit comments or get in touch with a site manager. </a:t>
            </a:r>
          </a:p>
          <a:p>
            <a:endParaRPr lang="en-US" dirty="0"/>
          </a:p>
          <a:p>
            <a:r>
              <a:rPr lang="en-US" dirty="0"/>
              <a:t>Feel free to call, email, or submit question using the comment portal. You do not need to be an expert to comment. We are happy to answer questions and talk about our cleanup sites. </a:t>
            </a:r>
          </a:p>
        </p:txBody>
      </p:sp>
      <p:sp>
        <p:nvSpPr>
          <p:cNvPr id="4" name="Slide Number Placeholder 3"/>
          <p:cNvSpPr>
            <a:spLocks noGrp="1"/>
          </p:cNvSpPr>
          <p:nvPr>
            <p:ph type="sldNum" sz="quarter" idx="5"/>
          </p:nvPr>
        </p:nvSpPr>
        <p:spPr/>
        <p:txBody>
          <a:bodyPr/>
          <a:lstStyle/>
          <a:p>
            <a:fld id="{D98868D1-8D74-44CF-B636-71010629075B}" type="slidenum">
              <a:rPr lang="en-US" smtClean="0"/>
              <a:t>15</a:t>
            </a:fld>
            <a:endParaRPr lang="en-US"/>
          </a:p>
        </p:txBody>
      </p:sp>
    </p:spTree>
    <p:extLst>
      <p:ext uri="{BB962C8B-B14F-4D97-AF65-F5344CB8AC3E}">
        <p14:creationId xmlns:p14="http://schemas.microsoft.com/office/powerpoint/2010/main" val="148351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Meredith</a:t>
            </a:r>
          </a:p>
        </p:txBody>
      </p:sp>
      <p:sp>
        <p:nvSpPr>
          <p:cNvPr id="4" name="Slide Number Placeholder 3"/>
          <p:cNvSpPr>
            <a:spLocks noGrp="1"/>
          </p:cNvSpPr>
          <p:nvPr>
            <p:ph type="sldNum" sz="quarter" idx="5"/>
          </p:nvPr>
        </p:nvSpPr>
        <p:spPr/>
        <p:txBody>
          <a:bodyPr/>
          <a:lstStyle/>
          <a:p>
            <a:fld id="{D98868D1-8D74-44CF-B636-71010629075B}" type="slidenum">
              <a:rPr lang="en-US" smtClean="0"/>
              <a:t>2</a:t>
            </a:fld>
            <a:endParaRPr lang="en-US"/>
          </a:p>
        </p:txBody>
      </p:sp>
    </p:spTree>
    <p:extLst>
      <p:ext uri="{BB962C8B-B14F-4D97-AF65-F5344CB8AC3E}">
        <p14:creationId xmlns:p14="http://schemas.microsoft.com/office/powerpoint/2010/main" val="201706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Turns it over to Beau.</a:t>
            </a:r>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331843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property was used for forging and molding metals and making alloys during World War II.</a:t>
            </a:r>
            <a:endParaRPr lang="en-US"/>
          </a:p>
          <a:p>
            <a:r>
              <a:rPr lang="en-US"/>
              <a:t>The Boeing Isaacson Thompson cleanup site is to the south.  Boeing Plant 2 is to the north.  King County Airport is across the street.</a:t>
            </a:r>
            <a:endParaRPr lang="en-US">
              <a:ea typeface="Calibri"/>
              <a:cs typeface="Calibri"/>
            </a:endParaRPr>
          </a:p>
          <a:p>
            <a:r>
              <a:rPr lang="en-US">
                <a:ea typeface="Calibri"/>
                <a:cs typeface="Calibri"/>
              </a:rPr>
              <a:t>The sediment next to the Jorgensen site was cleaned up several years ago during one of EPA's early actions.  EPA is working on their final sediment cleanup of the upper reach now.</a:t>
            </a:r>
            <a:endParaRPr lang="en-US"/>
          </a:p>
          <a:p>
            <a:r>
              <a:rPr lang="en-US"/>
              <a:t>The ways chemicals could move at this site and the ways people could be exposed are similar to what I described for South Park Marina.</a:t>
            </a:r>
            <a:endParaRPr lang="en-US">
              <a:ea typeface="Calibri"/>
              <a:cs typeface="Calibri"/>
            </a:endParaRPr>
          </a:p>
          <a:p>
            <a:r>
              <a:rPr lang="en-US">
                <a:ea typeface="Calibri"/>
                <a:cs typeface="Calibri"/>
              </a:rPr>
              <a:t>There is boat access for clamming along the shoreline.</a:t>
            </a:r>
          </a:p>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4</a:t>
            </a:fld>
            <a:endParaRPr lang="en-US"/>
          </a:p>
        </p:txBody>
      </p:sp>
    </p:spTree>
    <p:extLst>
      <p:ext uri="{BB962C8B-B14F-4D97-AF65-F5344CB8AC3E}">
        <p14:creationId xmlns:p14="http://schemas.microsoft.com/office/powerpoint/2010/main" val="4484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11 areas requiring cleanup. </a:t>
            </a:r>
          </a:p>
          <a:p>
            <a:r>
              <a:rPr lang="en-US"/>
              <a:t>Areas 1 and 2 have high concentrations of petroleum.  Area 2 also has high concentrations of PFAS.  The contamination in both areas appears to be staying in place.</a:t>
            </a:r>
            <a:endParaRPr lang="en-US">
              <a:ea typeface="Calibri"/>
              <a:cs typeface="Calibri"/>
            </a:endParaRPr>
          </a:p>
          <a:p>
            <a:r>
              <a:rPr lang="en-US">
                <a:ea typeface="Calibri"/>
                <a:cs typeface="Calibri"/>
              </a:rPr>
              <a:t>Contamination in other areas is at lower concentrations.</a:t>
            </a:r>
          </a:p>
          <a:p>
            <a:r>
              <a:rPr lang="en-US">
                <a:ea typeface="Calibri"/>
                <a:cs typeface="Calibri"/>
              </a:rPr>
              <a:t>We have monitoring wells along the shoreline that occasionally show low concentrations of metals, but overall we don't think much contamination is reaching the river.</a:t>
            </a:r>
          </a:p>
          <a:p>
            <a:endParaRPr lang="en-US"/>
          </a:p>
          <a:p>
            <a:endParaRPr lang="en-US"/>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98868D1-8D74-44CF-B636-71010629075B}" type="slidenum">
              <a:rPr lang="en-US" smtClean="0"/>
              <a:t>5</a:t>
            </a:fld>
            <a:endParaRPr lang="en-US"/>
          </a:p>
        </p:txBody>
      </p:sp>
    </p:spTree>
    <p:extLst>
      <p:ext uri="{BB962C8B-B14F-4D97-AF65-F5344CB8AC3E}">
        <p14:creationId xmlns:p14="http://schemas.microsoft.com/office/powerpoint/2010/main" val="3094298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more complex version of the slide you just saw to show the site investigation that has occurred.</a:t>
            </a:r>
          </a:p>
          <a:p>
            <a:r>
              <a:rPr lang="en-US">
                <a:ea typeface="Calibri"/>
                <a:cs typeface="Calibri"/>
              </a:rPr>
              <a:t>Each dot or diamond on the map is a location where soil and/or groundwater samples were collected.</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98868D1-8D74-44CF-B636-71010629075B}" type="slidenum">
              <a:rPr lang="en-US" smtClean="0"/>
              <a:t>6</a:t>
            </a:fld>
            <a:endParaRPr lang="en-US"/>
          </a:p>
        </p:txBody>
      </p:sp>
    </p:spTree>
    <p:extLst>
      <p:ext uri="{BB962C8B-B14F-4D97-AF65-F5344CB8AC3E}">
        <p14:creationId xmlns:p14="http://schemas.microsoft.com/office/powerpoint/2010/main" val="2530896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buildings were demolished and storage tanks were removed in 2024.</a:t>
            </a:r>
            <a:endParaRPr lang="en-US"/>
          </a:p>
          <a:p>
            <a:r>
              <a:rPr lang="en-US"/>
              <a:t>We'll excavate the highest concentrations from Areas 1 and 2.  Lower concentrations in these areas will be stabilized with concrete or something like it.</a:t>
            </a:r>
            <a:endParaRPr lang="en-US">
              <a:ea typeface="Calibri"/>
              <a:cs typeface="Calibri"/>
            </a:endParaRPr>
          </a:p>
          <a:p>
            <a:r>
              <a:rPr lang="en-US"/>
              <a:t>All other areas will be capped and the whole property will be monitored. </a:t>
            </a:r>
            <a:endParaRPr lang="en-US">
              <a:ea typeface="Calibri" panose="020F0502020204030204"/>
              <a:cs typeface="Calibri" panose="020F0502020204030204"/>
            </a:endParaRPr>
          </a:p>
          <a:p>
            <a:r>
              <a:rPr lang="en-US">
                <a:ea typeface="Calibri" panose="020F0502020204030204"/>
                <a:cs typeface="Calibri" panose="020F0502020204030204"/>
              </a:rPr>
              <a:t>We think the PFAS in Area 2 are stable.  But if we see them start moving south toward the Boeing/Isaacson property, we have a contingency plan to install a permeable reactive barrier.  It acts like a water filter you might use on your sink, except we put the filtering chemicals into the ground to catch the contaminants in the groundwater.</a:t>
            </a:r>
          </a:p>
          <a:p>
            <a:r>
              <a:rPr lang="en-US"/>
              <a:t>We'll also monitor the wells along the shoreline in case contamination moves toward the river.  If that happens, we'll do more cleanup and/or install a PRB.</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98868D1-8D74-44CF-B636-71010629075B}" type="slidenum">
              <a:rPr lang="en-US" smtClean="0"/>
              <a:t>7</a:t>
            </a:fld>
            <a:endParaRPr lang="en-US"/>
          </a:p>
        </p:txBody>
      </p:sp>
    </p:spTree>
    <p:extLst>
      <p:ext uri="{BB962C8B-B14F-4D97-AF65-F5344CB8AC3E}">
        <p14:creationId xmlns:p14="http://schemas.microsoft.com/office/powerpoint/2010/main" val="1626890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step for this site is the CAP and a new legal agreement (AO or CD). If there are substantial changes made to RI/FS after this comment period, we may hold another comment period on these same documents before moving forward. </a:t>
            </a:r>
          </a:p>
          <a:p>
            <a:r>
              <a:rPr lang="en-US"/>
              <a:t>We expect pilot testing will be needed for the stabilization. </a:t>
            </a:r>
            <a:endParaRPr lang="en-US">
              <a:ea typeface="Calibri"/>
              <a:cs typeface="Calibri"/>
            </a:endParaRPr>
          </a:p>
          <a:p>
            <a:r>
              <a:rPr lang="en-US"/>
              <a:t>The PLP intends to sell the property.  We don't know what the future use will be.</a:t>
            </a:r>
          </a:p>
          <a:p>
            <a:r>
              <a:rPr lang="en-US"/>
              <a:t>We expect the CAP and the new legal agreement will likely be ready for a public comment period by the end of 2026.</a:t>
            </a:r>
            <a:endParaRPr lang="en-US">
              <a:ea typeface="Calibri"/>
              <a:cs typeface="Calibri"/>
            </a:endParaRPr>
          </a:p>
          <a:p>
            <a:endParaRPr lang="en-US"/>
          </a:p>
          <a:p>
            <a:r>
              <a:rPr lang="en-US"/>
              <a:t>Meredith removed the following text from the slide that was under Cleanup Action Plan: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Following completion of the public comment period for the RI and FS, Ecology will choose the cleanup action for implementation at the site. </a:t>
            </a:r>
            <a:endParaRPr lang="en-US">
              <a:ea typeface="Calibri"/>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8</a:t>
            </a:fld>
            <a:endParaRPr lang="en-US"/>
          </a:p>
        </p:txBody>
      </p:sp>
    </p:spTree>
    <p:extLst>
      <p:ext uri="{BB962C8B-B14F-4D97-AF65-F5344CB8AC3E}">
        <p14:creationId xmlns:p14="http://schemas.microsoft.com/office/powerpoint/2010/main" val="200241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Beau to continue with SPM site. Take questions at end.</a:t>
            </a:r>
          </a:p>
        </p:txBody>
      </p:sp>
      <p:sp>
        <p:nvSpPr>
          <p:cNvPr id="4" name="Slide Number Placeholder 3"/>
          <p:cNvSpPr>
            <a:spLocks noGrp="1"/>
          </p:cNvSpPr>
          <p:nvPr>
            <p:ph type="sldNum" sz="quarter" idx="5"/>
          </p:nvPr>
        </p:nvSpPr>
        <p:spPr/>
        <p:txBody>
          <a:bodyPr/>
          <a:lstStyle/>
          <a:p>
            <a:fld id="{D98868D1-8D74-44CF-B636-71010629075B}" type="slidenum">
              <a:rPr lang="en-US" smtClean="0"/>
              <a:t>9</a:t>
            </a:fld>
            <a:endParaRPr lang="en-US"/>
          </a:p>
        </p:txBody>
      </p:sp>
    </p:spTree>
    <p:extLst>
      <p:ext uri="{BB962C8B-B14F-4D97-AF65-F5344CB8AC3E}">
        <p14:creationId xmlns:p14="http://schemas.microsoft.com/office/powerpoint/2010/main" val="2921788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63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3/23/2026</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59170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0394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6164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994145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84671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820747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43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921000"/>
            <a:ext cx="8466667" cy="553104"/>
          </a:xfrm>
        </p:spPr>
        <p:txBody>
          <a:bodyPr anchor="b">
            <a:normAutofit/>
          </a:bodyPr>
          <a:lstStyle>
            <a:lvl1pPr algn="l">
              <a:defRPr sz="2400"/>
            </a:lvl1pPr>
          </a:lstStyle>
          <a:p>
            <a:r>
              <a:rPr lang="en-US"/>
              <a:t>ADA Accessibility</a:t>
            </a:r>
          </a:p>
        </p:txBody>
      </p:sp>
      <p:sp>
        <p:nvSpPr>
          <p:cNvPr id="4" name="Date Placeholder 3"/>
          <p:cNvSpPr>
            <a:spLocks noGrp="1"/>
          </p:cNvSpPr>
          <p:nvPr>
            <p:ph type="dt" sz="half" idx="10"/>
          </p:nvPr>
        </p:nvSpPr>
        <p:spPr/>
        <p:txBody>
          <a:bodyPr/>
          <a:lstStyle/>
          <a:p>
            <a:fld id="{F24574BA-3DF4-47C3-8BF2-CDD945C99436}"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1F89ED9-E10A-DEC4-8127-19222C1F695F}"/>
              </a:ext>
            </a:extLst>
          </p:cNvPr>
          <p:cNvSpPr>
            <a:spLocks noGrp="1"/>
          </p:cNvSpPr>
          <p:nvPr>
            <p:ph idx="1"/>
          </p:nvPr>
        </p:nvSpPr>
        <p:spPr>
          <a:xfrm>
            <a:off x="609600" y="3474105"/>
            <a:ext cx="8466666" cy="2596496"/>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Tree>
    <p:extLst>
      <p:ext uri="{BB962C8B-B14F-4D97-AF65-F5344CB8AC3E}">
        <p14:creationId xmlns:p14="http://schemas.microsoft.com/office/powerpoint/2010/main" val="357755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5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290943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402884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30146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54230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69922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615577" y="394246"/>
            <a:ext cx="6846663" cy="1141707"/>
          </a:xfrm>
        </p:spPr>
        <p:txBody>
          <a:bodyPr/>
          <a:lstStyle/>
          <a:p>
            <a:r>
              <a:rPr lang="en-US"/>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5" name="Date Placeholder 4"/>
          <p:cNvSpPr>
            <a:spLocks noGrp="1"/>
          </p:cNvSpPr>
          <p:nvPr>
            <p:ph type="dt" sz="half" idx="10"/>
          </p:nvPr>
        </p:nvSpPr>
        <p:spPr/>
        <p:txBody>
          <a:bodyPr/>
          <a:lstStyle/>
          <a:p>
            <a:fld id="{2034D1F8-A36D-498A-9300-4D61564B1F0D}" type="datetime1">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8368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3348054" y="881085"/>
            <a:ext cx="8195930" cy="5095827"/>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027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3/23/2026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87911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8" r:id="rId3"/>
    <p:sldLayoutId id="2147483665" r:id="rId4"/>
    <p:sldLayoutId id="2147483650" r:id="rId5"/>
    <p:sldLayoutId id="2147483667" r:id="rId6"/>
    <p:sldLayoutId id="2147483652" r:id="rId7"/>
    <p:sldLayoutId id="2147483659" r:id="rId8"/>
    <p:sldLayoutId id="2147483660" r:id="rId9"/>
    <p:sldLayoutId id="2147483656" r:id="rId10"/>
    <p:sldLayoutId id="2147483653" r:id="rId11"/>
    <p:sldLayoutId id="2147483654" r:id="rId12"/>
    <p:sldLayoutId id="2147483662" r:id="rId13"/>
    <p:sldLayoutId id="2147483663" r:id="rId14"/>
    <p:sldLayoutId id="2147483655" r:id="rId15"/>
    <p:sldLayoutId id="2147483664" r:id="rId16"/>
    <p:sldLayoutId id="2147483668" r:id="rId1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mailto:priscilla.tomlinson@ecy.wa.gov" TargetMode="External"/><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jpeg"/><Relationship Id="rId5" Type="http://schemas.openxmlformats.org/officeDocument/2006/relationships/hyperlink" Target="mailto:beau.johnson@ecy.wa.gov" TargetMode="Externa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a:t>Jorgensen Forge Corp Site &amp; South Park Marina Site</a:t>
            </a:r>
          </a:p>
        </p:txBody>
      </p:sp>
      <p:sp>
        <p:nvSpPr>
          <p:cNvPr id="3" name="Subtitle 2"/>
          <p:cNvSpPr>
            <a:spLocks noGrp="1"/>
          </p:cNvSpPr>
          <p:nvPr>
            <p:ph type="subTitle" idx="1"/>
          </p:nvPr>
        </p:nvSpPr>
        <p:spPr>
          <a:xfrm>
            <a:off x="2071474" y="5299104"/>
            <a:ext cx="9447620" cy="1057245"/>
          </a:xfrm>
        </p:spPr>
        <p:txBody>
          <a:bodyPr>
            <a:noAutofit/>
          </a:bodyPr>
          <a:lstStyle/>
          <a:p>
            <a:r>
              <a:rPr lang="en-US" sz="2400" dirty="0"/>
              <a:t>Beau Johnson and Priscilla Tomlinson</a:t>
            </a:r>
          </a:p>
          <a:p>
            <a:r>
              <a:rPr lang="en-US" sz="2400" dirty="0"/>
              <a:t>March 2026</a:t>
            </a:r>
          </a:p>
        </p:txBody>
      </p:sp>
      <p:pic>
        <p:nvPicPr>
          <p:cNvPr id="5" name="Picture 4" descr="Map showing the two cleanup sites across a river from eachother in an industrial/residential area next to an airport. "/>
          <p:cNvPicPr>
            <a:picLocks noChangeAspect="1"/>
          </p:cNvPicPr>
          <p:nvPr/>
        </p:nvPicPr>
        <p:blipFill>
          <a:blip r:embed="rId3">
            <a:extLst>
              <a:ext uri="{28A0092B-C50C-407E-A947-70E740481C1C}">
                <a14:useLocalDpi xmlns:a14="http://schemas.microsoft.com/office/drawing/2010/main" val="0"/>
              </a:ext>
            </a:extLst>
          </a:blip>
          <a:srcRect t="9405" b="9405"/>
          <a:stretch/>
        </p:blipFill>
        <p:spPr>
          <a:xfrm>
            <a:off x="0" y="216310"/>
            <a:ext cx="12191999" cy="3736258"/>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1</a:t>
            </a:fld>
            <a:endParaRPr lang="en-US"/>
          </a:p>
        </p:txBody>
      </p:sp>
    </p:spTree>
    <p:extLst>
      <p:ext uri="{BB962C8B-B14F-4D97-AF65-F5344CB8AC3E}">
        <p14:creationId xmlns:p14="http://schemas.microsoft.com/office/powerpoint/2010/main" val="3484986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AEEF-42EA-86ED-DEA2-6DFA96B2A669}"/>
              </a:ext>
            </a:extLst>
          </p:cNvPr>
          <p:cNvSpPr>
            <a:spLocks noGrp="1"/>
          </p:cNvSpPr>
          <p:nvPr>
            <p:ph type="title"/>
          </p:nvPr>
        </p:nvSpPr>
        <p:spPr>
          <a:xfrm>
            <a:off x="245161" y="394246"/>
            <a:ext cx="3209434" cy="2009540"/>
          </a:xfrm>
        </p:spPr>
        <p:txBody>
          <a:bodyPr>
            <a:normAutofit/>
          </a:bodyPr>
          <a:lstStyle/>
          <a:p>
            <a:r>
              <a:rPr lang="en-US"/>
              <a:t>South Park Marina and nearby sites</a:t>
            </a:r>
          </a:p>
        </p:txBody>
      </p:sp>
      <p:pic>
        <p:nvPicPr>
          <p:cNvPr id="5" name="Content Placeholder 4" descr="Map of South Park Marina, showing North, Central, and South Areas, and surrounding cleanup sites">
            <a:extLst>
              <a:ext uri="{FF2B5EF4-FFF2-40B4-BE49-F238E27FC236}">
                <a16:creationId xmlns:a16="http://schemas.microsoft.com/office/drawing/2014/main" id="{D595DE2C-3B6F-CB41-E748-3CFB1E754A3B}"/>
              </a:ext>
            </a:extLst>
          </p:cNvPr>
          <p:cNvPicPr>
            <a:picLocks noGrp="1" noChangeAspect="1"/>
          </p:cNvPicPr>
          <p:nvPr>
            <p:ph idx="1"/>
          </p:nvPr>
        </p:nvPicPr>
        <p:blipFill>
          <a:blip r:embed="rId3"/>
          <a:stretch>
            <a:fillRect/>
          </a:stretch>
        </p:blipFill>
        <p:spPr>
          <a:xfrm>
            <a:off x="3724834" y="356048"/>
            <a:ext cx="7571455" cy="6222283"/>
          </a:xfrm>
          <a:prstGeom prst="rect">
            <a:avLst/>
          </a:prstGeom>
          <a:ln>
            <a:solidFill>
              <a:schemeClr val="tx1"/>
            </a:solidFill>
          </a:ln>
        </p:spPr>
      </p:pic>
      <p:sp>
        <p:nvSpPr>
          <p:cNvPr id="4" name="Slide Number Placeholder 3">
            <a:extLst>
              <a:ext uri="{FF2B5EF4-FFF2-40B4-BE49-F238E27FC236}">
                <a16:creationId xmlns:a16="http://schemas.microsoft.com/office/drawing/2014/main" id="{8F47BC92-EB40-FD83-24A0-D3EE95EB9F1C}"/>
              </a:ext>
            </a:extLst>
          </p:cNvPr>
          <p:cNvSpPr>
            <a:spLocks noGrp="1"/>
          </p:cNvSpPr>
          <p:nvPr>
            <p:ph type="sldNum" sz="quarter" idx="12"/>
          </p:nvPr>
        </p:nvSpPr>
        <p:spPr/>
        <p:txBody>
          <a:bodyPr/>
          <a:lstStyle/>
          <a:p>
            <a:fld id="{BF275850-B71D-490D-965C-ED6AE5531855}" type="slidenum">
              <a:rPr lang="en-US" smtClean="0"/>
              <a:t>10</a:t>
            </a:fld>
            <a:endParaRPr lang="en-US"/>
          </a:p>
        </p:txBody>
      </p:sp>
    </p:spTree>
    <p:extLst>
      <p:ext uri="{BB962C8B-B14F-4D97-AF65-F5344CB8AC3E}">
        <p14:creationId xmlns:p14="http://schemas.microsoft.com/office/powerpoint/2010/main" val="1044708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89B5-872B-2B89-ED5C-9C8E18EAC0D9}"/>
              </a:ext>
            </a:extLst>
          </p:cNvPr>
          <p:cNvSpPr>
            <a:spLocks noGrp="1"/>
          </p:cNvSpPr>
          <p:nvPr>
            <p:ph type="title"/>
          </p:nvPr>
        </p:nvSpPr>
        <p:spPr>
          <a:xfrm>
            <a:off x="9221002" y="489496"/>
            <a:ext cx="2298094" cy="1734374"/>
          </a:xfrm>
        </p:spPr>
        <p:txBody>
          <a:bodyPr/>
          <a:lstStyle/>
          <a:p>
            <a:r>
              <a:rPr lang="en-US" dirty="0"/>
              <a:t>Areas of concern</a:t>
            </a:r>
          </a:p>
        </p:txBody>
      </p:sp>
      <p:pic>
        <p:nvPicPr>
          <p:cNvPr id="5" name="Picture 4" descr="A diagram showing the contaminated areas of the site. The southern portion of the site is the most heavily contaminated. There is a large blob of contamination stretching across the middle of the site likley coming from a neighboring drycleaner that has since closed down. ">
            <a:extLst>
              <a:ext uri="{FF2B5EF4-FFF2-40B4-BE49-F238E27FC236}">
                <a16:creationId xmlns:a16="http://schemas.microsoft.com/office/drawing/2014/main" id="{106D0E55-8280-14BE-2E80-33DF4D4615C9}"/>
              </a:ext>
            </a:extLst>
          </p:cNvPr>
          <p:cNvPicPr>
            <a:picLocks noChangeAspect="1"/>
          </p:cNvPicPr>
          <p:nvPr/>
        </p:nvPicPr>
        <p:blipFill>
          <a:blip r:embed="rId3"/>
          <a:stretch>
            <a:fillRect/>
          </a:stretch>
        </p:blipFill>
        <p:spPr>
          <a:xfrm>
            <a:off x="788608" y="218017"/>
            <a:ext cx="7190798" cy="6138333"/>
          </a:xfrm>
          <a:prstGeom prst="rect">
            <a:avLst/>
          </a:prstGeom>
          <a:ln>
            <a:solidFill>
              <a:schemeClr val="tx1"/>
            </a:solidFill>
          </a:ln>
        </p:spPr>
      </p:pic>
      <p:sp>
        <p:nvSpPr>
          <p:cNvPr id="9" name="Arrow: Right 8">
            <a:extLst>
              <a:ext uri="{FF2B5EF4-FFF2-40B4-BE49-F238E27FC236}">
                <a16:creationId xmlns:a16="http://schemas.microsoft.com/office/drawing/2014/main" id="{CF0A6978-7AAD-102C-6964-53ED55D025F5}"/>
              </a:ext>
              <a:ext uri="{C183D7F6-B498-43B3-948B-1728B52AA6E4}">
                <adec:decorative xmlns:adec="http://schemas.microsoft.com/office/drawing/2017/decorative" val="1"/>
              </a:ext>
            </a:extLst>
          </p:cNvPr>
          <p:cNvSpPr/>
          <p:nvPr/>
        </p:nvSpPr>
        <p:spPr>
          <a:xfrm rot="8700000">
            <a:off x="8001851" y="4712671"/>
            <a:ext cx="593325" cy="265337"/>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A7C16E-C3CC-1490-84CF-18D189D8D37C}"/>
              </a:ext>
              <a:ext uri="{C183D7F6-B498-43B3-948B-1728B52AA6E4}">
                <adec:decorative xmlns:adec="http://schemas.microsoft.com/office/drawing/2017/decorative" val="1"/>
              </a:ext>
            </a:extLst>
          </p:cNvPr>
          <p:cNvSpPr txBox="1"/>
          <p:nvPr/>
        </p:nvSpPr>
        <p:spPr>
          <a:xfrm>
            <a:off x="5244638" y="1143866"/>
            <a:ext cx="2205316" cy="89255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rPr>
              <a:t>Central Area</a:t>
            </a:r>
          </a:p>
          <a:p>
            <a:pPr algn="ctr"/>
            <a:r>
              <a:rPr lang="en-US" sz="1600">
                <a:solidFill>
                  <a:schemeClr val="bg1"/>
                </a:solidFill>
              </a:rPr>
              <a:t>Scattered detections</a:t>
            </a:r>
          </a:p>
          <a:p>
            <a:pPr algn="ctr"/>
            <a:r>
              <a:rPr lang="en-US" sz="1600">
                <a:solidFill>
                  <a:schemeClr val="bg1"/>
                </a:solidFill>
              </a:rPr>
              <a:t>Lower concentrations</a:t>
            </a:r>
          </a:p>
        </p:txBody>
      </p:sp>
      <p:sp>
        <p:nvSpPr>
          <p:cNvPr id="8" name="TextBox 7">
            <a:extLst>
              <a:ext uri="{FF2B5EF4-FFF2-40B4-BE49-F238E27FC236}">
                <a16:creationId xmlns:a16="http://schemas.microsoft.com/office/drawing/2014/main" id="{3AA817E0-23E8-7E57-91ED-60FB4722CF4C}"/>
              </a:ext>
              <a:ext uri="{C183D7F6-B498-43B3-948B-1728B52AA6E4}">
                <adec:decorative xmlns:adec="http://schemas.microsoft.com/office/drawing/2017/decorative" val="1"/>
              </a:ext>
            </a:extLst>
          </p:cNvPr>
          <p:cNvSpPr txBox="1"/>
          <p:nvPr/>
        </p:nvSpPr>
        <p:spPr>
          <a:xfrm>
            <a:off x="8298513" y="3988017"/>
            <a:ext cx="3557970" cy="138499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rPr>
              <a:t>South Area</a:t>
            </a:r>
          </a:p>
          <a:p>
            <a:pPr algn="ctr"/>
            <a:r>
              <a:rPr lang="en-US" sz="1600">
                <a:solidFill>
                  <a:schemeClr val="bg1"/>
                </a:solidFill>
              </a:rPr>
              <a:t>Former barrel recycler with waste pond</a:t>
            </a:r>
          </a:p>
          <a:p>
            <a:pPr algn="ctr"/>
            <a:r>
              <a:rPr lang="en-US" sz="1600">
                <a:solidFill>
                  <a:schemeClr val="bg1"/>
                </a:solidFill>
              </a:rPr>
              <a:t>Widest variety of chemicals</a:t>
            </a:r>
          </a:p>
          <a:p>
            <a:pPr algn="ctr"/>
            <a:r>
              <a:rPr lang="en-US" sz="1600">
                <a:solidFill>
                  <a:schemeClr val="bg1"/>
                </a:solidFill>
              </a:rPr>
              <a:t>Highest concentrations in soil &amp; groundwater</a:t>
            </a:r>
            <a:endParaRPr lang="en-US">
              <a:solidFill>
                <a:schemeClr val="bg1"/>
              </a:solidFill>
            </a:endParaRPr>
          </a:p>
        </p:txBody>
      </p:sp>
      <p:sp>
        <p:nvSpPr>
          <p:cNvPr id="10" name="Arrow: Right 9">
            <a:extLst>
              <a:ext uri="{FF2B5EF4-FFF2-40B4-BE49-F238E27FC236}">
                <a16:creationId xmlns:a16="http://schemas.microsoft.com/office/drawing/2014/main" id="{6359B946-E7B8-C059-4B42-0420053ED1B7}"/>
              </a:ext>
              <a:ext uri="{C183D7F6-B498-43B3-948B-1728B52AA6E4}">
                <adec:decorative xmlns:adec="http://schemas.microsoft.com/office/drawing/2017/decorative" val="1"/>
              </a:ext>
            </a:extLst>
          </p:cNvPr>
          <p:cNvSpPr/>
          <p:nvPr/>
        </p:nvSpPr>
        <p:spPr>
          <a:xfrm rot="9129765">
            <a:off x="4189242" y="1722057"/>
            <a:ext cx="1206549" cy="265337"/>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8266988-9800-41E5-1172-9964BB06BA4E}"/>
              </a:ext>
              <a:ext uri="{C183D7F6-B498-43B3-948B-1728B52AA6E4}">
                <adec:decorative xmlns:adec="http://schemas.microsoft.com/office/drawing/2017/decorative" val="1"/>
              </a:ext>
            </a:extLst>
          </p:cNvPr>
          <p:cNvSpPr/>
          <p:nvPr/>
        </p:nvSpPr>
        <p:spPr>
          <a:xfrm rot="5400000">
            <a:off x="5279496" y="2852921"/>
            <a:ext cx="1898343" cy="265337"/>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0D1486C9-5B81-D47A-A9A1-8872EA820666}"/>
              </a:ext>
              <a:ext uri="{C183D7F6-B498-43B3-948B-1728B52AA6E4}">
                <adec:decorative xmlns:adec="http://schemas.microsoft.com/office/drawing/2017/decorative" val="1"/>
              </a:ext>
            </a:extLst>
          </p:cNvPr>
          <p:cNvSpPr/>
          <p:nvPr/>
        </p:nvSpPr>
        <p:spPr>
          <a:xfrm rot="16200000">
            <a:off x="2125968" y="5059029"/>
            <a:ext cx="642631" cy="265337"/>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F6B4F3-E1CF-7B9B-CE81-48DB5B2F2394}"/>
              </a:ext>
              <a:ext uri="{C183D7F6-B498-43B3-948B-1728B52AA6E4}">
                <adec:decorative xmlns:adec="http://schemas.microsoft.com/office/drawing/2017/decorative" val="1"/>
              </a:ext>
            </a:extLst>
          </p:cNvPr>
          <p:cNvSpPr txBox="1"/>
          <p:nvPr/>
        </p:nvSpPr>
        <p:spPr>
          <a:xfrm>
            <a:off x="469501" y="5373012"/>
            <a:ext cx="3340259" cy="89255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rPr>
              <a:t>North Area</a:t>
            </a:r>
          </a:p>
          <a:p>
            <a:pPr algn="ctr"/>
            <a:r>
              <a:rPr lang="en-US" sz="1600">
                <a:solidFill>
                  <a:schemeClr val="bg1"/>
                </a:solidFill>
              </a:rPr>
              <a:t>Former auto service &amp; maintenance</a:t>
            </a:r>
          </a:p>
          <a:p>
            <a:pPr algn="ctr"/>
            <a:r>
              <a:rPr lang="en-US" sz="1600">
                <a:solidFill>
                  <a:schemeClr val="bg1"/>
                </a:solidFill>
              </a:rPr>
              <a:t>Former dry cleaner across street</a:t>
            </a:r>
          </a:p>
        </p:txBody>
      </p:sp>
      <p:sp>
        <p:nvSpPr>
          <p:cNvPr id="14" name="Arrow: Right 13">
            <a:extLst>
              <a:ext uri="{FF2B5EF4-FFF2-40B4-BE49-F238E27FC236}">
                <a16:creationId xmlns:a16="http://schemas.microsoft.com/office/drawing/2014/main" id="{80FD2094-C0DF-F77C-822B-DF61E9762088}"/>
              </a:ext>
              <a:ext uri="{C183D7F6-B498-43B3-948B-1728B52AA6E4}">
                <adec:decorative xmlns:adec="http://schemas.microsoft.com/office/drawing/2017/decorative" val="1"/>
              </a:ext>
            </a:extLst>
          </p:cNvPr>
          <p:cNvSpPr/>
          <p:nvPr/>
        </p:nvSpPr>
        <p:spPr>
          <a:xfrm rot="16200000">
            <a:off x="5195442" y="5877916"/>
            <a:ext cx="593325" cy="265337"/>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667089B-047D-BEC9-AAB1-8BF72968E57B}"/>
              </a:ext>
              <a:ext uri="{C183D7F6-B498-43B3-948B-1728B52AA6E4}">
                <adec:decorative xmlns:adec="http://schemas.microsoft.com/office/drawing/2017/decorative" val="1"/>
              </a:ext>
            </a:extLst>
          </p:cNvPr>
          <p:cNvSpPr txBox="1"/>
          <p:nvPr/>
        </p:nvSpPr>
        <p:spPr>
          <a:xfrm>
            <a:off x="4878943" y="5918773"/>
            <a:ext cx="1707404" cy="6463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rPr>
              <a:t>Hot Spot</a:t>
            </a:r>
          </a:p>
          <a:p>
            <a:pPr algn="ctr"/>
            <a:r>
              <a:rPr lang="en-US" sz="1600">
                <a:solidFill>
                  <a:schemeClr val="bg1"/>
                </a:solidFill>
              </a:rPr>
              <a:t>PCBs and PAHs</a:t>
            </a:r>
          </a:p>
        </p:txBody>
      </p:sp>
      <p:sp>
        <p:nvSpPr>
          <p:cNvPr id="4" name="Slide Number Placeholder 3">
            <a:extLst>
              <a:ext uri="{FF2B5EF4-FFF2-40B4-BE49-F238E27FC236}">
                <a16:creationId xmlns:a16="http://schemas.microsoft.com/office/drawing/2014/main" id="{2C4F68AF-775D-AB4A-0D05-6A715A22434F}"/>
              </a:ext>
            </a:extLst>
          </p:cNvPr>
          <p:cNvSpPr>
            <a:spLocks noGrp="1"/>
          </p:cNvSpPr>
          <p:nvPr>
            <p:ph type="sldNum" sz="quarter" idx="12"/>
          </p:nvPr>
        </p:nvSpPr>
        <p:spPr/>
        <p:txBody>
          <a:bodyPr/>
          <a:lstStyle/>
          <a:p>
            <a:fld id="{BF275850-B71D-490D-965C-ED6AE5531855}" type="slidenum">
              <a:rPr lang="en-US" smtClean="0"/>
              <a:t>11</a:t>
            </a:fld>
            <a:endParaRPr lang="en-US"/>
          </a:p>
        </p:txBody>
      </p:sp>
    </p:spTree>
    <p:extLst>
      <p:ext uri="{BB962C8B-B14F-4D97-AF65-F5344CB8AC3E}">
        <p14:creationId xmlns:p14="http://schemas.microsoft.com/office/powerpoint/2010/main" val="93828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2197-6143-4359-7C7D-048B63F69EF3}"/>
              </a:ext>
            </a:extLst>
          </p:cNvPr>
          <p:cNvSpPr>
            <a:spLocks noGrp="1"/>
          </p:cNvSpPr>
          <p:nvPr>
            <p:ph type="title"/>
          </p:nvPr>
        </p:nvSpPr>
        <p:spPr>
          <a:xfrm>
            <a:off x="615576" y="235496"/>
            <a:ext cx="10903519" cy="972374"/>
          </a:xfrm>
        </p:spPr>
        <p:txBody>
          <a:bodyPr>
            <a:normAutofit/>
          </a:bodyPr>
          <a:lstStyle/>
          <a:p>
            <a:r>
              <a:rPr lang="en-US"/>
              <a:t>Potential exposure pathways</a:t>
            </a:r>
          </a:p>
        </p:txBody>
      </p:sp>
      <p:pic>
        <p:nvPicPr>
          <p:cNvPr id="5" name="Picture 4" descr="Cartoon representation of conceptual site model for South Park Marina showing chemical transport and exposure pathways">
            <a:extLst>
              <a:ext uri="{FF2B5EF4-FFF2-40B4-BE49-F238E27FC236}">
                <a16:creationId xmlns:a16="http://schemas.microsoft.com/office/drawing/2014/main" id="{849EEED6-CE55-4B46-D988-D050D1B4B70E}"/>
              </a:ext>
            </a:extLst>
          </p:cNvPr>
          <p:cNvPicPr>
            <a:picLocks noChangeAspect="1"/>
          </p:cNvPicPr>
          <p:nvPr/>
        </p:nvPicPr>
        <p:blipFill>
          <a:blip r:embed="rId3"/>
          <a:stretch>
            <a:fillRect/>
          </a:stretch>
        </p:blipFill>
        <p:spPr>
          <a:xfrm>
            <a:off x="740833" y="1327735"/>
            <a:ext cx="10488084" cy="5197365"/>
          </a:xfrm>
          <a:prstGeom prst="rect">
            <a:avLst/>
          </a:prstGeom>
          <a:ln>
            <a:solidFill>
              <a:schemeClr val="tx1"/>
            </a:solidFill>
          </a:ln>
        </p:spPr>
      </p:pic>
      <p:sp>
        <p:nvSpPr>
          <p:cNvPr id="4" name="Slide Number Placeholder 3">
            <a:extLst>
              <a:ext uri="{FF2B5EF4-FFF2-40B4-BE49-F238E27FC236}">
                <a16:creationId xmlns:a16="http://schemas.microsoft.com/office/drawing/2014/main" id="{E2F40F38-20AC-00D6-E87B-1D8C1698A399}"/>
              </a:ext>
            </a:extLst>
          </p:cNvPr>
          <p:cNvSpPr>
            <a:spLocks noGrp="1"/>
          </p:cNvSpPr>
          <p:nvPr>
            <p:ph type="sldNum" sz="quarter" idx="12"/>
          </p:nvPr>
        </p:nvSpPr>
        <p:spPr/>
        <p:txBody>
          <a:bodyPr/>
          <a:lstStyle/>
          <a:p>
            <a:fld id="{BF275850-B71D-490D-965C-ED6AE5531855}" type="slidenum">
              <a:rPr lang="en-US" smtClean="0"/>
              <a:t>12</a:t>
            </a:fld>
            <a:endParaRPr lang="en-US"/>
          </a:p>
        </p:txBody>
      </p:sp>
    </p:spTree>
    <p:extLst>
      <p:ext uri="{BB962C8B-B14F-4D97-AF65-F5344CB8AC3E}">
        <p14:creationId xmlns:p14="http://schemas.microsoft.com/office/powerpoint/2010/main" val="4109235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E9CE-D695-B045-7E7D-1DAE0BFDD3C2}"/>
              </a:ext>
            </a:extLst>
          </p:cNvPr>
          <p:cNvSpPr>
            <a:spLocks noGrp="1"/>
          </p:cNvSpPr>
          <p:nvPr>
            <p:ph type="title"/>
          </p:nvPr>
        </p:nvSpPr>
        <p:spPr/>
        <p:txBody>
          <a:bodyPr/>
          <a:lstStyle/>
          <a:p>
            <a:r>
              <a:rPr lang="en-US" dirty="0"/>
              <a:t>Protect yourself from chemicals in dirt</a:t>
            </a:r>
          </a:p>
        </p:txBody>
      </p:sp>
      <p:sp>
        <p:nvSpPr>
          <p:cNvPr id="3" name="Content Placeholder 2">
            <a:extLst>
              <a:ext uri="{FF2B5EF4-FFF2-40B4-BE49-F238E27FC236}">
                <a16:creationId xmlns:a16="http://schemas.microsoft.com/office/drawing/2014/main" id="{E5A9371C-F528-D3BF-7BE9-D1164C2E8972}"/>
              </a:ext>
            </a:extLst>
          </p:cNvPr>
          <p:cNvSpPr>
            <a:spLocks noGrp="1"/>
          </p:cNvSpPr>
          <p:nvPr>
            <p:ph idx="1"/>
          </p:nvPr>
        </p:nvSpPr>
        <p:spPr>
          <a:xfrm>
            <a:off x="733178" y="1659402"/>
            <a:ext cx="4812632" cy="4582325"/>
          </a:xfrm>
        </p:spPr>
        <p:txBody>
          <a:bodyPr>
            <a:normAutofit lnSpcReduction="10000"/>
          </a:bodyPr>
          <a:lstStyle/>
          <a:p>
            <a:pPr>
              <a:spcAft>
                <a:spcPts val="1200"/>
              </a:spcAft>
            </a:pPr>
            <a:r>
              <a:rPr lang="en-US"/>
              <a:t>Wash your hands with soap</a:t>
            </a:r>
          </a:p>
          <a:p>
            <a:pPr>
              <a:spcAft>
                <a:spcPts val="1200"/>
              </a:spcAft>
            </a:pPr>
            <a:r>
              <a:rPr lang="en-US"/>
              <a:t>Wash children’s toys and pacifiers frequently</a:t>
            </a:r>
          </a:p>
          <a:p>
            <a:pPr>
              <a:spcAft>
                <a:spcPts val="1200"/>
              </a:spcAft>
            </a:pPr>
            <a:r>
              <a:rPr lang="en-US"/>
              <a:t>Mop and vacuum once a week</a:t>
            </a:r>
          </a:p>
          <a:p>
            <a:pPr>
              <a:spcAft>
                <a:spcPts val="1200"/>
              </a:spcAft>
            </a:pPr>
            <a:r>
              <a:rPr lang="en-US"/>
              <a:t>Take your shoes off at the door</a:t>
            </a:r>
          </a:p>
          <a:p>
            <a:pPr>
              <a:spcAft>
                <a:spcPts val="1200"/>
              </a:spcAft>
            </a:pPr>
            <a:endParaRPr lang="en-US"/>
          </a:p>
        </p:txBody>
      </p:sp>
      <p:sp>
        <p:nvSpPr>
          <p:cNvPr id="4" name="Slide Number Placeholder 3">
            <a:extLst>
              <a:ext uri="{FF2B5EF4-FFF2-40B4-BE49-F238E27FC236}">
                <a16:creationId xmlns:a16="http://schemas.microsoft.com/office/drawing/2014/main" id="{A5D49936-2443-5C89-713E-3993E6B9D8DE}"/>
              </a:ext>
            </a:extLst>
          </p:cNvPr>
          <p:cNvSpPr>
            <a:spLocks noGrp="1"/>
          </p:cNvSpPr>
          <p:nvPr>
            <p:ph type="sldNum" sz="quarter" idx="12"/>
          </p:nvPr>
        </p:nvSpPr>
        <p:spPr/>
        <p:txBody>
          <a:bodyPr/>
          <a:lstStyle/>
          <a:p>
            <a:fld id="{BF275850-B71D-490D-965C-ED6AE5531855}" type="slidenum">
              <a:rPr lang="en-US" smtClean="0"/>
              <a:t>13</a:t>
            </a:fld>
            <a:endParaRPr lang="en-US"/>
          </a:p>
        </p:txBody>
      </p:sp>
      <p:sp>
        <p:nvSpPr>
          <p:cNvPr id="5" name="Content Placeholder 2">
            <a:extLst>
              <a:ext uri="{FF2B5EF4-FFF2-40B4-BE49-F238E27FC236}">
                <a16:creationId xmlns:a16="http://schemas.microsoft.com/office/drawing/2014/main" id="{C718DB11-94E8-AF79-ACAF-6A41478E5FA4}"/>
              </a:ext>
              <a:ext uri="{C183D7F6-B498-43B3-948B-1728B52AA6E4}">
                <adec:decorative xmlns:adec="http://schemas.microsoft.com/office/drawing/2017/decorative" val="1"/>
              </a:ext>
            </a:extLst>
          </p:cNvPr>
          <p:cNvSpPr txBox="1">
            <a:spLocks/>
          </p:cNvSpPr>
          <p:nvPr/>
        </p:nvSpPr>
        <p:spPr>
          <a:xfrm>
            <a:off x="5950356" y="1701443"/>
            <a:ext cx="4679922" cy="2176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endParaRPr lang="en-US"/>
          </a:p>
        </p:txBody>
      </p:sp>
      <p:pic>
        <p:nvPicPr>
          <p:cNvPr id="6" name="Picture 2">
            <a:extLst>
              <a:ext uri="{FF2B5EF4-FFF2-40B4-BE49-F238E27FC236}">
                <a16:creationId xmlns:a16="http://schemas.microsoft.com/office/drawing/2014/main" id="{DB619B33-9E9B-F1A6-3390-AA3CAF81031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961"/>
          <a:stretch>
            <a:fillRect/>
          </a:stretch>
        </p:blipFill>
        <p:spPr bwMode="auto">
          <a:xfrm>
            <a:off x="6232640" y="3872544"/>
            <a:ext cx="3500801" cy="22335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CB79365-AD04-1064-D4AB-32F1F5DAC448}"/>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61"/>
          <a:stretch>
            <a:fillRect/>
          </a:stretch>
        </p:blipFill>
        <p:spPr bwMode="auto">
          <a:xfrm>
            <a:off x="6232640" y="1639002"/>
            <a:ext cx="3500801" cy="223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6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4B0D-02F4-72CD-41CF-87D960CE88B2}"/>
              </a:ext>
            </a:extLst>
          </p:cNvPr>
          <p:cNvSpPr>
            <a:spLocks noGrp="1"/>
          </p:cNvSpPr>
          <p:nvPr>
            <p:ph type="title"/>
          </p:nvPr>
        </p:nvSpPr>
        <p:spPr/>
        <p:txBody>
          <a:bodyPr/>
          <a:lstStyle/>
          <a:p>
            <a:r>
              <a:rPr lang="en-US" dirty="0"/>
              <a:t>What's next at South Park Marina?</a:t>
            </a:r>
          </a:p>
        </p:txBody>
      </p:sp>
      <p:sp>
        <p:nvSpPr>
          <p:cNvPr id="3" name="Content Placeholder 2">
            <a:extLst>
              <a:ext uri="{FF2B5EF4-FFF2-40B4-BE49-F238E27FC236}">
                <a16:creationId xmlns:a16="http://schemas.microsoft.com/office/drawing/2014/main" id="{424AE324-A516-1CD0-3B8A-DE41C0E1A8CF}"/>
              </a:ext>
            </a:extLst>
          </p:cNvPr>
          <p:cNvSpPr>
            <a:spLocks noGrp="1"/>
          </p:cNvSpPr>
          <p:nvPr>
            <p:ph idx="1"/>
          </p:nvPr>
        </p:nvSpPr>
        <p:spPr>
          <a:xfrm>
            <a:off x="615576" y="1717139"/>
            <a:ext cx="6340018" cy="4305036"/>
          </a:xfrm>
        </p:spPr>
        <p:txBody>
          <a:bodyPr vert="horz" lIns="91440" tIns="45720" rIns="91440" bIns="45720" rtlCol="0" anchor="t">
            <a:normAutofit/>
          </a:bodyPr>
          <a:lstStyle/>
          <a:p>
            <a:r>
              <a:rPr lang="en-US"/>
              <a:t>Feasibility study</a:t>
            </a:r>
          </a:p>
          <a:p>
            <a:pPr lvl="1"/>
            <a:r>
              <a:rPr lang="en-US"/>
              <a:t>Evaluate which cleanup technologies could work at this site</a:t>
            </a:r>
          </a:p>
          <a:p>
            <a:pPr lvl="1"/>
            <a:r>
              <a:rPr lang="en-US"/>
              <a:t>Compare "alternatives," combinations of technologies to complete the cleanup</a:t>
            </a:r>
          </a:p>
          <a:p>
            <a:r>
              <a:rPr lang="en-US"/>
              <a:t>Cleanup action plan</a:t>
            </a:r>
          </a:p>
          <a:p>
            <a:pPr lvl="1"/>
            <a:r>
              <a:rPr lang="en-US" sz="2500"/>
              <a:t>Ecology identifies our selected alternative</a:t>
            </a:r>
          </a:p>
          <a:p>
            <a:endParaRPr lang="en-US"/>
          </a:p>
        </p:txBody>
      </p:sp>
      <p:pic>
        <p:nvPicPr>
          <p:cNvPr id="8" name="Picture 7" descr="Boats docked at a pier.">
            <a:extLst>
              <a:ext uri="{FF2B5EF4-FFF2-40B4-BE49-F238E27FC236}">
                <a16:creationId xmlns:a16="http://schemas.microsoft.com/office/drawing/2014/main" id="{CA61FC19-95CD-CBC5-1EA1-B1352B6D3D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063" y="2080396"/>
            <a:ext cx="4771363" cy="3578522"/>
          </a:xfrm>
          <a:prstGeom prst="rect">
            <a:avLst/>
          </a:prstGeom>
          <a:ln>
            <a:solidFill>
              <a:schemeClr val="tx1"/>
            </a:solidFill>
          </a:ln>
        </p:spPr>
      </p:pic>
      <p:sp>
        <p:nvSpPr>
          <p:cNvPr id="4" name="Slide Number Placeholder 3">
            <a:extLst>
              <a:ext uri="{FF2B5EF4-FFF2-40B4-BE49-F238E27FC236}">
                <a16:creationId xmlns:a16="http://schemas.microsoft.com/office/drawing/2014/main" id="{FE5DF673-08AA-1ACD-AD11-3559A4975D72}"/>
              </a:ext>
            </a:extLst>
          </p:cNvPr>
          <p:cNvSpPr>
            <a:spLocks noGrp="1"/>
          </p:cNvSpPr>
          <p:nvPr>
            <p:ph type="sldNum" sz="quarter" idx="12"/>
          </p:nvPr>
        </p:nvSpPr>
        <p:spPr/>
        <p:txBody>
          <a:bodyPr/>
          <a:lstStyle/>
          <a:p>
            <a:fld id="{BF275850-B71D-490D-965C-ED6AE5531855}" type="slidenum">
              <a:rPr lang="en-US" smtClean="0"/>
              <a:t>14</a:t>
            </a:fld>
            <a:endParaRPr lang="en-US"/>
          </a:p>
        </p:txBody>
      </p:sp>
    </p:spTree>
    <p:extLst>
      <p:ext uri="{BB962C8B-B14F-4D97-AF65-F5344CB8AC3E}">
        <p14:creationId xmlns:p14="http://schemas.microsoft.com/office/powerpoint/2010/main" val="1257232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49EF-F44D-3C24-C8F9-FE081FDA7CD7}"/>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C4AC145-3126-0382-08A6-3D65CC712A99}"/>
              </a:ext>
              <a:ext uri="{C183D7F6-B498-43B3-948B-1728B52AA6E4}">
                <adec:decorative xmlns:adec="http://schemas.microsoft.com/office/drawing/2017/decorative" val="1"/>
              </a:ext>
            </a:extLst>
          </p:cNvPr>
          <p:cNvSpPr/>
          <p:nvPr/>
        </p:nvSpPr>
        <p:spPr>
          <a:xfrm>
            <a:off x="5822895" y="3879174"/>
            <a:ext cx="5696199" cy="2223868"/>
          </a:xfrm>
          <a:prstGeom prst="roundRect">
            <a:avLst>
              <a:gd name="adj" fmla="val 4822"/>
            </a:avLst>
          </a:prstGeom>
          <a:solidFill>
            <a:srgbClr val="DBE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526AD49-D1F6-7813-3014-B8F9101F0C9C}"/>
              </a:ext>
              <a:ext uri="{C183D7F6-B498-43B3-948B-1728B52AA6E4}">
                <adec:decorative xmlns:adec="http://schemas.microsoft.com/office/drawing/2017/decorative" val="1"/>
              </a:ext>
            </a:extLst>
          </p:cNvPr>
          <p:cNvSpPr/>
          <p:nvPr/>
        </p:nvSpPr>
        <p:spPr>
          <a:xfrm>
            <a:off x="5822896" y="1205132"/>
            <a:ext cx="5696199" cy="2223868"/>
          </a:xfrm>
          <a:prstGeom prst="roundRect">
            <a:avLst>
              <a:gd name="adj" fmla="val 4822"/>
            </a:avLst>
          </a:prstGeom>
          <a:solidFill>
            <a:srgbClr val="FFF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1DF47-46F9-3E2E-E3F3-A6570B292988}"/>
              </a:ext>
            </a:extLst>
          </p:cNvPr>
          <p:cNvSpPr>
            <a:spLocks noGrp="1"/>
          </p:cNvSpPr>
          <p:nvPr>
            <p:ph type="ctrTitle"/>
          </p:nvPr>
        </p:nvSpPr>
        <p:spPr>
          <a:xfrm>
            <a:off x="6281270" y="337997"/>
            <a:ext cx="5072529" cy="754598"/>
          </a:xfrm>
        </p:spPr>
        <p:txBody>
          <a:bodyPr/>
          <a:lstStyle/>
          <a:p>
            <a:r>
              <a:rPr lang="en-US" dirty="0"/>
              <a:t>Thank you</a:t>
            </a:r>
          </a:p>
        </p:txBody>
      </p:sp>
      <p:sp>
        <p:nvSpPr>
          <p:cNvPr id="3" name="Subtitle 2">
            <a:extLst>
              <a:ext uri="{FF2B5EF4-FFF2-40B4-BE49-F238E27FC236}">
                <a16:creationId xmlns:a16="http://schemas.microsoft.com/office/drawing/2014/main" id="{AC3BE3C1-1C90-401D-F2D6-757A1FBF23A4}"/>
              </a:ext>
            </a:extLst>
          </p:cNvPr>
          <p:cNvSpPr>
            <a:spLocks noGrp="1"/>
          </p:cNvSpPr>
          <p:nvPr>
            <p:ph type="subTitle" idx="1"/>
          </p:nvPr>
        </p:nvSpPr>
        <p:spPr>
          <a:xfrm>
            <a:off x="6281270" y="1352862"/>
            <a:ext cx="5072530" cy="2496996"/>
          </a:xfrm>
        </p:spPr>
        <p:txBody>
          <a:bodyPr/>
          <a:lstStyle/>
          <a:p>
            <a:r>
              <a:rPr lang="en-US"/>
              <a:t>South Park Marina Site</a:t>
            </a:r>
          </a:p>
          <a:p>
            <a:pPr>
              <a:spcBef>
                <a:spcPts val="0"/>
              </a:spcBef>
            </a:pPr>
            <a:endParaRPr lang="en-US" sz="2400"/>
          </a:p>
          <a:p>
            <a:pPr>
              <a:spcBef>
                <a:spcPts val="0"/>
              </a:spcBef>
            </a:pPr>
            <a:r>
              <a:rPr lang="en-US" sz="2400"/>
              <a:t>	Priscilla Tomlinson</a:t>
            </a:r>
          </a:p>
          <a:p>
            <a:pPr>
              <a:spcBef>
                <a:spcPts val="0"/>
              </a:spcBef>
            </a:pPr>
            <a:r>
              <a:rPr lang="en-US" sz="2400"/>
              <a:t>	(425) 324-0732 </a:t>
            </a:r>
          </a:p>
          <a:p>
            <a:pPr>
              <a:spcBef>
                <a:spcPts val="0"/>
              </a:spcBef>
            </a:pPr>
            <a:r>
              <a:rPr lang="en-US" sz="2400"/>
              <a:t>	</a:t>
            </a:r>
            <a:r>
              <a:rPr lang="en-US" sz="2400" u="sng">
                <a:hlinkClick r:id="rId3"/>
              </a:rPr>
              <a:t>priscilla.tomlinson@ecy.wa.gov</a:t>
            </a:r>
            <a:endParaRPr lang="en-US" sz="2400"/>
          </a:p>
        </p:txBody>
      </p:sp>
      <p:pic>
        <p:nvPicPr>
          <p:cNvPr id="5" name="Picture 4" descr="Grass and hills along the shores of the Snake River">
            <a:extLst>
              <a:ext uri="{FF2B5EF4-FFF2-40B4-BE49-F238E27FC236}">
                <a16:creationId xmlns:a16="http://schemas.microsoft.com/office/drawing/2014/main" id="{38D2ED0E-B966-FB6C-32D8-9A9720EB0A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23" t="6902" r="21823"/>
          <a:stretch/>
        </p:blipFill>
        <p:spPr>
          <a:xfrm>
            <a:off x="0" y="209725"/>
            <a:ext cx="6096000" cy="6675168"/>
          </a:xfrm>
          <a:prstGeom prst="rect">
            <a:avLst/>
          </a:prstGeom>
        </p:spPr>
      </p:pic>
      <p:sp>
        <p:nvSpPr>
          <p:cNvPr id="6" name="Subtitle 2">
            <a:extLst>
              <a:ext uri="{FF2B5EF4-FFF2-40B4-BE49-F238E27FC236}">
                <a16:creationId xmlns:a16="http://schemas.microsoft.com/office/drawing/2014/main" id="{EB829308-10B7-EF63-D8EF-D4917ECF0873}"/>
              </a:ext>
            </a:extLst>
          </p:cNvPr>
          <p:cNvSpPr txBox="1">
            <a:spLocks/>
          </p:cNvSpPr>
          <p:nvPr/>
        </p:nvSpPr>
        <p:spPr>
          <a:xfrm>
            <a:off x="6281270" y="4037914"/>
            <a:ext cx="5072530" cy="23208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Jorgensen Forge Corps Site</a:t>
            </a:r>
          </a:p>
          <a:p>
            <a:pPr>
              <a:spcBef>
                <a:spcPts val="0"/>
              </a:spcBef>
            </a:pPr>
            <a:endParaRPr lang="en-US" sz="2400"/>
          </a:p>
          <a:p>
            <a:pPr>
              <a:spcBef>
                <a:spcPts val="0"/>
              </a:spcBef>
            </a:pPr>
            <a:r>
              <a:rPr lang="en-US" sz="2400"/>
              <a:t>	Beau Johnson</a:t>
            </a:r>
          </a:p>
          <a:p>
            <a:pPr>
              <a:spcBef>
                <a:spcPts val="0"/>
              </a:spcBef>
            </a:pPr>
            <a:r>
              <a:rPr lang="en-US" sz="2400"/>
              <a:t>	(206) 638-0816</a:t>
            </a:r>
          </a:p>
          <a:p>
            <a:pPr>
              <a:spcBef>
                <a:spcPts val="0"/>
              </a:spcBef>
            </a:pPr>
            <a:r>
              <a:rPr lang="en-US" sz="2400"/>
              <a:t>	</a:t>
            </a:r>
            <a:r>
              <a:rPr lang="en-US" sz="2400" u="sng">
                <a:hlinkClick r:id="rId5"/>
              </a:rPr>
              <a:t>beau.johnson@ecy.wa.gov</a:t>
            </a:r>
            <a:endParaRPr lang="en-US" sz="2400"/>
          </a:p>
        </p:txBody>
      </p:sp>
      <p:grpSp>
        <p:nvGrpSpPr>
          <p:cNvPr id="9" name="Group 8" descr="Washington Department of Ecology logo.">
            <a:extLst>
              <a:ext uri="{FF2B5EF4-FFF2-40B4-BE49-F238E27FC236}">
                <a16:creationId xmlns:a16="http://schemas.microsoft.com/office/drawing/2014/main" id="{F5F3D215-1E2F-F7D0-8523-EEFD9D2A2DC8}"/>
              </a:ext>
            </a:extLst>
          </p:cNvPr>
          <p:cNvGrpSpPr/>
          <p:nvPr/>
        </p:nvGrpSpPr>
        <p:grpSpPr>
          <a:xfrm>
            <a:off x="2145553" y="2391413"/>
            <a:ext cx="1804894" cy="1873355"/>
            <a:chOff x="2200094" y="472140"/>
            <a:chExt cx="1841320" cy="1911163"/>
          </a:xfrm>
          <a:effectLst>
            <a:outerShdw blurRad="76200" dist="38100" dir="2700000" algn="tl" rotWithShape="0">
              <a:prstClr val="black">
                <a:alpha val="27000"/>
              </a:prstClr>
            </a:outerShdw>
          </a:effectLst>
        </p:grpSpPr>
        <p:sp>
          <p:nvSpPr>
            <p:cNvPr id="10" name="Rectangle 9">
              <a:extLst>
                <a:ext uri="{FF2B5EF4-FFF2-40B4-BE49-F238E27FC236}">
                  <a16:creationId xmlns:a16="http://schemas.microsoft.com/office/drawing/2014/main" id="{C85AF0FC-5F89-0EBC-D8B0-53A12EC45A8D}"/>
                </a:ext>
              </a:extLst>
            </p:cNvPr>
            <p:cNvSpPr/>
            <p:nvPr userDrawn="1"/>
          </p:nvSpPr>
          <p:spPr>
            <a:xfrm>
              <a:off x="2200094" y="472140"/>
              <a:ext cx="1841320" cy="1911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7C3C9A2-CD53-80E8-828A-06F16CFBDA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99113" y="706062"/>
              <a:ext cx="1243285" cy="1443318"/>
            </a:xfrm>
            <a:prstGeom prst="rect">
              <a:avLst/>
            </a:prstGeom>
          </p:spPr>
        </p:pic>
      </p:grpSp>
      <p:sp>
        <p:nvSpPr>
          <p:cNvPr id="4" name="Slide Number Placeholder 3">
            <a:extLst>
              <a:ext uri="{FF2B5EF4-FFF2-40B4-BE49-F238E27FC236}">
                <a16:creationId xmlns:a16="http://schemas.microsoft.com/office/drawing/2014/main" id="{9F1388C5-B5A0-B21B-BAC5-5DFC9D07D5DF}"/>
              </a:ext>
            </a:extLst>
          </p:cNvPr>
          <p:cNvSpPr>
            <a:spLocks noGrp="1"/>
          </p:cNvSpPr>
          <p:nvPr>
            <p:ph type="sldNum" sz="quarter" idx="12"/>
          </p:nvPr>
        </p:nvSpPr>
        <p:spPr/>
        <p:txBody>
          <a:bodyPr/>
          <a:lstStyle/>
          <a:p>
            <a:fld id="{BF275850-B71D-490D-965C-ED6AE5531855}" type="slidenum">
              <a:rPr lang="en-US" smtClean="0"/>
              <a:t>15</a:t>
            </a:fld>
            <a:endParaRPr lang="en-US"/>
          </a:p>
        </p:txBody>
      </p:sp>
      <p:pic>
        <p:nvPicPr>
          <p:cNvPr id="7" name="Picture 6">
            <a:extLst>
              <a:ext uri="{FF2B5EF4-FFF2-40B4-BE49-F238E27FC236}">
                <a16:creationId xmlns:a16="http://schemas.microsoft.com/office/drawing/2014/main" id="{3E515095-67F8-E498-4A46-805B7A67069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0485" y="4864294"/>
            <a:ext cx="904016" cy="904016"/>
          </a:xfrm>
          <a:prstGeom prst="rect">
            <a:avLst/>
          </a:prstGeom>
          <a:noFill/>
          <a:ln w="28575">
            <a:noFill/>
          </a:ln>
        </p:spPr>
      </p:pic>
      <p:pic>
        <p:nvPicPr>
          <p:cNvPr id="8" name="Picture 7">
            <a:extLst>
              <a:ext uri="{FF2B5EF4-FFF2-40B4-BE49-F238E27FC236}">
                <a16:creationId xmlns:a16="http://schemas.microsoft.com/office/drawing/2014/main" id="{DAB83CF1-F0FA-C37C-81F6-1E2D1A155BDC}"/>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5796" y="2165411"/>
            <a:ext cx="910591" cy="910591"/>
          </a:xfrm>
          <a:prstGeom prst="rect">
            <a:avLst/>
          </a:prstGeom>
          <a:noFill/>
          <a:ln w="28575">
            <a:noFill/>
          </a:ln>
        </p:spPr>
      </p:pic>
    </p:spTree>
    <p:extLst>
      <p:ext uri="{BB962C8B-B14F-4D97-AF65-F5344CB8AC3E}">
        <p14:creationId xmlns:p14="http://schemas.microsoft.com/office/powerpoint/2010/main" val="2175771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14" y="930424"/>
            <a:ext cx="2522641" cy="3689765"/>
          </a:xfrm>
        </p:spPr>
        <p:txBody>
          <a:bodyPr/>
          <a:lstStyle/>
          <a:p>
            <a:r>
              <a:rPr lang="en-US" dirty="0"/>
              <a:t>Agenda</a:t>
            </a:r>
          </a:p>
        </p:txBody>
      </p:sp>
      <p:sp>
        <p:nvSpPr>
          <p:cNvPr id="4" name="Oval 3"/>
          <p:cNvSpPr/>
          <p:nvPr/>
        </p:nvSpPr>
        <p:spPr>
          <a:xfrm>
            <a:off x="3476702" y="481675"/>
            <a:ext cx="703031" cy="703031"/>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chemeClr val="tx1"/>
                </a:solidFill>
                <a:latin typeface="Franklin Gothic Demi" panose="020B0703020102020204" pitchFamily="34" charset="0"/>
              </a:rPr>
              <a:t>1</a:t>
            </a:r>
          </a:p>
        </p:txBody>
      </p:sp>
      <p:sp>
        <p:nvSpPr>
          <p:cNvPr id="11" name="TextBox 10"/>
          <p:cNvSpPr txBox="1"/>
          <p:nvPr/>
        </p:nvSpPr>
        <p:spPr>
          <a:xfrm>
            <a:off x="4282159" y="598263"/>
            <a:ext cx="5389418" cy="461665"/>
          </a:xfrm>
          <a:prstGeom prst="rect">
            <a:avLst/>
          </a:prstGeom>
          <a:noFill/>
        </p:spPr>
        <p:txBody>
          <a:bodyPr wrap="square" rtlCol="0" anchor="ctr">
            <a:spAutoFit/>
          </a:bodyPr>
          <a:lstStyle/>
          <a:p>
            <a:r>
              <a:rPr lang="en-US" sz="2400" dirty="0"/>
              <a:t>Jorgensen Forge Corps Site</a:t>
            </a:r>
          </a:p>
        </p:txBody>
      </p:sp>
      <p:sp>
        <p:nvSpPr>
          <p:cNvPr id="5" name="Oval 4"/>
          <p:cNvSpPr/>
          <p:nvPr/>
        </p:nvSpPr>
        <p:spPr>
          <a:xfrm>
            <a:off x="3476702" y="1364908"/>
            <a:ext cx="703031" cy="703031"/>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schemeClr val="tx1"/>
                </a:solidFill>
                <a:latin typeface="Franklin Gothic Demi" panose="020B0703020102020204" pitchFamily="34" charset="0"/>
              </a:rPr>
              <a:t>2</a:t>
            </a:r>
          </a:p>
        </p:txBody>
      </p:sp>
      <p:sp>
        <p:nvSpPr>
          <p:cNvPr id="10" name="TextBox 9"/>
          <p:cNvSpPr txBox="1"/>
          <p:nvPr/>
        </p:nvSpPr>
        <p:spPr>
          <a:xfrm>
            <a:off x="4282159" y="1533685"/>
            <a:ext cx="5389418" cy="461665"/>
          </a:xfrm>
          <a:prstGeom prst="rect">
            <a:avLst/>
          </a:prstGeom>
          <a:noFill/>
        </p:spPr>
        <p:txBody>
          <a:bodyPr wrap="square" rtlCol="0" anchor="ctr">
            <a:spAutoFit/>
          </a:bodyPr>
          <a:lstStyle/>
          <a:p>
            <a:r>
              <a:rPr lang="en-US" sz="2400"/>
              <a:t>South Park Marina Site</a:t>
            </a:r>
          </a:p>
        </p:txBody>
      </p:sp>
      <p:sp>
        <p:nvSpPr>
          <p:cNvPr id="6" name="Oval 5"/>
          <p:cNvSpPr/>
          <p:nvPr/>
        </p:nvSpPr>
        <p:spPr>
          <a:xfrm>
            <a:off x="3476701" y="2248141"/>
            <a:ext cx="703031" cy="703031"/>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schemeClr val="tx1"/>
                </a:solidFill>
                <a:latin typeface="Franklin Gothic Demi" panose="020B0703020102020204" pitchFamily="34" charset="0"/>
              </a:rPr>
              <a:t>3</a:t>
            </a:r>
          </a:p>
        </p:txBody>
      </p:sp>
      <p:sp>
        <p:nvSpPr>
          <p:cNvPr id="12" name="TextBox 11"/>
          <p:cNvSpPr txBox="1"/>
          <p:nvPr/>
        </p:nvSpPr>
        <p:spPr>
          <a:xfrm>
            <a:off x="4313382" y="2373441"/>
            <a:ext cx="5389418" cy="461665"/>
          </a:xfrm>
          <a:prstGeom prst="rect">
            <a:avLst/>
          </a:prstGeom>
          <a:noFill/>
        </p:spPr>
        <p:txBody>
          <a:bodyPr wrap="square" rtlCol="0" anchor="ctr">
            <a:spAutoFit/>
          </a:bodyPr>
          <a:lstStyle/>
          <a:p>
            <a:r>
              <a:rPr lang="en-US" sz="2400"/>
              <a:t>How to comment</a:t>
            </a:r>
          </a:p>
        </p:txBody>
      </p:sp>
      <p:pic>
        <p:nvPicPr>
          <p:cNvPr id="7" name="Picture 6" descr="Step 1 Initial investigation. 2 assess the site. 3 study the site and consider options (with public input opportunity). 4 plan the cleanup (with public input opportunity). 5 design the cleanup. 6 clean up the site! 7 monitor, maintain, and review (with public input opportunity). Some sites are removed from the contaminated sites list (with public input opportunity). Interim actions with public input opportunities start after initial investigation. Legal agreements and public participation plans, both with public input opportunities, start after ‘assess the site.’">
            <a:extLst>
              <a:ext uri="{FF2B5EF4-FFF2-40B4-BE49-F238E27FC236}">
                <a16:creationId xmlns:a16="http://schemas.microsoft.com/office/drawing/2014/main" id="{8EE1C376-DD63-D8E7-B353-74D6BD9251E7}"/>
              </a:ext>
            </a:extLst>
          </p:cNvPr>
          <p:cNvPicPr>
            <a:picLocks noChangeAspect="1"/>
          </p:cNvPicPr>
          <p:nvPr/>
        </p:nvPicPr>
        <p:blipFill rotWithShape="1">
          <a:blip r:embed="rId3">
            <a:extLst>
              <a:ext uri="{28A0092B-C50C-407E-A947-70E740481C1C}">
                <a14:useLocalDpi xmlns:a14="http://schemas.microsoft.com/office/drawing/2010/main" val="0"/>
              </a:ext>
            </a:extLst>
          </a:blip>
          <a:srcRect l="833"/>
          <a:stretch>
            <a:fillRect/>
          </a:stretch>
        </p:blipFill>
        <p:spPr bwMode="auto">
          <a:xfrm>
            <a:off x="3476701" y="3267658"/>
            <a:ext cx="7384781" cy="3286176"/>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BF275850-B71D-490D-965C-ED6AE5531855}" type="slidenum">
              <a:rPr lang="en-US" smtClean="0"/>
              <a:pPr/>
              <a:t>2</a:t>
            </a:fld>
            <a:endParaRPr lang="en-US"/>
          </a:p>
        </p:txBody>
      </p:sp>
      <p:sp>
        <p:nvSpPr>
          <p:cNvPr id="9" name="Rectangle 8">
            <a:extLst>
              <a:ext uri="{FF2B5EF4-FFF2-40B4-BE49-F238E27FC236}">
                <a16:creationId xmlns:a16="http://schemas.microsoft.com/office/drawing/2014/main" id="{A8C6F82B-976B-B489-045C-9BD229B9B0B7}"/>
              </a:ext>
              <a:ext uri="{C183D7F6-B498-43B3-948B-1728B52AA6E4}">
                <adec:decorative xmlns:adec="http://schemas.microsoft.com/office/drawing/2017/decorative" val="1"/>
              </a:ext>
            </a:extLst>
          </p:cNvPr>
          <p:cNvSpPr/>
          <p:nvPr/>
        </p:nvSpPr>
        <p:spPr>
          <a:xfrm>
            <a:off x="5987845" y="4289323"/>
            <a:ext cx="142567" cy="179439"/>
          </a:xfrm>
          <a:prstGeom prst="rect">
            <a:avLst/>
          </a:prstGeom>
          <a:solidFill>
            <a:srgbClr val="FFE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B6C033-ECA8-D159-7310-106E32F36455}"/>
              </a:ext>
              <a:ext uri="{C183D7F6-B498-43B3-948B-1728B52AA6E4}">
                <adec:decorative xmlns:adec="http://schemas.microsoft.com/office/drawing/2017/decorative" val="1"/>
              </a:ext>
            </a:extLst>
          </p:cNvPr>
          <p:cNvSpPr/>
          <p:nvPr/>
        </p:nvSpPr>
        <p:spPr>
          <a:xfrm>
            <a:off x="7792065" y="3429000"/>
            <a:ext cx="142567" cy="179439"/>
          </a:xfrm>
          <a:prstGeom prst="rect">
            <a:avLst/>
          </a:prstGeom>
          <a:solidFill>
            <a:srgbClr val="FFE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243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13627-07FC-D9B1-FDF8-25E57EA14A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3A013D-F708-7DF0-CE76-90B96E5062BF}"/>
              </a:ext>
            </a:extLst>
          </p:cNvPr>
          <p:cNvSpPr>
            <a:spLocks noGrp="1"/>
          </p:cNvSpPr>
          <p:nvPr>
            <p:ph type="title"/>
          </p:nvPr>
        </p:nvSpPr>
        <p:spPr/>
        <p:txBody>
          <a:bodyPr>
            <a:normAutofit/>
          </a:bodyPr>
          <a:lstStyle/>
          <a:p>
            <a:r>
              <a:rPr lang="en-US" sz="4400" dirty="0"/>
              <a:t>Jorgensen Forge Corp Site</a:t>
            </a:r>
          </a:p>
        </p:txBody>
      </p:sp>
      <p:pic>
        <p:nvPicPr>
          <p:cNvPr id="5" name="Picture 4" descr="A barge floating along the river with blue puffy sky in the background. ">
            <a:extLst>
              <a:ext uri="{FF2B5EF4-FFF2-40B4-BE49-F238E27FC236}">
                <a16:creationId xmlns:a16="http://schemas.microsoft.com/office/drawing/2014/main" id="{5CC1D6C6-3BAD-2371-63D7-0279EF5BEDBD}"/>
              </a:ext>
            </a:extLst>
          </p:cNvPr>
          <p:cNvPicPr>
            <a:picLocks noChangeAspect="1"/>
          </p:cNvPicPr>
          <p:nvPr/>
        </p:nvPicPr>
        <p:blipFill>
          <a:blip r:embed="rId3">
            <a:extLst>
              <a:ext uri="{28A0092B-C50C-407E-A947-70E740481C1C}">
                <a14:useLocalDpi xmlns:a14="http://schemas.microsoft.com/office/drawing/2010/main" val="0"/>
              </a:ext>
            </a:extLst>
          </a:blip>
          <a:srcRect l="23616" r="23894"/>
          <a:stretch>
            <a:fillRect/>
          </a:stretch>
        </p:blipFill>
        <p:spPr>
          <a:xfrm rot="10800000">
            <a:off x="7391400" y="-1"/>
            <a:ext cx="4800600" cy="6858001"/>
          </a:xfrm>
          <a:prstGeom prst="rect">
            <a:avLst/>
          </a:prstGeom>
        </p:spPr>
      </p:pic>
      <p:sp>
        <p:nvSpPr>
          <p:cNvPr id="4" name="Text Placeholder 3">
            <a:extLst>
              <a:ext uri="{FF2B5EF4-FFF2-40B4-BE49-F238E27FC236}">
                <a16:creationId xmlns:a16="http://schemas.microsoft.com/office/drawing/2014/main" id="{43F05745-B4EC-F2B6-39D0-74A203942F5A}"/>
              </a:ext>
            </a:extLst>
          </p:cNvPr>
          <p:cNvSpPr>
            <a:spLocks noGrp="1"/>
          </p:cNvSpPr>
          <p:nvPr>
            <p:ph type="body" sz="quarter" idx="13"/>
          </p:nvPr>
        </p:nvSpPr>
        <p:spPr/>
        <p:txBody>
          <a:bodyPr>
            <a:normAutofit lnSpcReduction="10000"/>
          </a:bodyPr>
          <a:lstStyle/>
          <a:p>
            <a:r>
              <a:rPr lang="en-US"/>
              <a:t>Site Manager: Beau Johnson</a:t>
            </a:r>
          </a:p>
        </p:txBody>
      </p:sp>
      <p:sp>
        <p:nvSpPr>
          <p:cNvPr id="7" name="TextBox 6">
            <a:extLst>
              <a:ext uri="{FF2B5EF4-FFF2-40B4-BE49-F238E27FC236}">
                <a16:creationId xmlns:a16="http://schemas.microsoft.com/office/drawing/2014/main" id="{C4DADA9D-6E8E-5CB7-C88E-9A70A276B927}"/>
              </a:ext>
            </a:extLst>
          </p:cNvPr>
          <p:cNvSpPr txBox="1"/>
          <p:nvPr/>
        </p:nvSpPr>
        <p:spPr>
          <a:xfrm>
            <a:off x="772583" y="5619750"/>
            <a:ext cx="42777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rPr>
              <a:t>beau.johnson@ecy.wa.gov</a:t>
            </a:r>
            <a:br>
              <a:rPr lang="en-US" sz="2400">
                <a:solidFill>
                  <a:srgbClr val="FFFFFF"/>
                </a:solidFill>
              </a:rPr>
            </a:br>
            <a:r>
              <a:rPr lang="en-US" sz="2400">
                <a:solidFill>
                  <a:srgbClr val="FFFFFF"/>
                </a:solidFill>
              </a:rPr>
              <a:t>206-638-0816</a:t>
            </a:r>
            <a:endParaRPr lang="en-US"/>
          </a:p>
        </p:txBody>
      </p:sp>
      <p:sp>
        <p:nvSpPr>
          <p:cNvPr id="3" name="Slide Number Placeholder 2">
            <a:extLst>
              <a:ext uri="{FF2B5EF4-FFF2-40B4-BE49-F238E27FC236}">
                <a16:creationId xmlns:a16="http://schemas.microsoft.com/office/drawing/2014/main" id="{96AD0DDF-86E1-CBA9-C1A6-BBE6608C8C44}"/>
              </a:ext>
            </a:extLst>
          </p:cNvPr>
          <p:cNvSpPr>
            <a:spLocks noGrp="1"/>
          </p:cNvSpPr>
          <p:nvPr>
            <p:ph type="sldNum" sz="quarter" idx="12"/>
          </p:nvPr>
        </p:nvSpPr>
        <p:spPr/>
        <p:txBody>
          <a:bodyPr/>
          <a:lstStyle/>
          <a:p>
            <a:fld id="{BF275850-B71D-490D-965C-ED6AE5531855}" type="slidenum">
              <a:rPr lang="en-US" smtClean="0"/>
              <a:pPr/>
              <a:t>3</a:t>
            </a:fld>
            <a:endParaRPr lang="en-US"/>
          </a:p>
        </p:txBody>
      </p:sp>
    </p:spTree>
    <p:extLst>
      <p:ext uri="{BB962C8B-B14F-4D97-AF65-F5344CB8AC3E}">
        <p14:creationId xmlns:p14="http://schemas.microsoft.com/office/powerpoint/2010/main" val="3115816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F821D-F924-CCCC-E5D4-F28744746329}"/>
              </a:ext>
            </a:extLst>
          </p:cNvPr>
          <p:cNvSpPr>
            <a:spLocks noGrp="1"/>
          </p:cNvSpPr>
          <p:nvPr>
            <p:ph type="title"/>
          </p:nvPr>
        </p:nvSpPr>
        <p:spPr>
          <a:xfrm>
            <a:off x="88900" y="918994"/>
            <a:ext cx="2695655" cy="3689765"/>
          </a:xfrm>
        </p:spPr>
        <p:txBody>
          <a:bodyPr>
            <a:normAutofit/>
          </a:bodyPr>
          <a:lstStyle/>
          <a:p>
            <a:r>
              <a:rPr lang="en-US" sz="3600" dirty="0">
                <a:solidFill>
                  <a:srgbClr val="FFFFFF"/>
                </a:solidFill>
              </a:rPr>
              <a:t>Jorgensen </a:t>
            </a:r>
            <a:br>
              <a:rPr lang="en-US" sz="3600" dirty="0">
                <a:solidFill>
                  <a:srgbClr val="FFFFFF"/>
                </a:solidFill>
              </a:rPr>
            </a:br>
            <a:r>
              <a:rPr lang="en-US" sz="3600" dirty="0">
                <a:solidFill>
                  <a:srgbClr val="FFFFFF"/>
                </a:solidFill>
              </a:rPr>
              <a:t>Forge</a:t>
            </a:r>
            <a:br>
              <a:rPr lang="en-US" sz="3600" dirty="0">
                <a:solidFill>
                  <a:srgbClr val="FFFFFF"/>
                </a:solidFill>
              </a:rPr>
            </a:br>
            <a:r>
              <a:rPr lang="en-US" sz="3600" dirty="0">
                <a:solidFill>
                  <a:srgbClr val="FFFFFF"/>
                </a:solidFill>
              </a:rPr>
              <a:t>&amp; </a:t>
            </a:r>
            <a:br>
              <a:rPr lang="en-US" sz="3600" dirty="0">
                <a:solidFill>
                  <a:srgbClr val="FFFFFF"/>
                </a:solidFill>
              </a:rPr>
            </a:br>
            <a:r>
              <a:rPr lang="en-US" sz="3600" dirty="0">
                <a:solidFill>
                  <a:srgbClr val="FFFFFF"/>
                </a:solidFill>
              </a:rPr>
              <a:t>nearby sites</a:t>
            </a:r>
            <a:endParaRPr lang="en-US" sz="3600" dirty="0"/>
          </a:p>
        </p:txBody>
      </p:sp>
      <p:pic>
        <p:nvPicPr>
          <p:cNvPr id="4" name="Content Placeholder 10" descr="An aerial map showing the location of nearby points of interest. The Jorgensen Forge Site sits between two cleanup sites and the King County Airport along the river. ">
            <a:extLst>
              <a:ext uri="{FF2B5EF4-FFF2-40B4-BE49-F238E27FC236}">
                <a16:creationId xmlns:a16="http://schemas.microsoft.com/office/drawing/2014/main" id="{87321BD7-4841-039F-24BE-71E6ABA84AB8}"/>
              </a:ext>
            </a:extLst>
          </p:cNvPr>
          <p:cNvPicPr>
            <a:picLocks noChangeAspect="1"/>
          </p:cNvPicPr>
          <p:nvPr/>
        </p:nvPicPr>
        <p:blipFill>
          <a:blip r:embed="rId3"/>
          <a:stretch>
            <a:fillRect/>
          </a:stretch>
        </p:blipFill>
        <p:spPr>
          <a:xfrm>
            <a:off x="3029734" y="-2896980"/>
            <a:ext cx="9809966" cy="9754980"/>
          </a:xfrm>
          <a:prstGeom prst="rect">
            <a:avLst/>
          </a:prstGeom>
        </p:spPr>
      </p:pic>
      <p:sp>
        <p:nvSpPr>
          <p:cNvPr id="5" name="TextBox 4">
            <a:extLst>
              <a:ext uri="{FF2B5EF4-FFF2-40B4-BE49-F238E27FC236}">
                <a16:creationId xmlns:a16="http://schemas.microsoft.com/office/drawing/2014/main" id="{BC1DB503-BD25-62D0-AD5D-A6D625094D9F}"/>
              </a:ext>
              <a:ext uri="{C183D7F6-B498-43B3-948B-1728B52AA6E4}">
                <adec:decorative xmlns:adec="http://schemas.microsoft.com/office/drawing/2017/decorative" val="1"/>
              </a:ext>
            </a:extLst>
          </p:cNvPr>
          <p:cNvSpPr txBox="1"/>
          <p:nvPr/>
        </p:nvSpPr>
        <p:spPr>
          <a:xfrm>
            <a:off x="3505200" y="3518473"/>
            <a:ext cx="3220847" cy="40011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rPr>
              <a:t>Former location of Slip 5</a:t>
            </a:r>
            <a:endParaRPr lang="en-US" sz="1600" b="1">
              <a:solidFill>
                <a:schemeClr val="bg1"/>
              </a:solidFill>
            </a:endParaRPr>
          </a:p>
        </p:txBody>
      </p:sp>
      <p:sp>
        <p:nvSpPr>
          <p:cNvPr id="6" name="TextBox 5">
            <a:extLst>
              <a:ext uri="{FF2B5EF4-FFF2-40B4-BE49-F238E27FC236}">
                <a16:creationId xmlns:a16="http://schemas.microsoft.com/office/drawing/2014/main" id="{F2B92F42-D2C6-A62B-578D-CF3E867E6F2A}"/>
              </a:ext>
              <a:ext uri="{C183D7F6-B498-43B3-948B-1728B52AA6E4}">
                <adec:decorative xmlns:adec="http://schemas.microsoft.com/office/drawing/2017/decorative" val="1"/>
              </a:ext>
            </a:extLst>
          </p:cNvPr>
          <p:cNvSpPr txBox="1"/>
          <p:nvPr/>
        </p:nvSpPr>
        <p:spPr>
          <a:xfrm>
            <a:off x="6248400" y="918994"/>
            <a:ext cx="1224470" cy="70788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rPr>
              <a:t>Boeing Plant 2</a:t>
            </a:r>
            <a:endParaRPr lang="en-US" sz="1600" b="1" dirty="0">
              <a:solidFill>
                <a:schemeClr val="bg1"/>
              </a:solidFill>
            </a:endParaRPr>
          </a:p>
        </p:txBody>
      </p:sp>
      <p:sp>
        <p:nvSpPr>
          <p:cNvPr id="7" name="TextBox 6">
            <a:extLst>
              <a:ext uri="{FF2B5EF4-FFF2-40B4-BE49-F238E27FC236}">
                <a16:creationId xmlns:a16="http://schemas.microsoft.com/office/drawing/2014/main" id="{272319BE-B292-E183-9FC3-414717795EDB}"/>
              </a:ext>
              <a:ext uri="{C183D7F6-B498-43B3-948B-1728B52AA6E4}">
                <adec:decorative xmlns:adec="http://schemas.microsoft.com/office/drawing/2017/decorative" val="1"/>
              </a:ext>
            </a:extLst>
          </p:cNvPr>
          <p:cNvSpPr txBox="1"/>
          <p:nvPr/>
        </p:nvSpPr>
        <p:spPr>
          <a:xfrm>
            <a:off x="7822873" y="1272624"/>
            <a:ext cx="2527876" cy="70788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rPr>
              <a:t>King County International Airport</a:t>
            </a:r>
            <a:endParaRPr lang="en-US" sz="1600" b="1" dirty="0">
              <a:solidFill>
                <a:schemeClr val="bg1"/>
              </a:solidFill>
            </a:endParaRPr>
          </a:p>
        </p:txBody>
      </p:sp>
      <p:sp>
        <p:nvSpPr>
          <p:cNvPr id="8" name="TextBox 7">
            <a:extLst>
              <a:ext uri="{FF2B5EF4-FFF2-40B4-BE49-F238E27FC236}">
                <a16:creationId xmlns:a16="http://schemas.microsoft.com/office/drawing/2014/main" id="{6A9EC267-F00C-0ABA-5EA2-EB952E6E9DCA}"/>
              </a:ext>
              <a:ext uri="{C183D7F6-B498-43B3-948B-1728B52AA6E4}">
                <adec:decorative xmlns:adec="http://schemas.microsoft.com/office/drawing/2017/decorative" val="1"/>
              </a:ext>
            </a:extLst>
          </p:cNvPr>
          <p:cNvSpPr txBox="1"/>
          <p:nvPr/>
        </p:nvSpPr>
        <p:spPr>
          <a:xfrm>
            <a:off x="8201417" y="4926773"/>
            <a:ext cx="2527876" cy="70788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rPr>
              <a:t>Boeing Isaacson-Thompson Site</a:t>
            </a:r>
            <a:endParaRPr lang="en-US" sz="1600" b="1">
              <a:solidFill>
                <a:schemeClr val="bg1"/>
              </a:solidFill>
            </a:endParaRPr>
          </a:p>
        </p:txBody>
      </p:sp>
      <p:cxnSp>
        <p:nvCxnSpPr>
          <p:cNvPr id="10" name="Straight Arrow Connector 9">
            <a:extLst>
              <a:ext uri="{FF2B5EF4-FFF2-40B4-BE49-F238E27FC236}">
                <a16:creationId xmlns:a16="http://schemas.microsoft.com/office/drawing/2014/main" id="{A2106956-7B8C-25EF-1E18-6BF54D27DEB4}"/>
              </a:ext>
              <a:ext uri="{C183D7F6-B498-43B3-948B-1728B52AA6E4}">
                <adec:decorative xmlns:adec="http://schemas.microsoft.com/office/drawing/2017/decorative" val="1"/>
              </a:ext>
            </a:extLst>
          </p:cNvPr>
          <p:cNvCxnSpPr>
            <a:cxnSpLocks/>
          </p:cNvCxnSpPr>
          <p:nvPr/>
        </p:nvCxnSpPr>
        <p:spPr>
          <a:xfrm>
            <a:off x="6997700" y="1626880"/>
            <a:ext cx="698500" cy="104012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C3E5935-8539-9917-83CB-DC5B8AB32651}"/>
              </a:ext>
              <a:ext uri="{C183D7F6-B498-43B3-948B-1728B52AA6E4}">
                <adec:decorative xmlns:adec="http://schemas.microsoft.com/office/drawing/2017/decorative" val="1"/>
              </a:ext>
            </a:extLst>
          </p:cNvPr>
          <p:cNvCxnSpPr>
            <a:cxnSpLocks/>
          </p:cNvCxnSpPr>
          <p:nvPr/>
        </p:nvCxnSpPr>
        <p:spPr>
          <a:xfrm flipH="1" flipV="1">
            <a:off x="8201417" y="3950754"/>
            <a:ext cx="647988" cy="1011444"/>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B931CEB-9FB5-2E60-3D51-3B4A606A95D7}"/>
              </a:ext>
              <a:ext uri="{C183D7F6-B498-43B3-948B-1728B52AA6E4}">
                <adec:decorative xmlns:adec="http://schemas.microsoft.com/office/drawing/2017/decorative" val="1"/>
              </a:ext>
            </a:extLst>
          </p:cNvPr>
          <p:cNvSpPr txBox="1"/>
          <p:nvPr/>
        </p:nvSpPr>
        <p:spPr>
          <a:xfrm>
            <a:off x="3183324" y="2667000"/>
            <a:ext cx="2333930" cy="70788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rPr>
              <a:t>Early action area sediment cleanup</a:t>
            </a:r>
            <a:endParaRPr lang="en-US" dirty="0">
              <a:solidFill>
                <a:schemeClr val="bg1"/>
              </a:solidFill>
            </a:endParaRPr>
          </a:p>
        </p:txBody>
      </p:sp>
      <p:cxnSp>
        <p:nvCxnSpPr>
          <p:cNvPr id="11" name="Straight Arrow Connector 10">
            <a:extLst>
              <a:ext uri="{FF2B5EF4-FFF2-40B4-BE49-F238E27FC236}">
                <a16:creationId xmlns:a16="http://schemas.microsoft.com/office/drawing/2014/main" id="{B73F9370-2708-1D05-91A8-EBCF7C483283}"/>
              </a:ext>
              <a:ext uri="{C183D7F6-B498-43B3-948B-1728B52AA6E4}">
                <adec:decorative xmlns:adec="http://schemas.microsoft.com/office/drawing/2017/decorative" val="1"/>
              </a:ext>
            </a:extLst>
          </p:cNvPr>
          <p:cNvCxnSpPr>
            <a:cxnSpLocks/>
          </p:cNvCxnSpPr>
          <p:nvPr/>
        </p:nvCxnSpPr>
        <p:spPr>
          <a:xfrm>
            <a:off x="5424291" y="2965759"/>
            <a:ext cx="1489465" cy="320614"/>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90B77A7-FD45-38F2-0511-1D4309B5D64A}"/>
              </a:ext>
              <a:ext uri="{C183D7F6-B498-43B3-948B-1728B52AA6E4}">
                <adec:decorative xmlns:adec="http://schemas.microsoft.com/office/drawing/2017/decorative" val="1"/>
              </a:ext>
            </a:extLst>
          </p:cNvPr>
          <p:cNvSpPr txBox="1"/>
          <p:nvPr/>
        </p:nvSpPr>
        <p:spPr>
          <a:xfrm rot="17044120">
            <a:off x="4222539" y="1709622"/>
            <a:ext cx="2416470" cy="307777"/>
          </a:xfrm>
          <a:prstGeom prst="rect">
            <a:avLst/>
          </a:prstGeom>
          <a:noFill/>
        </p:spPr>
        <p:txBody>
          <a:bodyPr wrap="square">
            <a:spAutoFit/>
          </a:bodyPr>
          <a:lstStyle/>
          <a:p>
            <a:pPr algn="ctr"/>
            <a:r>
              <a:rPr lang="en-US" sz="1400" b="1" dirty="0">
                <a:solidFill>
                  <a:schemeClr val="bg2">
                    <a:lumMod val="75000"/>
                  </a:schemeClr>
                </a:solidFill>
              </a:rPr>
              <a:t>South Park Bridge</a:t>
            </a:r>
            <a:endParaRPr lang="en-US" sz="1100" b="1" dirty="0">
              <a:solidFill>
                <a:schemeClr val="bg2">
                  <a:lumMod val="75000"/>
                </a:schemeClr>
              </a:solidFill>
            </a:endParaRPr>
          </a:p>
        </p:txBody>
      </p:sp>
      <p:sp>
        <p:nvSpPr>
          <p:cNvPr id="3" name="Slide Number Placeholder 2">
            <a:extLst>
              <a:ext uri="{FF2B5EF4-FFF2-40B4-BE49-F238E27FC236}">
                <a16:creationId xmlns:a16="http://schemas.microsoft.com/office/drawing/2014/main" id="{005A4B46-8D51-6E26-1481-5BAAC60B6309}"/>
              </a:ext>
            </a:extLst>
          </p:cNvPr>
          <p:cNvSpPr>
            <a:spLocks noGrp="1"/>
          </p:cNvSpPr>
          <p:nvPr>
            <p:ph type="sldNum" sz="quarter" idx="12"/>
          </p:nvPr>
        </p:nvSpPr>
        <p:spPr/>
        <p:txBody>
          <a:bodyPr/>
          <a:lstStyle/>
          <a:p>
            <a:fld id="{BF275850-B71D-490D-965C-ED6AE5531855}" type="slidenum">
              <a:rPr lang="en-US" smtClean="0"/>
              <a:pPr/>
              <a:t>4</a:t>
            </a:fld>
            <a:endParaRPr lang="en-US"/>
          </a:p>
        </p:txBody>
      </p:sp>
    </p:spTree>
    <p:extLst>
      <p:ext uri="{BB962C8B-B14F-4D97-AF65-F5344CB8AC3E}">
        <p14:creationId xmlns:p14="http://schemas.microsoft.com/office/powerpoint/2010/main" val="131581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34EC-6176-71EA-B630-9461C42FF5FF}"/>
              </a:ext>
            </a:extLst>
          </p:cNvPr>
          <p:cNvSpPr>
            <a:spLocks noGrp="1"/>
          </p:cNvSpPr>
          <p:nvPr>
            <p:ph type="title"/>
          </p:nvPr>
        </p:nvSpPr>
        <p:spPr>
          <a:xfrm>
            <a:off x="132976" y="304800"/>
            <a:ext cx="10903519" cy="735853"/>
          </a:xfrm>
        </p:spPr>
        <p:txBody>
          <a:bodyPr/>
          <a:lstStyle/>
          <a:p>
            <a:r>
              <a:rPr lang="en-US" dirty="0"/>
              <a:t>Areas Requiring Cleanup</a:t>
            </a:r>
          </a:p>
        </p:txBody>
      </p:sp>
      <p:pic>
        <p:nvPicPr>
          <p:cNvPr id="5" name="Content Placeholder 4" descr="An aerial image showing the cleanup areas of the site. Area 1 is a blob on the northern section, area 2 is in the southern section. There are a few areas along the riverbank. ">
            <a:extLst>
              <a:ext uri="{FF2B5EF4-FFF2-40B4-BE49-F238E27FC236}">
                <a16:creationId xmlns:a16="http://schemas.microsoft.com/office/drawing/2014/main" id="{DB72F0C1-15C1-57F2-E36F-4D3CB1C7391F}"/>
              </a:ext>
            </a:extLst>
          </p:cNvPr>
          <p:cNvPicPr>
            <a:picLocks noGrp="1" noChangeAspect="1"/>
          </p:cNvPicPr>
          <p:nvPr>
            <p:ph idx="1"/>
          </p:nvPr>
        </p:nvPicPr>
        <p:blipFill>
          <a:blip r:embed="rId3"/>
          <a:stretch>
            <a:fillRect/>
          </a:stretch>
        </p:blipFill>
        <p:spPr>
          <a:xfrm>
            <a:off x="672905" y="1031025"/>
            <a:ext cx="10998395" cy="5826975"/>
          </a:xfrm>
          <a:prstGeom prst="rect">
            <a:avLst/>
          </a:prstGeom>
        </p:spPr>
      </p:pic>
      <p:sp>
        <p:nvSpPr>
          <p:cNvPr id="6" name="TextBox 5">
            <a:extLst>
              <a:ext uri="{FF2B5EF4-FFF2-40B4-BE49-F238E27FC236}">
                <a16:creationId xmlns:a16="http://schemas.microsoft.com/office/drawing/2014/main" id="{43060D55-663A-141A-BDCC-A5CA258A50DD}"/>
              </a:ext>
              <a:ext uri="{C183D7F6-B498-43B3-948B-1728B52AA6E4}">
                <adec:decorative xmlns:adec="http://schemas.microsoft.com/office/drawing/2017/decorative" val="1"/>
              </a:ext>
            </a:extLst>
          </p:cNvPr>
          <p:cNvSpPr txBox="1"/>
          <p:nvPr/>
        </p:nvSpPr>
        <p:spPr>
          <a:xfrm>
            <a:off x="9401908" y="4881394"/>
            <a:ext cx="1224470" cy="40011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rPr>
              <a:t>Area 2</a:t>
            </a:r>
            <a:endParaRPr lang="en-US" sz="1600" b="1">
              <a:solidFill>
                <a:schemeClr val="bg1"/>
              </a:solidFill>
            </a:endParaRPr>
          </a:p>
        </p:txBody>
      </p:sp>
      <p:sp>
        <p:nvSpPr>
          <p:cNvPr id="7" name="TextBox 6">
            <a:extLst>
              <a:ext uri="{FF2B5EF4-FFF2-40B4-BE49-F238E27FC236}">
                <a16:creationId xmlns:a16="http://schemas.microsoft.com/office/drawing/2014/main" id="{62782FCC-B004-FB77-C4FC-C0752E04E03B}"/>
              </a:ext>
              <a:ext uri="{C183D7F6-B498-43B3-948B-1728B52AA6E4}">
                <adec:decorative xmlns:adec="http://schemas.microsoft.com/office/drawing/2017/decorative" val="1"/>
              </a:ext>
            </a:extLst>
          </p:cNvPr>
          <p:cNvSpPr txBox="1"/>
          <p:nvPr/>
        </p:nvSpPr>
        <p:spPr>
          <a:xfrm>
            <a:off x="5896707" y="1927178"/>
            <a:ext cx="1224470" cy="40011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rPr>
              <a:t>Area 1</a:t>
            </a:r>
            <a:endParaRPr lang="en-US" sz="1600" b="1">
              <a:solidFill>
                <a:schemeClr val="bg1"/>
              </a:solidFill>
            </a:endParaRPr>
          </a:p>
        </p:txBody>
      </p:sp>
      <p:sp>
        <p:nvSpPr>
          <p:cNvPr id="4" name="Slide Number Placeholder 3">
            <a:extLst>
              <a:ext uri="{FF2B5EF4-FFF2-40B4-BE49-F238E27FC236}">
                <a16:creationId xmlns:a16="http://schemas.microsoft.com/office/drawing/2014/main" id="{A0BBC643-5763-7910-8C0A-47471AD63404}"/>
              </a:ext>
            </a:extLst>
          </p:cNvPr>
          <p:cNvSpPr>
            <a:spLocks noGrp="1"/>
          </p:cNvSpPr>
          <p:nvPr>
            <p:ph type="sldNum" sz="quarter" idx="12"/>
          </p:nvPr>
        </p:nvSpPr>
        <p:spPr/>
        <p:txBody>
          <a:bodyPr/>
          <a:lstStyle/>
          <a:p>
            <a:fld id="{BF275850-B71D-490D-965C-ED6AE5531855}" type="slidenum">
              <a:rPr lang="en-US" smtClean="0"/>
              <a:t>5</a:t>
            </a:fld>
            <a:endParaRPr lang="en-US"/>
          </a:p>
        </p:txBody>
      </p:sp>
    </p:spTree>
    <p:extLst>
      <p:ext uri="{BB962C8B-B14F-4D97-AF65-F5344CB8AC3E}">
        <p14:creationId xmlns:p14="http://schemas.microsoft.com/office/powerpoint/2010/main" val="2314029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27959F-0D38-62BD-2CF8-8DBA9CD063D1}"/>
              </a:ext>
            </a:extLst>
          </p:cNvPr>
          <p:cNvSpPr txBox="1">
            <a:spLocks noGrp="1"/>
          </p:cNvSpPr>
          <p:nvPr>
            <p:ph type="title" idx="4294967295"/>
          </p:nvPr>
        </p:nvSpPr>
        <p:spPr>
          <a:xfrm>
            <a:off x="0" y="-2391"/>
            <a:ext cx="12292886" cy="523220"/>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lumMod val="95000"/>
                  </a:schemeClr>
                </a:solidFill>
                <a:effectLst/>
                <a:uLnTx/>
                <a:uFillTx/>
                <a:latin typeface="+mn-lt"/>
                <a:ea typeface="+mn-ea"/>
                <a:cs typeface="+mn-cs"/>
              </a:rPr>
              <a:t>Investigation Locations and Areas of Concern from Remedial Investigation</a:t>
            </a:r>
          </a:p>
        </p:txBody>
      </p:sp>
      <p:pic>
        <p:nvPicPr>
          <p:cNvPr id="7" name="Picture 6" descr="Map covered in small dots showing the vast amount of investigation that has occured at this site. ">
            <a:extLst>
              <a:ext uri="{FF2B5EF4-FFF2-40B4-BE49-F238E27FC236}">
                <a16:creationId xmlns:a16="http://schemas.microsoft.com/office/drawing/2014/main" id="{699AD6D1-FCFF-CEDD-90DE-DEF609C8FC60}"/>
              </a:ext>
            </a:extLst>
          </p:cNvPr>
          <p:cNvPicPr>
            <a:picLocks noChangeAspect="1"/>
          </p:cNvPicPr>
          <p:nvPr/>
        </p:nvPicPr>
        <p:blipFill>
          <a:blip r:embed="rId3"/>
          <a:stretch>
            <a:fillRect/>
          </a:stretch>
        </p:blipFill>
        <p:spPr>
          <a:xfrm>
            <a:off x="1597508" y="-25400"/>
            <a:ext cx="10594492" cy="6858000"/>
          </a:xfrm>
          <a:prstGeom prst="rect">
            <a:avLst/>
          </a:prstGeom>
        </p:spPr>
      </p:pic>
      <p:sp>
        <p:nvSpPr>
          <p:cNvPr id="2" name="Slide Number Placeholder 1">
            <a:extLst>
              <a:ext uri="{FF2B5EF4-FFF2-40B4-BE49-F238E27FC236}">
                <a16:creationId xmlns:a16="http://schemas.microsoft.com/office/drawing/2014/main" id="{38666E40-5F1A-ABDA-375E-05E70F7F3A7F}"/>
              </a:ext>
            </a:extLst>
          </p:cNvPr>
          <p:cNvSpPr>
            <a:spLocks noGrp="1"/>
          </p:cNvSpPr>
          <p:nvPr>
            <p:ph type="sldNum" sz="quarter" idx="12"/>
          </p:nvPr>
        </p:nvSpPr>
        <p:spPr/>
        <p:txBody>
          <a:bodyPr/>
          <a:lstStyle/>
          <a:p>
            <a:fld id="{BF275850-B71D-490D-965C-ED6AE5531855}" type="slidenum">
              <a:rPr lang="en-US" smtClean="0"/>
              <a:t>6</a:t>
            </a:fld>
            <a:endParaRPr lang="en-US"/>
          </a:p>
        </p:txBody>
      </p:sp>
    </p:spTree>
    <p:extLst>
      <p:ext uri="{BB962C8B-B14F-4D97-AF65-F5344CB8AC3E}">
        <p14:creationId xmlns:p14="http://schemas.microsoft.com/office/powerpoint/2010/main" val="3638670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FB25-8018-53AD-5E74-4423F00B3797}"/>
              </a:ext>
            </a:extLst>
          </p:cNvPr>
          <p:cNvSpPr>
            <a:spLocks noGrp="1"/>
          </p:cNvSpPr>
          <p:nvPr>
            <p:ph type="title"/>
          </p:nvPr>
        </p:nvSpPr>
        <p:spPr>
          <a:xfrm>
            <a:off x="82839" y="331522"/>
            <a:ext cx="10903519" cy="726888"/>
          </a:xfrm>
        </p:spPr>
        <p:txBody>
          <a:bodyPr/>
          <a:lstStyle/>
          <a:p>
            <a:r>
              <a:rPr lang="en-US" dirty="0"/>
              <a:t>Proposed Cleanup Alternative 3/3B</a:t>
            </a:r>
          </a:p>
        </p:txBody>
      </p:sp>
      <p:pic>
        <p:nvPicPr>
          <p:cNvPr id="5" name="Content Placeholder 4" descr="A simple version of the proposed cleanup at the site. Area 1 and 2 will be excavated in part and solidified with cement or a similar material. All other areas willl be capped to keep people and animals from coming into contact with the contamination.">
            <a:extLst>
              <a:ext uri="{FF2B5EF4-FFF2-40B4-BE49-F238E27FC236}">
                <a16:creationId xmlns:a16="http://schemas.microsoft.com/office/drawing/2014/main" id="{9E9DAB70-3822-68A5-0135-34ADD50099EF}"/>
              </a:ext>
            </a:extLst>
          </p:cNvPr>
          <p:cNvPicPr>
            <a:picLocks noGrp="1" noChangeAspect="1"/>
          </p:cNvPicPr>
          <p:nvPr>
            <p:ph idx="1"/>
          </p:nvPr>
        </p:nvPicPr>
        <p:blipFill>
          <a:blip r:embed="rId3"/>
          <a:stretch>
            <a:fillRect/>
          </a:stretch>
        </p:blipFill>
        <p:spPr>
          <a:xfrm>
            <a:off x="157617" y="1410904"/>
            <a:ext cx="8618278" cy="4401951"/>
          </a:xfrm>
          <a:prstGeom prst="rect">
            <a:avLst/>
          </a:prstGeom>
        </p:spPr>
      </p:pic>
      <p:sp>
        <p:nvSpPr>
          <p:cNvPr id="3" name="TextBox 2">
            <a:extLst>
              <a:ext uri="{FF2B5EF4-FFF2-40B4-BE49-F238E27FC236}">
                <a16:creationId xmlns:a16="http://schemas.microsoft.com/office/drawing/2014/main" id="{957C5251-0A81-613B-0472-A967D0555DD8}"/>
              </a:ext>
              <a:ext uri="{C183D7F6-B498-43B3-948B-1728B52AA6E4}">
                <adec:decorative xmlns:adec="http://schemas.microsoft.com/office/drawing/2017/decorative" val="1"/>
              </a:ext>
            </a:extLst>
          </p:cNvPr>
          <p:cNvSpPr txBox="1"/>
          <p:nvPr/>
        </p:nvSpPr>
        <p:spPr>
          <a:xfrm>
            <a:off x="3185651" y="5447096"/>
            <a:ext cx="3470787" cy="33855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lumMod val="95000"/>
                  </a:schemeClr>
                </a:solidFill>
              </a:rPr>
              <a:t>Boeing Isaacson-Thompson Property</a:t>
            </a:r>
            <a:endParaRPr lang="en-US" sz="1200" b="1">
              <a:solidFill>
                <a:schemeClr val="bg1">
                  <a:lumMod val="95000"/>
                </a:schemeClr>
              </a:solidFill>
            </a:endParaRPr>
          </a:p>
        </p:txBody>
      </p:sp>
      <p:sp>
        <p:nvSpPr>
          <p:cNvPr id="8" name="TextBox 7">
            <a:extLst>
              <a:ext uri="{FF2B5EF4-FFF2-40B4-BE49-F238E27FC236}">
                <a16:creationId xmlns:a16="http://schemas.microsoft.com/office/drawing/2014/main" id="{2578C107-1B53-A45D-D257-0A4222CF562E}"/>
              </a:ext>
              <a:ext uri="{C183D7F6-B498-43B3-948B-1728B52AA6E4}">
                <adec:decorative xmlns:adec="http://schemas.microsoft.com/office/drawing/2017/decorative" val="1"/>
              </a:ext>
            </a:extLst>
          </p:cNvPr>
          <p:cNvSpPr txBox="1"/>
          <p:nvPr/>
        </p:nvSpPr>
        <p:spPr>
          <a:xfrm>
            <a:off x="2256503" y="1553522"/>
            <a:ext cx="3057832" cy="33855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lumMod val="95000"/>
                  </a:schemeClr>
                </a:solidFill>
              </a:rPr>
              <a:t>Boeing Plant 2 Property</a:t>
            </a:r>
            <a:endParaRPr lang="en-US" sz="1200" b="1">
              <a:solidFill>
                <a:schemeClr val="bg1">
                  <a:lumMod val="95000"/>
                </a:schemeClr>
              </a:solidFill>
            </a:endParaRPr>
          </a:p>
        </p:txBody>
      </p:sp>
      <p:pic>
        <p:nvPicPr>
          <p:cNvPr id="10" name="Picture 9">
            <a:extLst>
              <a:ext uri="{FF2B5EF4-FFF2-40B4-BE49-F238E27FC236}">
                <a16:creationId xmlns:a16="http://schemas.microsoft.com/office/drawing/2014/main" id="{8715D309-CBAB-24D3-EA19-3B1D93B2E071}"/>
              </a:ext>
              <a:ext uri="{C183D7F6-B498-43B3-948B-1728B52AA6E4}">
                <adec:decorative xmlns:adec="http://schemas.microsoft.com/office/drawing/2017/decorative" val="1"/>
              </a:ext>
            </a:extLst>
          </p:cNvPr>
          <p:cNvPicPr>
            <a:picLocks noChangeAspect="1"/>
          </p:cNvPicPr>
          <p:nvPr/>
        </p:nvPicPr>
        <p:blipFill>
          <a:blip r:embed="rId4"/>
          <a:srcRect l="52176" r="686"/>
          <a:stretch>
            <a:fillRect/>
          </a:stretch>
        </p:blipFill>
        <p:spPr>
          <a:xfrm>
            <a:off x="9105577" y="3605953"/>
            <a:ext cx="2802195" cy="1931547"/>
          </a:xfrm>
          <a:prstGeom prst="rect">
            <a:avLst/>
          </a:prstGeom>
        </p:spPr>
      </p:pic>
      <p:pic>
        <p:nvPicPr>
          <p:cNvPr id="11" name="Picture 10">
            <a:extLst>
              <a:ext uri="{FF2B5EF4-FFF2-40B4-BE49-F238E27FC236}">
                <a16:creationId xmlns:a16="http://schemas.microsoft.com/office/drawing/2014/main" id="{8347A2BA-97BD-2837-D979-F33FF0B26182}"/>
              </a:ext>
              <a:ext uri="{C183D7F6-B498-43B3-948B-1728B52AA6E4}">
                <adec:decorative xmlns:adec="http://schemas.microsoft.com/office/drawing/2017/decorative" val="1"/>
              </a:ext>
            </a:extLst>
          </p:cNvPr>
          <p:cNvPicPr>
            <a:picLocks noChangeAspect="1"/>
          </p:cNvPicPr>
          <p:nvPr/>
        </p:nvPicPr>
        <p:blipFill>
          <a:blip r:embed="rId4"/>
          <a:srcRect r="56204"/>
          <a:stretch>
            <a:fillRect/>
          </a:stretch>
        </p:blipFill>
        <p:spPr>
          <a:xfrm>
            <a:off x="9105577" y="1708381"/>
            <a:ext cx="2557799" cy="1897572"/>
          </a:xfrm>
          <a:prstGeom prst="rect">
            <a:avLst/>
          </a:prstGeom>
        </p:spPr>
      </p:pic>
      <p:sp>
        <p:nvSpPr>
          <p:cNvPr id="12" name="TextBox 11">
            <a:extLst>
              <a:ext uri="{FF2B5EF4-FFF2-40B4-BE49-F238E27FC236}">
                <a16:creationId xmlns:a16="http://schemas.microsoft.com/office/drawing/2014/main" id="{21C1E4F3-DA6A-1E0A-FA32-770A2F391AA6}"/>
              </a:ext>
              <a:ext uri="{C183D7F6-B498-43B3-948B-1728B52AA6E4}">
                <adec:decorative xmlns:adec="http://schemas.microsoft.com/office/drawing/2017/decorative" val="1"/>
              </a:ext>
            </a:extLst>
          </p:cNvPr>
          <p:cNvSpPr txBox="1"/>
          <p:nvPr/>
        </p:nvSpPr>
        <p:spPr>
          <a:xfrm>
            <a:off x="5533292" y="1962347"/>
            <a:ext cx="1224470" cy="40011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rPr>
              <a:t>Area 1</a:t>
            </a:r>
            <a:endParaRPr lang="en-US" sz="1600" b="1">
              <a:solidFill>
                <a:schemeClr val="bg1"/>
              </a:solidFill>
            </a:endParaRPr>
          </a:p>
        </p:txBody>
      </p:sp>
      <p:sp>
        <p:nvSpPr>
          <p:cNvPr id="14" name="TextBox 13">
            <a:extLst>
              <a:ext uri="{FF2B5EF4-FFF2-40B4-BE49-F238E27FC236}">
                <a16:creationId xmlns:a16="http://schemas.microsoft.com/office/drawing/2014/main" id="{3C63503A-D706-0BC6-B53A-CA2B667C9754}"/>
              </a:ext>
              <a:ext uri="{C183D7F6-B498-43B3-948B-1728B52AA6E4}">
                <adec:decorative xmlns:adec="http://schemas.microsoft.com/office/drawing/2017/decorative" val="1"/>
              </a:ext>
            </a:extLst>
          </p:cNvPr>
          <p:cNvSpPr txBox="1"/>
          <p:nvPr/>
        </p:nvSpPr>
        <p:spPr>
          <a:xfrm>
            <a:off x="7080739" y="4564871"/>
            <a:ext cx="1224470" cy="40011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rPr>
              <a:t>Area 2</a:t>
            </a:r>
            <a:endParaRPr lang="en-US" sz="1600" b="1">
              <a:solidFill>
                <a:schemeClr val="bg1"/>
              </a:solidFill>
            </a:endParaRPr>
          </a:p>
        </p:txBody>
      </p:sp>
      <p:sp>
        <p:nvSpPr>
          <p:cNvPr id="4" name="Slide Number Placeholder 3">
            <a:extLst>
              <a:ext uri="{FF2B5EF4-FFF2-40B4-BE49-F238E27FC236}">
                <a16:creationId xmlns:a16="http://schemas.microsoft.com/office/drawing/2014/main" id="{2BD46620-F7E6-83F0-CBC0-3669D7185668}"/>
              </a:ext>
            </a:extLst>
          </p:cNvPr>
          <p:cNvSpPr>
            <a:spLocks noGrp="1"/>
          </p:cNvSpPr>
          <p:nvPr>
            <p:ph type="sldNum" sz="quarter" idx="12"/>
          </p:nvPr>
        </p:nvSpPr>
        <p:spPr/>
        <p:txBody>
          <a:bodyPr/>
          <a:lstStyle/>
          <a:p>
            <a:fld id="{BF275850-B71D-490D-965C-ED6AE5531855}" type="slidenum">
              <a:rPr lang="en-US" smtClean="0"/>
              <a:t>7</a:t>
            </a:fld>
            <a:endParaRPr lang="en-US"/>
          </a:p>
        </p:txBody>
      </p:sp>
    </p:spTree>
    <p:extLst>
      <p:ext uri="{BB962C8B-B14F-4D97-AF65-F5344CB8AC3E}">
        <p14:creationId xmlns:p14="http://schemas.microsoft.com/office/powerpoint/2010/main" val="2013560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2FB4-E593-EAB1-F34F-483AE2C0B347}"/>
              </a:ext>
            </a:extLst>
          </p:cNvPr>
          <p:cNvSpPr>
            <a:spLocks noGrp="1"/>
          </p:cNvSpPr>
          <p:nvPr>
            <p:ph type="title"/>
          </p:nvPr>
        </p:nvSpPr>
        <p:spPr/>
        <p:txBody>
          <a:bodyPr/>
          <a:lstStyle/>
          <a:p>
            <a:r>
              <a:rPr lang="en-US" dirty="0"/>
              <a:t>What's Next at Jorgensen Forge</a:t>
            </a:r>
          </a:p>
        </p:txBody>
      </p:sp>
      <p:sp>
        <p:nvSpPr>
          <p:cNvPr id="3" name="Content Placeholder 2">
            <a:extLst>
              <a:ext uri="{FF2B5EF4-FFF2-40B4-BE49-F238E27FC236}">
                <a16:creationId xmlns:a16="http://schemas.microsoft.com/office/drawing/2014/main" id="{49530FB2-26F4-9D6B-9737-1F673E53E977}"/>
              </a:ext>
            </a:extLst>
          </p:cNvPr>
          <p:cNvSpPr>
            <a:spLocks noGrp="1"/>
          </p:cNvSpPr>
          <p:nvPr>
            <p:ph idx="1"/>
          </p:nvPr>
        </p:nvSpPr>
        <p:spPr/>
        <p:txBody>
          <a:bodyPr vert="horz" lIns="91440" tIns="45720" rIns="91440" bIns="45720" rtlCol="0" anchor="t">
            <a:normAutofit/>
          </a:bodyPr>
          <a:lstStyle/>
          <a:p>
            <a:r>
              <a:rPr lang="en-US"/>
              <a:t>New legal agreement</a:t>
            </a:r>
          </a:p>
          <a:p>
            <a:r>
              <a:rPr lang="en-US"/>
              <a:t>Cleanup Action Plan</a:t>
            </a:r>
          </a:p>
          <a:p>
            <a:pPr marL="457200" lvl="1" indent="0">
              <a:buNone/>
            </a:pPr>
            <a:endParaRPr lang="en-US"/>
          </a:p>
        </p:txBody>
      </p:sp>
      <p:pic>
        <p:nvPicPr>
          <p:cNvPr id="5" name="Picture 4" descr="Step 1 Initial investigation. 2 assess the site. 3 study the site and consider options (with public input opportunity). 4 plan the cleanup (with public input opportunity). 5 design the cleanup. 6 clean up the site! 7 monitor, maintain, and review (with public input opportunity). Some sites are removed from the contaminated sites list (with public input opportunity). Interim actions with public input opportunities start after initial investigation. Legal agreements and public participation plans, both with public input opportunities, start after ‘assess the site.’">
            <a:extLst>
              <a:ext uri="{FF2B5EF4-FFF2-40B4-BE49-F238E27FC236}">
                <a16:creationId xmlns:a16="http://schemas.microsoft.com/office/drawing/2014/main" id="{B079C2CC-288A-A120-1185-90DA2DD000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684" y="3529782"/>
            <a:ext cx="10552241" cy="2300748"/>
          </a:xfrm>
          <a:prstGeom prst="rect">
            <a:avLst/>
          </a:prstGeom>
          <a:noFill/>
          <a:ln>
            <a:noFill/>
          </a:ln>
        </p:spPr>
      </p:pic>
      <p:sp>
        <p:nvSpPr>
          <p:cNvPr id="4" name="Slide Number Placeholder 3">
            <a:extLst>
              <a:ext uri="{FF2B5EF4-FFF2-40B4-BE49-F238E27FC236}">
                <a16:creationId xmlns:a16="http://schemas.microsoft.com/office/drawing/2014/main" id="{0C499390-A80D-6A43-3BBE-74A137774C3B}"/>
              </a:ext>
            </a:extLst>
          </p:cNvPr>
          <p:cNvSpPr>
            <a:spLocks noGrp="1"/>
          </p:cNvSpPr>
          <p:nvPr>
            <p:ph type="sldNum" sz="quarter" idx="12"/>
          </p:nvPr>
        </p:nvSpPr>
        <p:spPr/>
        <p:txBody>
          <a:bodyPr/>
          <a:lstStyle/>
          <a:p>
            <a:fld id="{BF275850-B71D-490D-965C-ED6AE5531855}" type="slidenum">
              <a:rPr lang="en-US" smtClean="0"/>
              <a:t>8</a:t>
            </a:fld>
            <a:endParaRPr lang="en-US"/>
          </a:p>
        </p:txBody>
      </p:sp>
      <p:sp>
        <p:nvSpPr>
          <p:cNvPr id="6" name="Rectangle 5">
            <a:extLst>
              <a:ext uri="{FF2B5EF4-FFF2-40B4-BE49-F238E27FC236}">
                <a16:creationId xmlns:a16="http://schemas.microsoft.com/office/drawing/2014/main" id="{264675F7-0FE4-0514-33BE-3F2E1FEE04A3}"/>
              </a:ext>
              <a:ext uri="{C183D7F6-B498-43B3-948B-1728B52AA6E4}">
                <adec:decorative xmlns:adec="http://schemas.microsoft.com/office/drawing/2017/decorative" val="1"/>
              </a:ext>
            </a:extLst>
          </p:cNvPr>
          <p:cNvSpPr/>
          <p:nvPr/>
        </p:nvSpPr>
        <p:spPr>
          <a:xfrm>
            <a:off x="3313471" y="5486400"/>
            <a:ext cx="1853381" cy="4080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540303-79AE-3AE5-3E50-E3855608C323}"/>
              </a:ext>
              <a:ext uri="{C183D7F6-B498-43B3-948B-1728B52AA6E4}">
                <adec:decorative xmlns:adec="http://schemas.microsoft.com/office/drawing/2017/decorative" val="1"/>
              </a:ext>
            </a:extLst>
          </p:cNvPr>
          <p:cNvSpPr/>
          <p:nvPr/>
        </p:nvSpPr>
        <p:spPr>
          <a:xfrm>
            <a:off x="5756787" y="4675240"/>
            <a:ext cx="1322439" cy="6440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97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 Park Marina Site</a:t>
            </a:r>
          </a:p>
        </p:txBody>
      </p:sp>
      <p:sp>
        <p:nvSpPr>
          <p:cNvPr id="4" name="Text Placeholder 3"/>
          <p:cNvSpPr>
            <a:spLocks noGrp="1"/>
          </p:cNvSpPr>
          <p:nvPr>
            <p:ph type="body" sz="quarter" idx="13"/>
          </p:nvPr>
        </p:nvSpPr>
        <p:spPr/>
        <p:txBody>
          <a:bodyPr>
            <a:normAutofit lnSpcReduction="10000"/>
          </a:bodyPr>
          <a:lstStyle/>
          <a:p>
            <a:r>
              <a:rPr lang="en-US"/>
              <a:t>Site Manager: Priscilla Tomlinson</a:t>
            </a:r>
          </a:p>
        </p:txBody>
      </p:sp>
      <p:pic>
        <p:nvPicPr>
          <p:cNvPr id="5" name="Picture 4" descr="A boat marina with many sailboats and motor boats on th river. "/>
          <p:cNvPicPr>
            <a:picLocks noChangeAspect="1"/>
          </p:cNvPicPr>
          <p:nvPr/>
        </p:nvPicPr>
        <p:blipFill>
          <a:blip r:embed="rId3">
            <a:extLst>
              <a:ext uri="{28A0092B-C50C-407E-A947-70E740481C1C}">
                <a14:useLocalDpi xmlns:a14="http://schemas.microsoft.com/office/drawing/2010/main" val="0"/>
              </a:ext>
            </a:extLst>
          </a:blip>
          <a:srcRect l="39932" t="357" r="9443" b="3213"/>
          <a:stretch>
            <a:fillRect/>
          </a:stretch>
        </p:blipFill>
        <p:spPr>
          <a:xfrm>
            <a:off x="7391400" y="-1"/>
            <a:ext cx="4800600" cy="6858001"/>
          </a:xfrm>
          <a:prstGeom prst="rect">
            <a:avLst/>
          </a:prstGeom>
        </p:spPr>
      </p:pic>
      <p:sp>
        <p:nvSpPr>
          <p:cNvPr id="7" name="TextBox 6">
            <a:extLst>
              <a:ext uri="{FF2B5EF4-FFF2-40B4-BE49-F238E27FC236}">
                <a16:creationId xmlns:a16="http://schemas.microsoft.com/office/drawing/2014/main" id="{A78B4CBC-49BE-6B57-8F7F-34C2933D094E}"/>
              </a:ext>
            </a:extLst>
          </p:cNvPr>
          <p:cNvSpPr txBox="1"/>
          <p:nvPr/>
        </p:nvSpPr>
        <p:spPr>
          <a:xfrm>
            <a:off x="772583" y="5619750"/>
            <a:ext cx="42777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rPr>
              <a:t>priscilla.tomlinson@ecy.wa.gov425-324-0732</a:t>
            </a:r>
            <a:endParaRPr lang="en-US"/>
          </a:p>
        </p:txBody>
      </p:sp>
      <p:sp>
        <p:nvSpPr>
          <p:cNvPr id="3" name="Slide Number Placeholder 2"/>
          <p:cNvSpPr>
            <a:spLocks noGrp="1"/>
          </p:cNvSpPr>
          <p:nvPr>
            <p:ph type="sldNum" sz="quarter" idx="12"/>
          </p:nvPr>
        </p:nvSpPr>
        <p:spPr/>
        <p:txBody>
          <a:bodyPr/>
          <a:lstStyle/>
          <a:p>
            <a:fld id="{BF275850-B71D-490D-965C-ED6AE5531855}" type="slidenum">
              <a:rPr lang="en-US" smtClean="0"/>
              <a:pPr/>
              <a:t>9</a:t>
            </a:fld>
            <a:endParaRPr lang="en-US"/>
          </a:p>
        </p:txBody>
      </p:sp>
    </p:spTree>
    <p:extLst>
      <p:ext uri="{BB962C8B-B14F-4D97-AF65-F5344CB8AC3E}">
        <p14:creationId xmlns:p14="http://schemas.microsoft.com/office/powerpoint/2010/main" val="3634605724"/>
      </p:ext>
    </p:extLst>
  </p:cSld>
  <p:clrMapOvr>
    <a:masterClrMapping/>
  </p:clrMapOvr>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4F6E21E7A8A14C907619D941BDF550" ma:contentTypeVersion="7" ma:contentTypeDescription="Create a new document." ma:contentTypeScope="" ma:versionID="3716e3a5b6a51e112dd44979faa5efe7">
  <xsd:schema xmlns:xsd="http://www.w3.org/2001/XMLSchema" xmlns:xs="http://www.w3.org/2001/XMLSchema" xmlns:p="http://schemas.microsoft.com/office/2006/metadata/properties" xmlns:ns2="8e8ca704-2097-4151-b2b7-d6a7a0dc9fc0" targetNamespace="http://schemas.microsoft.com/office/2006/metadata/properties" ma:root="true" ma:fieldsID="b108741e77332714a9750ffe693b6d99" ns2:_="">
    <xsd:import namespace="8e8ca704-2097-4151-b2b7-d6a7a0dc9fc0"/>
    <xsd:element name="properties">
      <xsd:complexType>
        <xsd:sequence>
          <xsd:element name="documentManagement">
            <xsd:complexType>
              <xsd:all>
                <xsd:element ref="ns2:Category" minOccurs="0"/>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ca704-2097-4151-b2b7-d6a7a0dc9fc0" elementFormDefault="qualified">
    <xsd:import namespace="http://schemas.microsoft.com/office/2006/documentManagement/types"/>
    <xsd:import namespace="http://schemas.microsoft.com/office/infopath/2007/PartnerControls"/>
    <xsd:element name="Category" ma:index="4" nillable="true" ma:displayName="Category" ma:default="Brand Guide PDFs" ma:format="Dropdown" ma:internalName="Category" ma:readOnly="false">
      <xsd:simpleType>
        <xsd:restriction base="dms:Choice">
          <xsd:enumeration value="Brand Guide PDFs"/>
          <xsd:enumeration value="PowerPoint Templates"/>
          <xsd:enumeration value="Skillshare Documents"/>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8e8ca704-2097-4151-b2b7-d6a7a0dc9fc0">PowerPoint Templates</Categor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638BA7-F93C-4485-BF31-3A13119C0097}">
  <ds:schemaRefs>
    <ds:schemaRef ds:uri="8e8ca704-2097-4151-b2b7-d6a7a0dc9f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4621AFA-7222-4969-988A-96C3C6AF30AA}">
  <ds:schemaRefs>
    <ds:schemaRef ds:uri="http://purl.org/dc/elements/1.1/"/>
    <ds:schemaRef ds:uri="http://schemas.microsoft.com/office/infopath/2007/PartnerControls"/>
    <ds:schemaRef ds:uri="8e8ca704-2097-4151-b2b7-d6a7a0dc9fc0"/>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F5C28D90-A1CA-45D1-9140-2E1F44570F6C}">
  <ds:schemaRefs>
    <ds:schemaRef ds:uri="http://schemas.microsoft.com/sharepoint/v3/contenttype/forms"/>
  </ds:schemaRefs>
</ds:datastoreItem>
</file>

<file path=docMetadata/LabelInfo.xml><?xml version="1.0" encoding="utf-8"?>
<clbl:labelList xmlns:clbl="http://schemas.microsoft.com/office/2020/mipLabelMetadata">
  <clbl:label id="{11d0e217-264e-400a-8ba0-57dcc127d72d}" enabled="0" method="" siteId="{11d0e217-264e-400a-8ba0-57dcc127d72d}" removed="1"/>
</clbl:labelList>
</file>

<file path=docProps/app.xml><?xml version="1.0" encoding="utf-8"?>
<Properties xmlns="http://schemas.openxmlformats.org/officeDocument/2006/extended-properties" xmlns:vt="http://schemas.openxmlformats.org/officeDocument/2006/docPropsVTypes">
  <TotalTime>26</TotalTime>
  <Words>1350</Words>
  <Application>Microsoft Office PowerPoint</Application>
  <PresentationFormat>Widescreen</PresentationFormat>
  <Paragraphs>148</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Calibri</vt:lpstr>
      <vt:lpstr>Franklin Gothic Book</vt:lpstr>
      <vt:lpstr>Franklin Gothic Demi</vt:lpstr>
      <vt:lpstr>Franklin Gothic Medium</vt:lpstr>
      <vt:lpstr>Office Theme</vt:lpstr>
      <vt:lpstr>Jorgensen Forge Corp Site &amp; South Park Marina Site</vt:lpstr>
      <vt:lpstr>Agenda</vt:lpstr>
      <vt:lpstr>Jorgensen Forge Corp Site</vt:lpstr>
      <vt:lpstr>Jorgensen  Forge &amp;  nearby sites</vt:lpstr>
      <vt:lpstr>Areas Requiring Cleanup</vt:lpstr>
      <vt:lpstr>Investigation Locations and Areas of Concern from Remedial Investigation</vt:lpstr>
      <vt:lpstr>Proposed Cleanup Alternative 3/3B</vt:lpstr>
      <vt:lpstr>What's Next at Jorgensen Forge</vt:lpstr>
      <vt:lpstr>South Park Marina Site</vt:lpstr>
      <vt:lpstr>South Park Marina and nearby sites</vt:lpstr>
      <vt:lpstr>Areas of concern</vt:lpstr>
      <vt:lpstr>Potential exposure pathways</vt:lpstr>
      <vt:lpstr>Protect yourself from chemicals in dirt</vt:lpstr>
      <vt:lpstr>What's next at South Park Marina?</vt:lpstr>
      <vt:lpstr>Thank you</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2026 Neighborhood meeting presentation on Jorgensen Forge and South Park Marina cleanup sites</dc:title>
  <dc:creator>Johnson, Amanda (ECY)</dc:creator>
  <cp:keywords>Jorgensen Forge Corps Site, South Park Marina site, cleanup, Lower Duwamish Waterway, Source Control, MTCA</cp:keywords>
  <cp:lastModifiedBy>Waldref, Meredith (ECY)</cp:lastModifiedBy>
  <cp:revision>1</cp:revision>
  <dcterms:created xsi:type="dcterms:W3CDTF">2020-12-18T18:32:02Z</dcterms:created>
  <dcterms:modified xsi:type="dcterms:W3CDTF">2026-03-23T17:19:44Z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0x010100684F6E21E7A8A14C907619D941BDF550</vt:lpwstr>
  </property>
  <property fmtid="{D5CDD505-2E9C-101B-9397-08002B2CF9AE}" pid="3" name="_dlc_DocIdItemGuid">
    <vt:lpwstr>3abffb91-fb8c-4a36-a4d4-e6710c9a135c</vt:lpwstr>
  </property>
  <property fmtid="{D5CDD505-2E9C-101B-9397-08002B2CF9AE}" pid="4" name="_ExtendedDescription">
    <vt:lpwstr/>
  </property>
</Properties>
</file>