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rawings/drawing1.xml" ContentType="application/vnd.openxmlformats-officedocument.drawingml.chartshapes+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Default Extension="gif" ContentType="image/gif"/>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2" r:id="rId2"/>
    <p:sldMasterId id="2147483674" r:id="rId3"/>
  </p:sldMasterIdLst>
  <p:notesMasterIdLst>
    <p:notesMasterId r:id="rId42"/>
  </p:notesMasterIdLst>
  <p:handoutMasterIdLst>
    <p:handoutMasterId r:id="rId43"/>
  </p:handoutMasterIdLst>
  <p:sldIdLst>
    <p:sldId id="368" r:id="rId4"/>
    <p:sldId id="329" r:id="rId5"/>
    <p:sldId id="417" r:id="rId6"/>
    <p:sldId id="407" r:id="rId7"/>
    <p:sldId id="404" r:id="rId8"/>
    <p:sldId id="399" r:id="rId9"/>
    <p:sldId id="418" r:id="rId10"/>
    <p:sldId id="419" r:id="rId11"/>
    <p:sldId id="390" r:id="rId12"/>
    <p:sldId id="425" r:id="rId13"/>
    <p:sldId id="393" r:id="rId14"/>
    <p:sldId id="426" r:id="rId15"/>
    <p:sldId id="427" r:id="rId16"/>
    <p:sldId id="450" r:id="rId17"/>
    <p:sldId id="428" r:id="rId18"/>
    <p:sldId id="435" r:id="rId19"/>
    <p:sldId id="429" r:id="rId20"/>
    <p:sldId id="430" r:id="rId21"/>
    <p:sldId id="422" r:id="rId22"/>
    <p:sldId id="420" r:id="rId23"/>
    <p:sldId id="423" r:id="rId24"/>
    <p:sldId id="433" r:id="rId25"/>
    <p:sldId id="431" r:id="rId26"/>
    <p:sldId id="432" r:id="rId27"/>
    <p:sldId id="434" r:id="rId28"/>
    <p:sldId id="444" r:id="rId29"/>
    <p:sldId id="441" r:id="rId30"/>
    <p:sldId id="424" r:id="rId31"/>
    <p:sldId id="421" r:id="rId32"/>
    <p:sldId id="379" r:id="rId33"/>
    <p:sldId id="438" r:id="rId34"/>
    <p:sldId id="437" r:id="rId35"/>
    <p:sldId id="445" r:id="rId36"/>
    <p:sldId id="442" r:id="rId37"/>
    <p:sldId id="443" r:id="rId38"/>
    <p:sldId id="451" r:id="rId39"/>
    <p:sldId id="447" r:id="rId40"/>
    <p:sldId id="446" r:id="rId4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AB85"/>
    <a:srgbClr val="D5C18F"/>
    <a:srgbClr val="D4BC90"/>
    <a:srgbClr val="96753A"/>
    <a:srgbClr val="0066FF"/>
    <a:srgbClr val="7D4833"/>
    <a:srgbClr val="683C2A"/>
    <a:srgbClr val="695229"/>
    <a:srgbClr val="CC7604"/>
    <a:srgbClr val="0099FF"/>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615" autoAdjust="0"/>
    <p:restoredTop sz="81575" autoAdjust="0"/>
  </p:normalViewPr>
  <p:slideViewPr>
    <p:cSldViewPr>
      <p:cViewPr>
        <p:scale>
          <a:sx n="75" d="100"/>
          <a:sy n="75" d="100"/>
        </p:scale>
        <p:origin x="-126" y="-126"/>
      </p:cViewPr>
      <p:guideLst>
        <p:guide orient="horz" pos="2160"/>
        <p:guide pos="2880"/>
      </p:guideLst>
    </p:cSldViewPr>
  </p:slideViewPr>
  <p:outlineViewPr>
    <p:cViewPr>
      <p:scale>
        <a:sx n="33" d="100"/>
        <a:sy n="33" d="100"/>
      </p:scale>
      <p:origin x="0" y="96"/>
    </p:cViewPr>
  </p:outlineViewPr>
  <p:notesTextViewPr>
    <p:cViewPr>
      <p:scale>
        <a:sx n="100" d="100"/>
        <a:sy n="100" d="100"/>
      </p:scale>
      <p:origin x="0" y="480"/>
    </p:cViewPr>
  </p:notesTextViewPr>
  <p:sorterViewPr>
    <p:cViewPr>
      <p:scale>
        <a:sx n="100" d="100"/>
        <a:sy n="100" d="100"/>
      </p:scale>
      <p:origin x="0" y="4692"/>
    </p:cViewPr>
  </p:sorterViewPr>
  <p:notesViewPr>
    <p:cSldViewPr>
      <p:cViewPr varScale="1">
        <p:scale>
          <a:sx n="75" d="100"/>
          <a:sy n="75" d="100"/>
        </p:scale>
        <p:origin x="-2136" y="-96"/>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2.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heme" Target="theme/theme1.xml"/><Relationship Id="rId2" Type="http://schemas.openxmlformats.org/officeDocument/2006/relationships/slideMaster" Target="slideMasters/slideMaster1.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4"/>
  <c:chart>
    <c:autoTitleDeleted val="1"/>
    <c:plotArea>
      <c:layout>
        <c:manualLayout>
          <c:layoutTarget val="inner"/>
          <c:xMode val="edge"/>
          <c:yMode val="edge"/>
          <c:x val="2.263374485596718E-2"/>
          <c:y val="2.9850746268656775E-2"/>
          <c:w val="0.58073218442034247"/>
          <c:h val="0.93950797195126523"/>
        </c:manualLayout>
      </c:layout>
      <c:barChart>
        <c:barDir val="col"/>
        <c:grouping val="stacked"/>
        <c:ser>
          <c:idx val="0"/>
          <c:order val="0"/>
          <c:tx>
            <c:strRef>
              <c:f>Sheet1!$B$1</c:f>
              <c:strCache>
                <c:ptCount val="1"/>
                <c:pt idx="0">
                  <c:v>Below 20 ppm</c:v>
                </c:pt>
              </c:strCache>
            </c:strRef>
          </c:tx>
          <c:spPr>
            <a:solidFill>
              <a:schemeClr val="accent2">
                <a:lumMod val="60000"/>
                <a:lumOff val="40000"/>
              </a:schemeClr>
            </a:solidFill>
          </c:spPr>
          <c:cat>
            <c:strRef>
              <c:f>Sheet1!$A$2</c:f>
              <c:strCache>
                <c:ptCount val="1"/>
                <c:pt idx="0">
                  <c:v>Category 1</c:v>
                </c:pt>
              </c:strCache>
            </c:strRef>
          </c:cat>
          <c:val>
            <c:numRef>
              <c:f>Sheet1!$B$2</c:f>
              <c:numCache>
                <c:formatCode>General</c:formatCode>
                <c:ptCount val="1"/>
                <c:pt idx="0">
                  <c:v>19</c:v>
                </c:pt>
              </c:numCache>
            </c:numRef>
          </c:val>
        </c:ser>
        <c:ser>
          <c:idx val="1"/>
          <c:order val="1"/>
          <c:tx>
            <c:strRef>
              <c:f>Sheet1!$C$1</c:f>
              <c:strCache>
                <c:ptCount val="1"/>
                <c:pt idx="0">
                  <c:v>Between 21 - 40 ppm</c:v>
                </c:pt>
              </c:strCache>
            </c:strRef>
          </c:tx>
          <c:cat>
            <c:strRef>
              <c:f>Sheet1!$A$2</c:f>
              <c:strCache>
                <c:ptCount val="1"/>
                <c:pt idx="0">
                  <c:v>Category 1</c:v>
                </c:pt>
              </c:strCache>
            </c:strRef>
          </c:cat>
          <c:val>
            <c:numRef>
              <c:f>Sheet1!$C$2</c:f>
              <c:numCache>
                <c:formatCode>General</c:formatCode>
                <c:ptCount val="1"/>
                <c:pt idx="0">
                  <c:v>21</c:v>
                </c:pt>
              </c:numCache>
            </c:numRef>
          </c:val>
        </c:ser>
        <c:ser>
          <c:idx val="2"/>
          <c:order val="2"/>
          <c:tx>
            <c:strRef>
              <c:f>Sheet1!$D$1</c:f>
              <c:strCache>
                <c:ptCount val="1"/>
                <c:pt idx="0">
                  <c:v>Between 41-89 ppm</c:v>
                </c:pt>
              </c:strCache>
            </c:strRef>
          </c:tx>
          <c:spPr>
            <a:solidFill>
              <a:schemeClr val="accent2">
                <a:lumMod val="75000"/>
              </a:schemeClr>
            </a:solidFill>
          </c:spPr>
          <c:cat>
            <c:strRef>
              <c:f>Sheet1!$A$2</c:f>
              <c:strCache>
                <c:ptCount val="1"/>
                <c:pt idx="0">
                  <c:v>Category 1</c:v>
                </c:pt>
              </c:strCache>
            </c:strRef>
          </c:cat>
          <c:val>
            <c:numRef>
              <c:f>Sheet1!$D$2</c:f>
              <c:numCache>
                <c:formatCode>General</c:formatCode>
                <c:ptCount val="1"/>
                <c:pt idx="0">
                  <c:v>18</c:v>
                </c:pt>
              </c:numCache>
            </c:numRef>
          </c:val>
        </c:ser>
        <c:ser>
          <c:idx val="3"/>
          <c:order val="3"/>
          <c:tx>
            <c:strRef>
              <c:f>Sheet1!$E$1</c:f>
              <c:strCache>
                <c:ptCount val="1"/>
                <c:pt idx="0">
                  <c:v>Above Action Levels</c:v>
                </c:pt>
              </c:strCache>
            </c:strRef>
          </c:tx>
          <c:dPt>
            <c:idx val="0"/>
            <c:spPr>
              <a:solidFill>
                <a:schemeClr val="accent2">
                  <a:lumMod val="50000"/>
                </a:schemeClr>
              </a:solidFill>
            </c:spPr>
          </c:dPt>
          <c:cat>
            <c:strRef>
              <c:f>Sheet1!$A$2</c:f>
              <c:strCache>
                <c:ptCount val="1"/>
                <c:pt idx="0">
                  <c:v>Category 1</c:v>
                </c:pt>
              </c:strCache>
            </c:strRef>
          </c:cat>
          <c:val>
            <c:numRef>
              <c:f>Sheet1!$E$2</c:f>
              <c:numCache>
                <c:formatCode>General</c:formatCode>
                <c:ptCount val="1"/>
                <c:pt idx="0">
                  <c:v>5</c:v>
                </c:pt>
              </c:numCache>
            </c:numRef>
          </c:val>
        </c:ser>
        <c:dLbls>
          <c:showVal val="1"/>
        </c:dLbls>
        <c:gapWidth val="75"/>
        <c:overlap val="100"/>
        <c:axId val="79187968"/>
        <c:axId val="79189504"/>
      </c:barChart>
      <c:catAx>
        <c:axId val="79187968"/>
        <c:scaling>
          <c:orientation val="minMax"/>
        </c:scaling>
        <c:delete val="1"/>
        <c:axPos val="b"/>
        <c:majorTickMark val="none"/>
        <c:tickLblPos val="none"/>
        <c:crossAx val="79189504"/>
        <c:crosses val="autoZero"/>
        <c:auto val="1"/>
        <c:lblAlgn val="ctr"/>
        <c:lblOffset val="100"/>
      </c:catAx>
      <c:valAx>
        <c:axId val="79189504"/>
        <c:scaling>
          <c:orientation val="minMax"/>
        </c:scaling>
        <c:delete val="1"/>
        <c:axPos val="l"/>
        <c:numFmt formatCode="General" sourceLinked="1"/>
        <c:majorTickMark val="none"/>
        <c:tickLblPos val="none"/>
        <c:crossAx val="79187968"/>
        <c:crosses val="autoZero"/>
        <c:crossBetween val="between"/>
      </c:valAx>
    </c:plotArea>
    <c:plotVisOnly val="1"/>
  </c:chart>
  <c:txPr>
    <a:bodyPr/>
    <a:lstStyle/>
    <a:p>
      <a:pPr>
        <a:defRPr sz="1800"/>
      </a:pPr>
      <a:endParaRPr lang="en-US"/>
    </a:p>
  </c:txPr>
  <c:externalData r:id="rId1"/>
  <c:userShapes r:id="rId2"/>
</c:chartSpac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5FEB4F-F7F0-4631-968D-29F185D3B80F}" type="doc">
      <dgm:prSet loTypeId="urn:microsoft.com/office/officeart/2005/8/layout/bProcess3" loCatId="process" qsTypeId="urn:microsoft.com/office/officeart/2005/8/quickstyle/simple1" qsCatId="simple" csTypeId="urn:microsoft.com/office/officeart/2005/8/colors/colorful2" csCatId="colorful" phldr="1"/>
      <dgm:spPr/>
    </dgm:pt>
    <dgm:pt modelId="{81D67C7B-BEB6-4710-99F3-F64A611801CC}">
      <dgm:prSet phldrT="[Text]"/>
      <dgm:spPr/>
      <dgm:t>
        <a:bodyPr/>
        <a:lstStyle/>
        <a:p>
          <a:r>
            <a:rPr lang="en-US" dirty="0" smtClean="0"/>
            <a:t>Access	</a:t>
          </a:r>
          <a:endParaRPr lang="en-US" dirty="0"/>
        </a:p>
      </dgm:t>
    </dgm:pt>
    <dgm:pt modelId="{99FEF481-7032-440B-892F-35D82AE7B338}" type="parTrans" cxnId="{61919790-502A-4E81-810D-277D6004AABA}">
      <dgm:prSet/>
      <dgm:spPr/>
      <dgm:t>
        <a:bodyPr/>
        <a:lstStyle/>
        <a:p>
          <a:endParaRPr lang="en-US"/>
        </a:p>
      </dgm:t>
    </dgm:pt>
    <dgm:pt modelId="{DE50358B-95F0-4835-9D8C-047CECA9AFFC}" type="sibTrans" cxnId="{61919790-502A-4E81-810D-277D6004AABA}">
      <dgm:prSet/>
      <dgm:spPr/>
      <dgm:t>
        <a:bodyPr/>
        <a:lstStyle/>
        <a:p>
          <a:endParaRPr lang="en-US" dirty="0"/>
        </a:p>
      </dgm:t>
    </dgm:pt>
    <dgm:pt modelId="{9637F464-2328-4947-BCB1-84A68AEBC74D}">
      <dgm:prSet phldrT="[Text]"/>
      <dgm:spPr/>
      <dgm:t>
        <a:bodyPr/>
        <a:lstStyle/>
        <a:p>
          <a:r>
            <a:rPr lang="en-US" dirty="0" smtClean="0"/>
            <a:t>Sampling</a:t>
          </a:r>
          <a:endParaRPr lang="en-US" dirty="0"/>
        </a:p>
      </dgm:t>
    </dgm:pt>
    <dgm:pt modelId="{0DA69366-066C-4142-8C29-27E3E4EB20DC}" type="parTrans" cxnId="{4313A3BB-DBA9-4C22-9EBF-27B1CCC76F00}">
      <dgm:prSet/>
      <dgm:spPr/>
      <dgm:t>
        <a:bodyPr/>
        <a:lstStyle/>
        <a:p>
          <a:endParaRPr lang="en-US"/>
        </a:p>
      </dgm:t>
    </dgm:pt>
    <dgm:pt modelId="{CA10AB8B-33CF-4755-BCE1-3516CAB2B1D6}" type="sibTrans" cxnId="{4313A3BB-DBA9-4C22-9EBF-27B1CCC76F00}">
      <dgm:prSet/>
      <dgm:spPr/>
      <dgm:t>
        <a:bodyPr/>
        <a:lstStyle/>
        <a:p>
          <a:endParaRPr lang="en-US" dirty="0"/>
        </a:p>
      </dgm:t>
    </dgm:pt>
    <dgm:pt modelId="{FBA865F4-997D-4925-86F2-A9B272923EBC}">
      <dgm:prSet phldrT="[Text]"/>
      <dgm:spPr/>
      <dgm:t>
        <a:bodyPr/>
        <a:lstStyle/>
        <a:p>
          <a:r>
            <a:rPr lang="en-US" dirty="0" smtClean="0"/>
            <a:t>Results Above Thresholds</a:t>
          </a:r>
          <a:endParaRPr lang="en-US" dirty="0"/>
        </a:p>
      </dgm:t>
    </dgm:pt>
    <dgm:pt modelId="{A3B1DA62-8455-4A5C-8A90-BE140993EA9D}" type="parTrans" cxnId="{8E5B00CC-4752-484C-826C-EB4D6D4A66E8}">
      <dgm:prSet/>
      <dgm:spPr/>
      <dgm:t>
        <a:bodyPr/>
        <a:lstStyle/>
        <a:p>
          <a:endParaRPr lang="en-US"/>
        </a:p>
      </dgm:t>
    </dgm:pt>
    <dgm:pt modelId="{74148AFE-8CF0-465C-8DE6-91D3CAC6CBF5}" type="sibTrans" cxnId="{8E5B00CC-4752-484C-826C-EB4D6D4A66E8}">
      <dgm:prSet/>
      <dgm:spPr/>
      <dgm:t>
        <a:bodyPr/>
        <a:lstStyle/>
        <a:p>
          <a:endParaRPr lang="en-US" dirty="0"/>
        </a:p>
      </dgm:t>
    </dgm:pt>
    <dgm:pt modelId="{C05D79D4-DF4D-4367-8CAE-65F443CE30C2}">
      <dgm:prSet/>
      <dgm:spPr/>
      <dgm:t>
        <a:bodyPr/>
        <a:lstStyle/>
        <a:p>
          <a:r>
            <a:rPr lang="en-US" dirty="0" smtClean="0"/>
            <a:t>Cleanup</a:t>
          </a:r>
          <a:endParaRPr lang="en-US" dirty="0"/>
        </a:p>
      </dgm:t>
    </dgm:pt>
    <dgm:pt modelId="{DB02ED66-4F61-44AD-833D-57932FB5CA33}" type="parTrans" cxnId="{333B8B90-2744-4C60-91A2-FCE07E84D6B4}">
      <dgm:prSet/>
      <dgm:spPr/>
      <dgm:t>
        <a:bodyPr/>
        <a:lstStyle/>
        <a:p>
          <a:endParaRPr lang="en-US"/>
        </a:p>
      </dgm:t>
    </dgm:pt>
    <dgm:pt modelId="{CF7A689E-214A-45A7-84DE-620618A1B349}" type="sibTrans" cxnId="{333B8B90-2744-4C60-91A2-FCE07E84D6B4}">
      <dgm:prSet/>
      <dgm:spPr/>
      <dgm:t>
        <a:bodyPr/>
        <a:lstStyle/>
        <a:p>
          <a:endParaRPr lang="en-US" dirty="0"/>
        </a:p>
      </dgm:t>
    </dgm:pt>
    <dgm:pt modelId="{250840A6-1CB0-495E-9C9D-E9F95DB9C697}">
      <dgm:prSet/>
      <dgm:spPr/>
      <dgm:t>
        <a:bodyPr/>
        <a:lstStyle/>
        <a:p>
          <a:r>
            <a:rPr lang="en-US" dirty="0" smtClean="0"/>
            <a:t>Restore</a:t>
          </a:r>
          <a:endParaRPr lang="en-US" dirty="0"/>
        </a:p>
      </dgm:t>
    </dgm:pt>
    <dgm:pt modelId="{EDE0CCAC-1C03-468B-96BF-62AB81FC08BD}" type="parTrans" cxnId="{F07C0536-B8D9-496F-9001-2D124FF67D5D}">
      <dgm:prSet/>
      <dgm:spPr/>
      <dgm:t>
        <a:bodyPr/>
        <a:lstStyle/>
        <a:p>
          <a:endParaRPr lang="en-US"/>
        </a:p>
      </dgm:t>
    </dgm:pt>
    <dgm:pt modelId="{F9D51506-4FF3-4BBE-9DE7-25181196EDFC}" type="sibTrans" cxnId="{F07C0536-B8D9-496F-9001-2D124FF67D5D}">
      <dgm:prSet/>
      <dgm:spPr/>
      <dgm:t>
        <a:bodyPr/>
        <a:lstStyle/>
        <a:p>
          <a:endParaRPr lang="en-US"/>
        </a:p>
      </dgm:t>
    </dgm:pt>
    <dgm:pt modelId="{3495AF7A-A049-4264-A31E-49A1DAB948A7}" type="pres">
      <dgm:prSet presAssocID="{BE5FEB4F-F7F0-4631-968D-29F185D3B80F}" presName="Name0" presStyleCnt="0">
        <dgm:presLayoutVars>
          <dgm:dir/>
          <dgm:resizeHandles val="exact"/>
        </dgm:presLayoutVars>
      </dgm:prSet>
      <dgm:spPr/>
    </dgm:pt>
    <dgm:pt modelId="{410D96A4-75FE-47C0-B124-E5AF2A0D72A4}" type="pres">
      <dgm:prSet presAssocID="{81D67C7B-BEB6-4710-99F3-F64A611801CC}" presName="node" presStyleLbl="node1" presStyleIdx="0" presStyleCnt="5">
        <dgm:presLayoutVars>
          <dgm:bulletEnabled val="1"/>
        </dgm:presLayoutVars>
      </dgm:prSet>
      <dgm:spPr/>
      <dgm:t>
        <a:bodyPr/>
        <a:lstStyle/>
        <a:p>
          <a:endParaRPr lang="en-US"/>
        </a:p>
      </dgm:t>
    </dgm:pt>
    <dgm:pt modelId="{7B057B58-B026-42D7-AD5D-F5BECCF092D0}" type="pres">
      <dgm:prSet presAssocID="{DE50358B-95F0-4835-9D8C-047CECA9AFFC}" presName="sibTrans" presStyleLbl="sibTrans1D1" presStyleIdx="0" presStyleCnt="4"/>
      <dgm:spPr/>
      <dgm:t>
        <a:bodyPr/>
        <a:lstStyle/>
        <a:p>
          <a:endParaRPr lang="en-US"/>
        </a:p>
      </dgm:t>
    </dgm:pt>
    <dgm:pt modelId="{3B7E8707-D6CD-4D21-A3A4-C2CB64F7CF58}" type="pres">
      <dgm:prSet presAssocID="{DE50358B-95F0-4835-9D8C-047CECA9AFFC}" presName="connectorText" presStyleLbl="sibTrans1D1" presStyleIdx="0" presStyleCnt="4"/>
      <dgm:spPr/>
      <dgm:t>
        <a:bodyPr/>
        <a:lstStyle/>
        <a:p>
          <a:endParaRPr lang="en-US"/>
        </a:p>
      </dgm:t>
    </dgm:pt>
    <dgm:pt modelId="{D22E11EE-182A-4CA8-BA01-75D7DB91E50B}" type="pres">
      <dgm:prSet presAssocID="{9637F464-2328-4947-BCB1-84A68AEBC74D}" presName="node" presStyleLbl="node1" presStyleIdx="1" presStyleCnt="5">
        <dgm:presLayoutVars>
          <dgm:bulletEnabled val="1"/>
        </dgm:presLayoutVars>
      </dgm:prSet>
      <dgm:spPr/>
      <dgm:t>
        <a:bodyPr/>
        <a:lstStyle/>
        <a:p>
          <a:endParaRPr lang="en-US"/>
        </a:p>
      </dgm:t>
    </dgm:pt>
    <dgm:pt modelId="{1F1004DD-CD7A-45CE-B078-76A33A10F221}" type="pres">
      <dgm:prSet presAssocID="{CA10AB8B-33CF-4755-BCE1-3516CAB2B1D6}" presName="sibTrans" presStyleLbl="sibTrans1D1" presStyleIdx="1" presStyleCnt="4"/>
      <dgm:spPr/>
      <dgm:t>
        <a:bodyPr/>
        <a:lstStyle/>
        <a:p>
          <a:endParaRPr lang="en-US"/>
        </a:p>
      </dgm:t>
    </dgm:pt>
    <dgm:pt modelId="{D4509C25-60AA-4215-85E0-EB0178893450}" type="pres">
      <dgm:prSet presAssocID="{CA10AB8B-33CF-4755-BCE1-3516CAB2B1D6}" presName="connectorText" presStyleLbl="sibTrans1D1" presStyleIdx="1" presStyleCnt="4"/>
      <dgm:spPr/>
      <dgm:t>
        <a:bodyPr/>
        <a:lstStyle/>
        <a:p>
          <a:endParaRPr lang="en-US"/>
        </a:p>
      </dgm:t>
    </dgm:pt>
    <dgm:pt modelId="{9E6EF06F-23B8-46F2-BD99-221F4D642F13}" type="pres">
      <dgm:prSet presAssocID="{FBA865F4-997D-4925-86F2-A9B272923EBC}" presName="node" presStyleLbl="node1" presStyleIdx="2" presStyleCnt="5">
        <dgm:presLayoutVars>
          <dgm:bulletEnabled val="1"/>
        </dgm:presLayoutVars>
      </dgm:prSet>
      <dgm:spPr/>
      <dgm:t>
        <a:bodyPr/>
        <a:lstStyle/>
        <a:p>
          <a:endParaRPr lang="en-US"/>
        </a:p>
      </dgm:t>
    </dgm:pt>
    <dgm:pt modelId="{5F76EF16-1A68-4845-81D1-B2DBF35D14BA}" type="pres">
      <dgm:prSet presAssocID="{74148AFE-8CF0-465C-8DE6-91D3CAC6CBF5}" presName="sibTrans" presStyleLbl="sibTrans1D1" presStyleIdx="2" presStyleCnt="4"/>
      <dgm:spPr/>
      <dgm:t>
        <a:bodyPr/>
        <a:lstStyle/>
        <a:p>
          <a:endParaRPr lang="en-US"/>
        </a:p>
      </dgm:t>
    </dgm:pt>
    <dgm:pt modelId="{D16FF7C1-2EA2-4C1D-8E12-812EBB1223CB}" type="pres">
      <dgm:prSet presAssocID="{74148AFE-8CF0-465C-8DE6-91D3CAC6CBF5}" presName="connectorText" presStyleLbl="sibTrans1D1" presStyleIdx="2" presStyleCnt="4"/>
      <dgm:spPr/>
      <dgm:t>
        <a:bodyPr/>
        <a:lstStyle/>
        <a:p>
          <a:endParaRPr lang="en-US"/>
        </a:p>
      </dgm:t>
    </dgm:pt>
    <dgm:pt modelId="{1372A1D2-85A0-43E8-B0D3-B621BCED5E72}" type="pres">
      <dgm:prSet presAssocID="{C05D79D4-DF4D-4367-8CAE-65F443CE30C2}" presName="node" presStyleLbl="node1" presStyleIdx="3" presStyleCnt="5">
        <dgm:presLayoutVars>
          <dgm:bulletEnabled val="1"/>
        </dgm:presLayoutVars>
      </dgm:prSet>
      <dgm:spPr/>
      <dgm:t>
        <a:bodyPr/>
        <a:lstStyle/>
        <a:p>
          <a:endParaRPr lang="en-US"/>
        </a:p>
      </dgm:t>
    </dgm:pt>
    <dgm:pt modelId="{9AE49372-52BE-4AE4-9AC1-7550DEF2D51A}" type="pres">
      <dgm:prSet presAssocID="{CF7A689E-214A-45A7-84DE-620618A1B349}" presName="sibTrans" presStyleLbl="sibTrans1D1" presStyleIdx="3" presStyleCnt="4"/>
      <dgm:spPr/>
      <dgm:t>
        <a:bodyPr/>
        <a:lstStyle/>
        <a:p>
          <a:endParaRPr lang="en-US"/>
        </a:p>
      </dgm:t>
    </dgm:pt>
    <dgm:pt modelId="{B47AFDEF-C18D-4891-8591-1D1698144A94}" type="pres">
      <dgm:prSet presAssocID="{CF7A689E-214A-45A7-84DE-620618A1B349}" presName="connectorText" presStyleLbl="sibTrans1D1" presStyleIdx="3" presStyleCnt="4"/>
      <dgm:spPr/>
      <dgm:t>
        <a:bodyPr/>
        <a:lstStyle/>
        <a:p>
          <a:endParaRPr lang="en-US"/>
        </a:p>
      </dgm:t>
    </dgm:pt>
    <dgm:pt modelId="{247953B4-CBBE-41D3-945D-B8B6E6C1E4EA}" type="pres">
      <dgm:prSet presAssocID="{250840A6-1CB0-495E-9C9D-E9F95DB9C697}" presName="node" presStyleLbl="node1" presStyleIdx="4" presStyleCnt="5">
        <dgm:presLayoutVars>
          <dgm:bulletEnabled val="1"/>
        </dgm:presLayoutVars>
      </dgm:prSet>
      <dgm:spPr/>
      <dgm:t>
        <a:bodyPr/>
        <a:lstStyle/>
        <a:p>
          <a:endParaRPr lang="en-US"/>
        </a:p>
      </dgm:t>
    </dgm:pt>
  </dgm:ptLst>
  <dgm:cxnLst>
    <dgm:cxn modelId="{564BE7AE-8A0E-41E5-805C-42E924903FAC}" type="presOf" srcId="{C05D79D4-DF4D-4367-8CAE-65F443CE30C2}" destId="{1372A1D2-85A0-43E8-B0D3-B621BCED5E72}" srcOrd="0" destOrd="0" presId="urn:microsoft.com/office/officeart/2005/8/layout/bProcess3"/>
    <dgm:cxn modelId="{EDE851A5-B7D9-4F58-8AF4-CE85E465193D}" type="presOf" srcId="{74148AFE-8CF0-465C-8DE6-91D3CAC6CBF5}" destId="{D16FF7C1-2EA2-4C1D-8E12-812EBB1223CB}" srcOrd="1" destOrd="0" presId="urn:microsoft.com/office/officeart/2005/8/layout/bProcess3"/>
    <dgm:cxn modelId="{7C1DFCBB-0C62-4EE6-A250-20502CA50F74}" type="presOf" srcId="{250840A6-1CB0-495E-9C9D-E9F95DB9C697}" destId="{247953B4-CBBE-41D3-945D-B8B6E6C1E4EA}" srcOrd="0" destOrd="0" presId="urn:microsoft.com/office/officeart/2005/8/layout/bProcess3"/>
    <dgm:cxn modelId="{F935AB2A-6F29-49D7-A8D1-B3D0637D44D7}" type="presOf" srcId="{DE50358B-95F0-4835-9D8C-047CECA9AFFC}" destId="{7B057B58-B026-42D7-AD5D-F5BECCF092D0}" srcOrd="0" destOrd="0" presId="urn:microsoft.com/office/officeart/2005/8/layout/bProcess3"/>
    <dgm:cxn modelId="{333B8B90-2744-4C60-91A2-FCE07E84D6B4}" srcId="{BE5FEB4F-F7F0-4631-968D-29F185D3B80F}" destId="{C05D79D4-DF4D-4367-8CAE-65F443CE30C2}" srcOrd="3" destOrd="0" parTransId="{DB02ED66-4F61-44AD-833D-57932FB5CA33}" sibTransId="{CF7A689E-214A-45A7-84DE-620618A1B349}"/>
    <dgm:cxn modelId="{4E8F0C2F-F878-4B96-BAFD-9193A6E0CEC7}" type="presOf" srcId="{CA10AB8B-33CF-4755-BCE1-3516CAB2B1D6}" destId="{1F1004DD-CD7A-45CE-B078-76A33A10F221}" srcOrd="0" destOrd="0" presId="urn:microsoft.com/office/officeart/2005/8/layout/bProcess3"/>
    <dgm:cxn modelId="{8E5B00CC-4752-484C-826C-EB4D6D4A66E8}" srcId="{BE5FEB4F-F7F0-4631-968D-29F185D3B80F}" destId="{FBA865F4-997D-4925-86F2-A9B272923EBC}" srcOrd="2" destOrd="0" parTransId="{A3B1DA62-8455-4A5C-8A90-BE140993EA9D}" sibTransId="{74148AFE-8CF0-465C-8DE6-91D3CAC6CBF5}"/>
    <dgm:cxn modelId="{F173CD79-FE30-4EF7-90D8-600E8D9C08C9}" type="presOf" srcId="{BE5FEB4F-F7F0-4631-968D-29F185D3B80F}" destId="{3495AF7A-A049-4264-A31E-49A1DAB948A7}" srcOrd="0" destOrd="0" presId="urn:microsoft.com/office/officeart/2005/8/layout/bProcess3"/>
    <dgm:cxn modelId="{44BB2B12-4E47-4F13-872D-4D775D6E1DA3}" type="presOf" srcId="{CF7A689E-214A-45A7-84DE-620618A1B349}" destId="{B47AFDEF-C18D-4891-8591-1D1698144A94}" srcOrd="1" destOrd="0" presId="urn:microsoft.com/office/officeart/2005/8/layout/bProcess3"/>
    <dgm:cxn modelId="{3A64EA7A-D96F-41C7-9000-7DBF747EF463}" type="presOf" srcId="{9637F464-2328-4947-BCB1-84A68AEBC74D}" destId="{D22E11EE-182A-4CA8-BA01-75D7DB91E50B}" srcOrd="0" destOrd="0" presId="urn:microsoft.com/office/officeart/2005/8/layout/bProcess3"/>
    <dgm:cxn modelId="{B7D7FB41-0660-4DF4-96F5-EC58B7B941AC}" type="presOf" srcId="{81D67C7B-BEB6-4710-99F3-F64A611801CC}" destId="{410D96A4-75FE-47C0-B124-E5AF2A0D72A4}" srcOrd="0" destOrd="0" presId="urn:microsoft.com/office/officeart/2005/8/layout/bProcess3"/>
    <dgm:cxn modelId="{F07C0536-B8D9-496F-9001-2D124FF67D5D}" srcId="{BE5FEB4F-F7F0-4631-968D-29F185D3B80F}" destId="{250840A6-1CB0-495E-9C9D-E9F95DB9C697}" srcOrd="4" destOrd="0" parTransId="{EDE0CCAC-1C03-468B-96BF-62AB81FC08BD}" sibTransId="{F9D51506-4FF3-4BBE-9DE7-25181196EDFC}"/>
    <dgm:cxn modelId="{21D74261-0185-47B8-A100-2754D34BCD97}" type="presOf" srcId="{74148AFE-8CF0-465C-8DE6-91D3CAC6CBF5}" destId="{5F76EF16-1A68-4845-81D1-B2DBF35D14BA}" srcOrd="0" destOrd="0" presId="urn:microsoft.com/office/officeart/2005/8/layout/bProcess3"/>
    <dgm:cxn modelId="{F4928CB1-66AD-42EF-B4A4-398E7A1DFEAF}" type="presOf" srcId="{CF7A689E-214A-45A7-84DE-620618A1B349}" destId="{9AE49372-52BE-4AE4-9AC1-7550DEF2D51A}" srcOrd="0" destOrd="0" presId="urn:microsoft.com/office/officeart/2005/8/layout/bProcess3"/>
    <dgm:cxn modelId="{4313A3BB-DBA9-4C22-9EBF-27B1CCC76F00}" srcId="{BE5FEB4F-F7F0-4631-968D-29F185D3B80F}" destId="{9637F464-2328-4947-BCB1-84A68AEBC74D}" srcOrd="1" destOrd="0" parTransId="{0DA69366-066C-4142-8C29-27E3E4EB20DC}" sibTransId="{CA10AB8B-33CF-4755-BCE1-3516CAB2B1D6}"/>
    <dgm:cxn modelId="{FA36B496-C35A-4469-8F96-CBF2CB41D697}" type="presOf" srcId="{FBA865F4-997D-4925-86F2-A9B272923EBC}" destId="{9E6EF06F-23B8-46F2-BD99-221F4D642F13}" srcOrd="0" destOrd="0" presId="urn:microsoft.com/office/officeart/2005/8/layout/bProcess3"/>
    <dgm:cxn modelId="{B0E6B80D-464A-49D9-ACB1-11CF3C6374E5}" type="presOf" srcId="{CA10AB8B-33CF-4755-BCE1-3516CAB2B1D6}" destId="{D4509C25-60AA-4215-85E0-EB0178893450}" srcOrd="1" destOrd="0" presId="urn:microsoft.com/office/officeart/2005/8/layout/bProcess3"/>
    <dgm:cxn modelId="{61919790-502A-4E81-810D-277D6004AABA}" srcId="{BE5FEB4F-F7F0-4631-968D-29F185D3B80F}" destId="{81D67C7B-BEB6-4710-99F3-F64A611801CC}" srcOrd="0" destOrd="0" parTransId="{99FEF481-7032-440B-892F-35D82AE7B338}" sibTransId="{DE50358B-95F0-4835-9D8C-047CECA9AFFC}"/>
    <dgm:cxn modelId="{2DCE400D-EC31-4350-BF24-D93F2AD9FC3C}" type="presOf" srcId="{DE50358B-95F0-4835-9D8C-047CECA9AFFC}" destId="{3B7E8707-D6CD-4D21-A3A4-C2CB64F7CF58}" srcOrd="1" destOrd="0" presId="urn:microsoft.com/office/officeart/2005/8/layout/bProcess3"/>
    <dgm:cxn modelId="{44A0FE5D-FC74-48F3-8B09-48EC20933509}" type="presParOf" srcId="{3495AF7A-A049-4264-A31E-49A1DAB948A7}" destId="{410D96A4-75FE-47C0-B124-E5AF2A0D72A4}" srcOrd="0" destOrd="0" presId="urn:microsoft.com/office/officeart/2005/8/layout/bProcess3"/>
    <dgm:cxn modelId="{1D4B7C20-A419-4115-BBC8-20E2869DF552}" type="presParOf" srcId="{3495AF7A-A049-4264-A31E-49A1DAB948A7}" destId="{7B057B58-B026-42D7-AD5D-F5BECCF092D0}" srcOrd="1" destOrd="0" presId="urn:microsoft.com/office/officeart/2005/8/layout/bProcess3"/>
    <dgm:cxn modelId="{84D6D46C-6697-4FDE-BEEF-708ED82DEB09}" type="presParOf" srcId="{7B057B58-B026-42D7-AD5D-F5BECCF092D0}" destId="{3B7E8707-D6CD-4D21-A3A4-C2CB64F7CF58}" srcOrd="0" destOrd="0" presId="urn:microsoft.com/office/officeart/2005/8/layout/bProcess3"/>
    <dgm:cxn modelId="{4903C0B6-BD40-4212-9340-289C7C6D5489}" type="presParOf" srcId="{3495AF7A-A049-4264-A31E-49A1DAB948A7}" destId="{D22E11EE-182A-4CA8-BA01-75D7DB91E50B}" srcOrd="2" destOrd="0" presId="urn:microsoft.com/office/officeart/2005/8/layout/bProcess3"/>
    <dgm:cxn modelId="{A9498325-D3A3-40D5-A59C-8EE8E7DA0ACF}" type="presParOf" srcId="{3495AF7A-A049-4264-A31E-49A1DAB948A7}" destId="{1F1004DD-CD7A-45CE-B078-76A33A10F221}" srcOrd="3" destOrd="0" presId="urn:microsoft.com/office/officeart/2005/8/layout/bProcess3"/>
    <dgm:cxn modelId="{818AE8CF-9F21-4726-8AD4-4AED9A215B7B}" type="presParOf" srcId="{1F1004DD-CD7A-45CE-B078-76A33A10F221}" destId="{D4509C25-60AA-4215-85E0-EB0178893450}" srcOrd="0" destOrd="0" presId="urn:microsoft.com/office/officeart/2005/8/layout/bProcess3"/>
    <dgm:cxn modelId="{A73A02FE-DEB0-4FC7-9056-D3CF1E336451}" type="presParOf" srcId="{3495AF7A-A049-4264-A31E-49A1DAB948A7}" destId="{9E6EF06F-23B8-46F2-BD99-221F4D642F13}" srcOrd="4" destOrd="0" presId="urn:microsoft.com/office/officeart/2005/8/layout/bProcess3"/>
    <dgm:cxn modelId="{19EE343A-74F8-4201-AF73-288E12C55721}" type="presParOf" srcId="{3495AF7A-A049-4264-A31E-49A1DAB948A7}" destId="{5F76EF16-1A68-4845-81D1-B2DBF35D14BA}" srcOrd="5" destOrd="0" presId="urn:microsoft.com/office/officeart/2005/8/layout/bProcess3"/>
    <dgm:cxn modelId="{1E2092E8-5837-4EAF-99B7-22481869E280}" type="presParOf" srcId="{5F76EF16-1A68-4845-81D1-B2DBF35D14BA}" destId="{D16FF7C1-2EA2-4C1D-8E12-812EBB1223CB}" srcOrd="0" destOrd="0" presId="urn:microsoft.com/office/officeart/2005/8/layout/bProcess3"/>
    <dgm:cxn modelId="{C0F164DC-DFCD-45AB-8A1A-F5765E468692}" type="presParOf" srcId="{3495AF7A-A049-4264-A31E-49A1DAB948A7}" destId="{1372A1D2-85A0-43E8-B0D3-B621BCED5E72}" srcOrd="6" destOrd="0" presId="urn:microsoft.com/office/officeart/2005/8/layout/bProcess3"/>
    <dgm:cxn modelId="{DF84F7BD-05F3-4D59-AE66-DC08DABB9E82}" type="presParOf" srcId="{3495AF7A-A049-4264-A31E-49A1DAB948A7}" destId="{9AE49372-52BE-4AE4-9AC1-7550DEF2D51A}" srcOrd="7" destOrd="0" presId="urn:microsoft.com/office/officeart/2005/8/layout/bProcess3"/>
    <dgm:cxn modelId="{38DBECA4-EBEB-4517-B7D8-E0EEE21597F2}" type="presParOf" srcId="{9AE49372-52BE-4AE4-9AC1-7550DEF2D51A}" destId="{B47AFDEF-C18D-4891-8591-1D1698144A94}" srcOrd="0" destOrd="0" presId="urn:microsoft.com/office/officeart/2005/8/layout/bProcess3"/>
    <dgm:cxn modelId="{2FEF1FED-CB3E-4402-ADB3-EC2C2A9CF78A}" type="presParOf" srcId="{3495AF7A-A049-4264-A31E-49A1DAB948A7}" destId="{247953B4-CBBE-41D3-945D-B8B6E6C1E4EA}" srcOrd="8" destOrd="0" presId="urn:microsoft.com/office/officeart/2005/8/layout/bProcess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5330776-F7BF-47C6-8E61-1838A99F7DA6}" type="doc">
      <dgm:prSet loTypeId="urn:microsoft.com/office/officeart/2005/8/layout/process5" loCatId="process" qsTypeId="urn:microsoft.com/office/officeart/2005/8/quickstyle/simple1" qsCatId="simple" csTypeId="urn:microsoft.com/office/officeart/2005/8/colors/colorful2" csCatId="colorful" phldr="1"/>
      <dgm:spPr/>
    </dgm:pt>
    <dgm:pt modelId="{06AA1A1E-6AC7-4755-8604-3AAED3FEF1A3}">
      <dgm:prSet phldrT="[Text]"/>
      <dgm:spPr/>
      <dgm:t>
        <a:bodyPr/>
        <a:lstStyle/>
        <a:p>
          <a:r>
            <a:rPr lang="en-US" dirty="0" smtClean="0"/>
            <a:t>1.Prepare existing data</a:t>
          </a:r>
          <a:endParaRPr lang="en-US" dirty="0"/>
        </a:p>
      </dgm:t>
    </dgm:pt>
    <dgm:pt modelId="{1DB5AAE7-93E7-4283-B002-B8047ACFBC24}" type="parTrans" cxnId="{156BD673-D1D2-4014-910A-D7EC4970B803}">
      <dgm:prSet/>
      <dgm:spPr/>
      <dgm:t>
        <a:bodyPr/>
        <a:lstStyle/>
        <a:p>
          <a:endParaRPr lang="en-US"/>
        </a:p>
      </dgm:t>
    </dgm:pt>
    <dgm:pt modelId="{BCE68F2D-D16E-4580-A8DB-AEFD40D36BCA}" type="sibTrans" cxnId="{156BD673-D1D2-4014-910A-D7EC4970B803}">
      <dgm:prSet/>
      <dgm:spPr/>
      <dgm:t>
        <a:bodyPr/>
        <a:lstStyle/>
        <a:p>
          <a:endParaRPr lang="en-US"/>
        </a:p>
      </dgm:t>
    </dgm:pt>
    <dgm:pt modelId="{2CC7DDCB-6410-4FBF-A763-228C32D14B28}">
      <dgm:prSet phldrT="[Text]"/>
      <dgm:spPr/>
      <dgm:t>
        <a:bodyPr/>
        <a:lstStyle/>
        <a:p>
          <a:r>
            <a:rPr lang="en-US" dirty="0" smtClean="0"/>
            <a:t>2. Collect more data</a:t>
          </a:r>
          <a:endParaRPr lang="en-US" dirty="0"/>
        </a:p>
      </dgm:t>
    </dgm:pt>
    <dgm:pt modelId="{E7373F43-642D-4133-9564-97E134E69F4A}" type="parTrans" cxnId="{47B495A8-1365-4535-8289-C9CBD0CF4E99}">
      <dgm:prSet/>
      <dgm:spPr/>
      <dgm:t>
        <a:bodyPr/>
        <a:lstStyle/>
        <a:p>
          <a:endParaRPr lang="en-US"/>
        </a:p>
      </dgm:t>
    </dgm:pt>
    <dgm:pt modelId="{98A355F8-F8A1-4BC6-9F38-4F6BB7B124D9}" type="sibTrans" cxnId="{47B495A8-1365-4535-8289-C9CBD0CF4E99}">
      <dgm:prSet/>
      <dgm:spPr/>
      <dgm:t>
        <a:bodyPr/>
        <a:lstStyle/>
        <a:p>
          <a:endParaRPr lang="en-US"/>
        </a:p>
      </dgm:t>
    </dgm:pt>
    <dgm:pt modelId="{93A9BAC9-4B85-448F-8E95-0E3813FE3CBA}">
      <dgm:prSet phldrT="[Text]"/>
      <dgm:spPr/>
      <dgm:t>
        <a:bodyPr/>
        <a:lstStyle/>
        <a:p>
          <a:r>
            <a:rPr lang="en-US" dirty="0" smtClean="0"/>
            <a:t>3. Build a basic model</a:t>
          </a:r>
          <a:endParaRPr lang="en-US" dirty="0"/>
        </a:p>
      </dgm:t>
    </dgm:pt>
    <dgm:pt modelId="{A3C94C20-4F12-411A-98DF-78C6E6C55D0F}" type="parTrans" cxnId="{873F12B5-3FCD-4946-BD8A-36FD89A41213}">
      <dgm:prSet/>
      <dgm:spPr/>
      <dgm:t>
        <a:bodyPr/>
        <a:lstStyle/>
        <a:p>
          <a:endParaRPr lang="en-US"/>
        </a:p>
      </dgm:t>
    </dgm:pt>
    <dgm:pt modelId="{D584154D-71BC-4B4B-808B-EB21FCFBCAF9}" type="sibTrans" cxnId="{873F12B5-3FCD-4946-BD8A-36FD89A41213}">
      <dgm:prSet/>
      <dgm:spPr/>
      <dgm:t>
        <a:bodyPr/>
        <a:lstStyle/>
        <a:p>
          <a:endParaRPr lang="en-US"/>
        </a:p>
      </dgm:t>
    </dgm:pt>
    <dgm:pt modelId="{09DDCFE2-0A1F-4F67-8789-038F1AE3C8AF}">
      <dgm:prSet phldrT="[Text]"/>
      <dgm:spPr/>
      <dgm:t>
        <a:bodyPr/>
        <a:lstStyle/>
        <a:p>
          <a:r>
            <a:rPr lang="en-US" dirty="0" smtClean="0"/>
            <a:t>4. Refine the model</a:t>
          </a:r>
          <a:endParaRPr lang="en-US" dirty="0"/>
        </a:p>
      </dgm:t>
    </dgm:pt>
    <dgm:pt modelId="{BE173FAB-84D7-4C8C-9EDF-4AAF57309C14}" type="parTrans" cxnId="{338E4CA1-675A-4F52-9344-C50C12C86852}">
      <dgm:prSet/>
      <dgm:spPr/>
      <dgm:t>
        <a:bodyPr/>
        <a:lstStyle/>
        <a:p>
          <a:endParaRPr lang="en-US"/>
        </a:p>
      </dgm:t>
    </dgm:pt>
    <dgm:pt modelId="{2F4E9568-4B46-4858-A49D-C3E92132779D}" type="sibTrans" cxnId="{338E4CA1-675A-4F52-9344-C50C12C86852}">
      <dgm:prSet/>
      <dgm:spPr/>
      <dgm:t>
        <a:bodyPr/>
        <a:lstStyle/>
        <a:p>
          <a:endParaRPr lang="en-US"/>
        </a:p>
      </dgm:t>
    </dgm:pt>
    <dgm:pt modelId="{E0AD37AA-35A4-44CF-B961-9AA4F8F7774C}">
      <dgm:prSet phldrT="[Text]"/>
      <dgm:spPr/>
      <dgm:t>
        <a:bodyPr/>
        <a:lstStyle/>
        <a:p>
          <a:r>
            <a:rPr lang="en-US" dirty="0" smtClean="0"/>
            <a:t>5. Map the outputs</a:t>
          </a:r>
          <a:endParaRPr lang="en-US" dirty="0"/>
        </a:p>
      </dgm:t>
    </dgm:pt>
    <dgm:pt modelId="{74D73572-AD34-4CF1-AB93-C5F2A1241542}" type="parTrans" cxnId="{A2FF3C65-6F17-40BE-B127-18EE2C7FB2E9}">
      <dgm:prSet/>
      <dgm:spPr/>
      <dgm:t>
        <a:bodyPr/>
        <a:lstStyle/>
        <a:p>
          <a:endParaRPr lang="en-US"/>
        </a:p>
      </dgm:t>
    </dgm:pt>
    <dgm:pt modelId="{839ACCF0-70E8-4734-9003-BF31652AFA8D}" type="sibTrans" cxnId="{A2FF3C65-6F17-40BE-B127-18EE2C7FB2E9}">
      <dgm:prSet/>
      <dgm:spPr/>
      <dgm:t>
        <a:bodyPr/>
        <a:lstStyle/>
        <a:p>
          <a:endParaRPr lang="en-US"/>
        </a:p>
      </dgm:t>
    </dgm:pt>
    <dgm:pt modelId="{5E520DCB-E664-4255-B13B-F3D235629D1E}">
      <dgm:prSet phldrT="[Text]"/>
      <dgm:spPr/>
      <dgm:t>
        <a:bodyPr/>
        <a:lstStyle/>
        <a:p>
          <a:r>
            <a:rPr lang="en-US" dirty="0" smtClean="0"/>
            <a:t>6. Make decisions</a:t>
          </a:r>
          <a:endParaRPr lang="en-US" dirty="0"/>
        </a:p>
      </dgm:t>
    </dgm:pt>
    <dgm:pt modelId="{DBDF2146-D006-44D7-9FAB-F469772317D5}" type="parTrans" cxnId="{A8606C30-66DF-415E-918E-B0DF7A5FA865}">
      <dgm:prSet/>
      <dgm:spPr/>
      <dgm:t>
        <a:bodyPr/>
        <a:lstStyle/>
        <a:p>
          <a:endParaRPr lang="en-US"/>
        </a:p>
      </dgm:t>
    </dgm:pt>
    <dgm:pt modelId="{E504C0E1-53AA-4328-9F6C-C5F040EA3FF3}" type="sibTrans" cxnId="{A8606C30-66DF-415E-918E-B0DF7A5FA865}">
      <dgm:prSet/>
      <dgm:spPr/>
      <dgm:t>
        <a:bodyPr/>
        <a:lstStyle/>
        <a:p>
          <a:endParaRPr lang="en-US"/>
        </a:p>
      </dgm:t>
    </dgm:pt>
    <dgm:pt modelId="{D397C228-7B86-4AC0-BAD8-9A5826A2C122}" type="pres">
      <dgm:prSet presAssocID="{25330776-F7BF-47C6-8E61-1838A99F7DA6}" presName="diagram" presStyleCnt="0">
        <dgm:presLayoutVars>
          <dgm:dir/>
          <dgm:resizeHandles val="exact"/>
        </dgm:presLayoutVars>
      </dgm:prSet>
      <dgm:spPr/>
    </dgm:pt>
    <dgm:pt modelId="{AB141C54-0DDD-48F7-B78D-8FA0990D9F86}" type="pres">
      <dgm:prSet presAssocID="{06AA1A1E-6AC7-4755-8604-3AAED3FEF1A3}" presName="node" presStyleLbl="node1" presStyleIdx="0" presStyleCnt="6">
        <dgm:presLayoutVars>
          <dgm:bulletEnabled val="1"/>
        </dgm:presLayoutVars>
      </dgm:prSet>
      <dgm:spPr/>
      <dgm:t>
        <a:bodyPr/>
        <a:lstStyle/>
        <a:p>
          <a:endParaRPr lang="en-US"/>
        </a:p>
      </dgm:t>
    </dgm:pt>
    <dgm:pt modelId="{436A52AF-E5B9-4E0F-AD61-588C7B1DF3D6}" type="pres">
      <dgm:prSet presAssocID="{BCE68F2D-D16E-4580-A8DB-AEFD40D36BCA}" presName="sibTrans" presStyleLbl="sibTrans2D1" presStyleIdx="0" presStyleCnt="5"/>
      <dgm:spPr/>
      <dgm:t>
        <a:bodyPr/>
        <a:lstStyle/>
        <a:p>
          <a:endParaRPr lang="en-US"/>
        </a:p>
      </dgm:t>
    </dgm:pt>
    <dgm:pt modelId="{942C83EA-1E75-417B-905F-D840C3943A4B}" type="pres">
      <dgm:prSet presAssocID="{BCE68F2D-D16E-4580-A8DB-AEFD40D36BCA}" presName="connectorText" presStyleLbl="sibTrans2D1" presStyleIdx="0" presStyleCnt="5"/>
      <dgm:spPr/>
      <dgm:t>
        <a:bodyPr/>
        <a:lstStyle/>
        <a:p>
          <a:endParaRPr lang="en-US"/>
        </a:p>
      </dgm:t>
    </dgm:pt>
    <dgm:pt modelId="{F8F80F52-23D7-43E0-B4C0-654C7F7AF50D}" type="pres">
      <dgm:prSet presAssocID="{2CC7DDCB-6410-4FBF-A763-228C32D14B28}" presName="node" presStyleLbl="node1" presStyleIdx="1" presStyleCnt="6">
        <dgm:presLayoutVars>
          <dgm:bulletEnabled val="1"/>
        </dgm:presLayoutVars>
      </dgm:prSet>
      <dgm:spPr/>
      <dgm:t>
        <a:bodyPr/>
        <a:lstStyle/>
        <a:p>
          <a:endParaRPr lang="en-US"/>
        </a:p>
      </dgm:t>
    </dgm:pt>
    <dgm:pt modelId="{38F65F7A-7AE0-41DB-B9D6-41F6DC046E36}" type="pres">
      <dgm:prSet presAssocID="{98A355F8-F8A1-4BC6-9F38-4F6BB7B124D9}" presName="sibTrans" presStyleLbl="sibTrans2D1" presStyleIdx="1" presStyleCnt="5"/>
      <dgm:spPr/>
      <dgm:t>
        <a:bodyPr/>
        <a:lstStyle/>
        <a:p>
          <a:endParaRPr lang="en-US"/>
        </a:p>
      </dgm:t>
    </dgm:pt>
    <dgm:pt modelId="{687BF427-3C6B-4AFD-A294-2CF77133310F}" type="pres">
      <dgm:prSet presAssocID="{98A355F8-F8A1-4BC6-9F38-4F6BB7B124D9}" presName="connectorText" presStyleLbl="sibTrans2D1" presStyleIdx="1" presStyleCnt="5"/>
      <dgm:spPr/>
      <dgm:t>
        <a:bodyPr/>
        <a:lstStyle/>
        <a:p>
          <a:endParaRPr lang="en-US"/>
        </a:p>
      </dgm:t>
    </dgm:pt>
    <dgm:pt modelId="{F9D04D32-5826-4853-8519-0AC08A224D56}" type="pres">
      <dgm:prSet presAssocID="{93A9BAC9-4B85-448F-8E95-0E3813FE3CBA}" presName="node" presStyleLbl="node1" presStyleIdx="2" presStyleCnt="6">
        <dgm:presLayoutVars>
          <dgm:bulletEnabled val="1"/>
        </dgm:presLayoutVars>
      </dgm:prSet>
      <dgm:spPr/>
      <dgm:t>
        <a:bodyPr/>
        <a:lstStyle/>
        <a:p>
          <a:endParaRPr lang="en-US"/>
        </a:p>
      </dgm:t>
    </dgm:pt>
    <dgm:pt modelId="{05F1A508-C8A8-4BE4-9B2B-447ACDDF1686}" type="pres">
      <dgm:prSet presAssocID="{D584154D-71BC-4B4B-808B-EB21FCFBCAF9}" presName="sibTrans" presStyleLbl="sibTrans2D1" presStyleIdx="2" presStyleCnt="5"/>
      <dgm:spPr/>
      <dgm:t>
        <a:bodyPr/>
        <a:lstStyle/>
        <a:p>
          <a:endParaRPr lang="en-US"/>
        </a:p>
      </dgm:t>
    </dgm:pt>
    <dgm:pt modelId="{81C00F5E-2520-44E7-9C9E-BCF601C6A6E9}" type="pres">
      <dgm:prSet presAssocID="{D584154D-71BC-4B4B-808B-EB21FCFBCAF9}" presName="connectorText" presStyleLbl="sibTrans2D1" presStyleIdx="2" presStyleCnt="5"/>
      <dgm:spPr/>
      <dgm:t>
        <a:bodyPr/>
        <a:lstStyle/>
        <a:p>
          <a:endParaRPr lang="en-US"/>
        </a:p>
      </dgm:t>
    </dgm:pt>
    <dgm:pt modelId="{6F4B2614-1B41-4DF3-ABFD-9E5CDDBF1310}" type="pres">
      <dgm:prSet presAssocID="{09DDCFE2-0A1F-4F67-8789-038F1AE3C8AF}" presName="node" presStyleLbl="node1" presStyleIdx="3" presStyleCnt="6">
        <dgm:presLayoutVars>
          <dgm:bulletEnabled val="1"/>
        </dgm:presLayoutVars>
      </dgm:prSet>
      <dgm:spPr/>
      <dgm:t>
        <a:bodyPr/>
        <a:lstStyle/>
        <a:p>
          <a:endParaRPr lang="en-US"/>
        </a:p>
      </dgm:t>
    </dgm:pt>
    <dgm:pt modelId="{7F6CACD8-8F29-4013-BA56-9DEB44357870}" type="pres">
      <dgm:prSet presAssocID="{2F4E9568-4B46-4858-A49D-C3E92132779D}" presName="sibTrans" presStyleLbl="sibTrans2D1" presStyleIdx="3" presStyleCnt="5"/>
      <dgm:spPr/>
      <dgm:t>
        <a:bodyPr/>
        <a:lstStyle/>
        <a:p>
          <a:endParaRPr lang="en-US"/>
        </a:p>
      </dgm:t>
    </dgm:pt>
    <dgm:pt modelId="{F45583D4-B177-4548-A330-9221FB8B4CB3}" type="pres">
      <dgm:prSet presAssocID="{2F4E9568-4B46-4858-A49D-C3E92132779D}" presName="connectorText" presStyleLbl="sibTrans2D1" presStyleIdx="3" presStyleCnt="5"/>
      <dgm:spPr/>
      <dgm:t>
        <a:bodyPr/>
        <a:lstStyle/>
        <a:p>
          <a:endParaRPr lang="en-US"/>
        </a:p>
      </dgm:t>
    </dgm:pt>
    <dgm:pt modelId="{2B5FF391-485E-42A6-9E83-9694D788A925}" type="pres">
      <dgm:prSet presAssocID="{E0AD37AA-35A4-44CF-B961-9AA4F8F7774C}" presName="node" presStyleLbl="node1" presStyleIdx="4" presStyleCnt="6">
        <dgm:presLayoutVars>
          <dgm:bulletEnabled val="1"/>
        </dgm:presLayoutVars>
      </dgm:prSet>
      <dgm:spPr/>
      <dgm:t>
        <a:bodyPr/>
        <a:lstStyle/>
        <a:p>
          <a:endParaRPr lang="en-US"/>
        </a:p>
      </dgm:t>
    </dgm:pt>
    <dgm:pt modelId="{A317B4B7-52C2-4175-94C5-4AC92F9E3150}" type="pres">
      <dgm:prSet presAssocID="{839ACCF0-70E8-4734-9003-BF31652AFA8D}" presName="sibTrans" presStyleLbl="sibTrans2D1" presStyleIdx="4" presStyleCnt="5"/>
      <dgm:spPr/>
      <dgm:t>
        <a:bodyPr/>
        <a:lstStyle/>
        <a:p>
          <a:endParaRPr lang="en-US"/>
        </a:p>
      </dgm:t>
    </dgm:pt>
    <dgm:pt modelId="{0A827FFC-1247-4FAA-A46F-C5EFA83EDA77}" type="pres">
      <dgm:prSet presAssocID="{839ACCF0-70E8-4734-9003-BF31652AFA8D}" presName="connectorText" presStyleLbl="sibTrans2D1" presStyleIdx="4" presStyleCnt="5"/>
      <dgm:spPr/>
      <dgm:t>
        <a:bodyPr/>
        <a:lstStyle/>
        <a:p>
          <a:endParaRPr lang="en-US"/>
        </a:p>
      </dgm:t>
    </dgm:pt>
    <dgm:pt modelId="{28880EA8-0E15-4319-83D3-A6C09971B24B}" type="pres">
      <dgm:prSet presAssocID="{5E520DCB-E664-4255-B13B-F3D235629D1E}" presName="node" presStyleLbl="node1" presStyleIdx="5" presStyleCnt="6">
        <dgm:presLayoutVars>
          <dgm:bulletEnabled val="1"/>
        </dgm:presLayoutVars>
      </dgm:prSet>
      <dgm:spPr/>
      <dgm:t>
        <a:bodyPr/>
        <a:lstStyle/>
        <a:p>
          <a:endParaRPr lang="en-US"/>
        </a:p>
      </dgm:t>
    </dgm:pt>
  </dgm:ptLst>
  <dgm:cxnLst>
    <dgm:cxn modelId="{664850A7-E56B-46A7-989C-8AA55AE317C8}" type="presOf" srcId="{06AA1A1E-6AC7-4755-8604-3AAED3FEF1A3}" destId="{AB141C54-0DDD-48F7-B78D-8FA0990D9F86}" srcOrd="0" destOrd="0" presId="urn:microsoft.com/office/officeart/2005/8/layout/process5"/>
    <dgm:cxn modelId="{5668B706-0401-40EA-AD71-8A108DBC82E1}" type="presOf" srcId="{BCE68F2D-D16E-4580-A8DB-AEFD40D36BCA}" destId="{942C83EA-1E75-417B-905F-D840C3943A4B}" srcOrd="1" destOrd="0" presId="urn:microsoft.com/office/officeart/2005/8/layout/process5"/>
    <dgm:cxn modelId="{D3147D8D-C021-4BB8-A8A5-2BD0C2F985BB}" type="presOf" srcId="{D584154D-71BC-4B4B-808B-EB21FCFBCAF9}" destId="{05F1A508-C8A8-4BE4-9B2B-447ACDDF1686}" srcOrd="0" destOrd="0" presId="urn:microsoft.com/office/officeart/2005/8/layout/process5"/>
    <dgm:cxn modelId="{C9FC8C75-470B-44F2-B621-A9FB81025DC5}" type="presOf" srcId="{5E520DCB-E664-4255-B13B-F3D235629D1E}" destId="{28880EA8-0E15-4319-83D3-A6C09971B24B}" srcOrd="0" destOrd="0" presId="urn:microsoft.com/office/officeart/2005/8/layout/process5"/>
    <dgm:cxn modelId="{873F12B5-3FCD-4946-BD8A-36FD89A41213}" srcId="{25330776-F7BF-47C6-8E61-1838A99F7DA6}" destId="{93A9BAC9-4B85-448F-8E95-0E3813FE3CBA}" srcOrd="2" destOrd="0" parTransId="{A3C94C20-4F12-411A-98DF-78C6E6C55D0F}" sibTransId="{D584154D-71BC-4B4B-808B-EB21FCFBCAF9}"/>
    <dgm:cxn modelId="{156BD673-D1D2-4014-910A-D7EC4970B803}" srcId="{25330776-F7BF-47C6-8E61-1838A99F7DA6}" destId="{06AA1A1E-6AC7-4755-8604-3AAED3FEF1A3}" srcOrd="0" destOrd="0" parTransId="{1DB5AAE7-93E7-4283-B002-B8047ACFBC24}" sibTransId="{BCE68F2D-D16E-4580-A8DB-AEFD40D36BCA}"/>
    <dgm:cxn modelId="{47B495A8-1365-4535-8289-C9CBD0CF4E99}" srcId="{25330776-F7BF-47C6-8E61-1838A99F7DA6}" destId="{2CC7DDCB-6410-4FBF-A763-228C32D14B28}" srcOrd="1" destOrd="0" parTransId="{E7373F43-642D-4133-9564-97E134E69F4A}" sibTransId="{98A355F8-F8A1-4BC6-9F38-4F6BB7B124D9}"/>
    <dgm:cxn modelId="{86C4A8F1-E295-4968-AB1A-1C0961A66DE9}" type="presOf" srcId="{839ACCF0-70E8-4734-9003-BF31652AFA8D}" destId="{A317B4B7-52C2-4175-94C5-4AC92F9E3150}" srcOrd="0" destOrd="0" presId="urn:microsoft.com/office/officeart/2005/8/layout/process5"/>
    <dgm:cxn modelId="{1D64F347-9D27-4372-9AF5-EB33307B0CFB}" type="presOf" srcId="{25330776-F7BF-47C6-8E61-1838A99F7DA6}" destId="{D397C228-7B86-4AC0-BAD8-9A5826A2C122}" srcOrd="0" destOrd="0" presId="urn:microsoft.com/office/officeart/2005/8/layout/process5"/>
    <dgm:cxn modelId="{A8606C30-66DF-415E-918E-B0DF7A5FA865}" srcId="{25330776-F7BF-47C6-8E61-1838A99F7DA6}" destId="{5E520DCB-E664-4255-B13B-F3D235629D1E}" srcOrd="5" destOrd="0" parTransId="{DBDF2146-D006-44D7-9FAB-F469772317D5}" sibTransId="{E504C0E1-53AA-4328-9F6C-C5F040EA3FF3}"/>
    <dgm:cxn modelId="{387D6175-D0A1-46E2-82BF-530023110294}" type="presOf" srcId="{2F4E9568-4B46-4858-A49D-C3E92132779D}" destId="{F45583D4-B177-4548-A330-9221FB8B4CB3}" srcOrd="1" destOrd="0" presId="urn:microsoft.com/office/officeart/2005/8/layout/process5"/>
    <dgm:cxn modelId="{A2FF3C65-6F17-40BE-B127-18EE2C7FB2E9}" srcId="{25330776-F7BF-47C6-8E61-1838A99F7DA6}" destId="{E0AD37AA-35A4-44CF-B961-9AA4F8F7774C}" srcOrd="4" destOrd="0" parTransId="{74D73572-AD34-4CF1-AB93-C5F2A1241542}" sibTransId="{839ACCF0-70E8-4734-9003-BF31652AFA8D}"/>
    <dgm:cxn modelId="{55C47CF3-3D45-40E0-AB76-8F3C6C929AD8}" type="presOf" srcId="{09DDCFE2-0A1F-4F67-8789-038F1AE3C8AF}" destId="{6F4B2614-1B41-4DF3-ABFD-9E5CDDBF1310}" srcOrd="0" destOrd="0" presId="urn:microsoft.com/office/officeart/2005/8/layout/process5"/>
    <dgm:cxn modelId="{EB4FD9F9-995C-44B5-9C4B-D0158F07194D}" type="presOf" srcId="{98A355F8-F8A1-4BC6-9F38-4F6BB7B124D9}" destId="{38F65F7A-7AE0-41DB-B9D6-41F6DC046E36}" srcOrd="0" destOrd="0" presId="urn:microsoft.com/office/officeart/2005/8/layout/process5"/>
    <dgm:cxn modelId="{95F7A0CF-525D-41E0-B252-1F76ED439224}" type="presOf" srcId="{2F4E9568-4B46-4858-A49D-C3E92132779D}" destId="{7F6CACD8-8F29-4013-BA56-9DEB44357870}" srcOrd="0" destOrd="0" presId="urn:microsoft.com/office/officeart/2005/8/layout/process5"/>
    <dgm:cxn modelId="{475A35B9-5E57-4250-8D2E-A869FE2B061F}" type="presOf" srcId="{839ACCF0-70E8-4734-9003-BF31652AFA8D}" destId="{0A827FFC-1247-4FAA-A46F-C5EFA83EDA77}" srcOrd="1" destOrd="0" presId="urn:microsoft.com/office/officeart/2005/8/layout/process5"/>
    <dgm:cxn modelId="{338E4CA1-675A-4F52-9344-C50C12C86852}" srcId="{25330776-F7BF-47C6-8E61-1838A99F7DA6}" destId="{09DDCFE2-0A1F-4F67-8789-038F1AE3C8AF}" srcOrd="3" destOrd="0" parTransId="{BE173FAB-84D7-4C8C-9EDF-4AAF57309C14}" sibTransId="{2F4E9568-4B46-4858-A49D-C3E92132779D}"/>
    <dgm:cxn modelId="{D0DC0E91-7900-4DEC-848D-EFDA3B239496}" type="presOf" srcId="{BCE68F2D-D16E-4580-A8DB-AEFD40D36BCA}" destId="{436A52AF-E5B9-4E0F-AD61-588C7B1DF3D6}" srcOrd="0" destOrd="0" presId="urn:microsoft.com/office/officeart/2005/8/layout/process5"/>
    <dgm:cxn modelId="{F1D8EC8A-4CA6-4228-AA61-42E6D9BA30E2}" type="presOf" srcId="{2CC7DDCB-6410-4FBF-A763-228C32D14B28}" destId="{F8F80F52-23D7-43E0-B4C0-654C7F7AF50D}" srcOrd="0" destOrd="0" presId="urn:microsoft.com/office/officeart/2005/8/layout/process5"/>
    <dgm:cxn modelId="{4D36D985-C8C3-47BD-B223-7FAEB6342187}" type="presOf" srcId="{98A355F8-F8A1-4BC6-9F38-4F6BB7B124D9}" destId="{687BF427-3C6B-4AFD-A294-2CF77133310F}" srcOrd="1" destOrd="0" presId="urn:microsoft.com/office/officeart/2005/8/layout/process5"/>
    <dgm:cxn modelId="{624F51D7-84A8-42F6-B30F-4D8F08BE48E5}" type="presOf" srcId="{D584154D-71BC-4B4B-808B-EB21FCFBCAF9}" destId="{81C00F5E-2520-44E7-9C9E-BCF601C6A6E9}" srcOrd="1" destOrd="0" presId="urn:microsoft.com/office/officeart/2005/8/layout/process5"/>
    <dgm:cxn modelId="{9BF4C602-16E7-439C-8EF1-03DC1CEBAB36}" type="presOf" srcId="{E0AD37AA-35A4-44CF-B961-9AA4F8F7774C}" destId="{2B5FF391-485E-42A6-9E83-9694D788A925}" srcOrd="0" destOrd="0" presId="urn:microsoft.com/office/officeart/2005/8/layout/process5"/>
    <dgm:cxn modelId="{C0AE6129-B0ED-4D1F-9099-29F2CF67C19F}" type="presOf" srcId="{93A9BAC9-4B85-448F-8E95-0E3813FE3CBA}" destId="{F9D04D32-5826-4853-8519-0AC08A224D56}" srcOrd="0" destOrd="0" presId="urn:microsoft.com/office/officeart/2005/8/layout/process5"/>
    <dgm:cxn modelId="{AFF61564-81B0-4D1C-9991-C90E2992EBF4}" type="presParOf" srcId="{D397C228-7B86-4AC0-BAD8-9A5826A2C122}" destId="{AB141C54-0DDD-48F7-B78D-8FA0990D9F86}" srcOrd="0" destOrd="0" presId="urn:microsoft.com/office/officeart/2005/8/layout/process5"/>
    <dgm:cxn modelId="{95FDE9BD-6D2F-4037-99F1-D1AC4B29C83A}" type="presParOf" srcId="{D397C228-7B86-4AC0-BAD8-9A5826A2C122}" destId="{436A52AF-E5B9-4E0F-AD61-588C7B1DF3D6}" srcOrd="1" destOrd="0" presId="urn:microsoft.com/office/officeart/2005/8/layout/process5"/>
    <dgm:cxn modelId="{4D193A02-02CF-44F7-86EE-9CD96AB53C32}" type="presParOf" srcId="{436A52AF-E5B9-4E0F-AD61-588C7B1DF3D6}" destId="{942C83EA-1E75-417B-905F-D840C3943A4B}" srcOrd="0" destOrd="0" presId="urn:microsoft.com/office/officeart/2005/8/layout/process5"/>
    <dgm:cxn modelId="{E02B07B5-6172-4224-AE86-CAB99BD5AC0A}" type="presParOf" srcId="{D397C228-7B86-4AC0-BAD8-9A5826A2C122}" destId="{F8F80F52-23D7-43E0-B4C0-654C7F7AF50D}" srcOrd="2" destOrd="0" presId="urn:microsoft.com/office/officeart/2005/8/layout/process5"/>
    <dgm:cxn modelId="{3783F310-6512-46A5-9E66-31AAD499F672}" type="presParOf" srcId="{D397C228-7B86-4AC0-BAD8-9A5826A2C122}" destId="{38F65F7A-7AE0-41DB-B9D6-41F6DC046E36}" srcOrd="3" destOrd="0" presId="urn:microsoft.com/office/officeart/2005/8/layout/process5"/>
    <dgm:cxn modelId="{29F0C0FB-4D1E-402A-9E54-3326932297C7}" type="presParOf" srcId="{38F65F7A-7AE0-41DB-B9D6-41F6DC046E36}" destId="{687BF427-3C6B-4AFD-A294-2CF77133310F}" srcOrd="0" destOrd="0" presId="urn:microsoft.com/office/officeart/2005/8/layout/process5"/>
    <dgm:cxn modelId="{40919648-0036-4E58-B623-334FA6F3E287}" type="presParOf" srcId="{D397C228-7B86-4AC0-BAD8-9A5826A2C122}" destId="{F9D04D32-5826-4853-8519-0AC08A224D56}" srcOrd="4" destOrd="0" presId="urn:microsoft.com/office/officeart/2005/8/layout/process5"/>
    <dgm:cxn modelId="{6185F859-7C6F-4814-860A-198207DFB82E}" type="presParOf" srcId="{D397C228-7B86-4AC0-BAD8-9A5826A2C122}" destId="{05F1A508-C8A8-4BE4-9B2B-447ACDDF1686}" srcOrd="5" destOrd="0" presId="urn:microsoft.com/office/officeart/2005/8/layout/process5"/>
    <dgm:cxn modelId="{1F94F499-F394-4132-839D-4A136CCC629F}" type="presParOf" srcId="{05F1A508-C8A8-4BE4-9B2B-447ACDDF1686}" destId="{81C00F5E-2520-44E7-9C9E-BCF601C6A6E9}" srcOrd="0" destOrd="0" presId="urn:microsoft.com/office/officeart/2005/8/layout/process5"/>
    <dgm:cxn modelId="{BFB6A2BC-6D7F-4505-B12A-689D80C8F906}" type="presParOf" srcId="{D397C228-7B86-4AC0-BAD8-9A5826A2C122}" destId="{6F4B2614-1B41-4DF3-ABFD-9E5CDDBF1310}" srcOrd="6" destOrd="0" presId="urn:microsoft.com/office/officeart/2005/8/layout/process5"/>
    <dgm:cxn modelId="{FA6663F1-66CD-4F0B-ABA3-4E1AC2CE031E}" type="presParOf" srcId="{D397C228-7B86-4AC0-BAD8-9A5826A2C122}" destId="{7F6CACD8-8F29-4013-BA56-9DEB44357870}" srcOrd="7" destOrd="0" presId="urn:microsoft.com/office/officeart/2005/8/layout/process5"/>
    <dgm:cxn modelId="{B07AF5FB-7A2C-4537-806A-6083F889D6D4}" type="presParOf" srcId="{7F6CACD8-8F29-4013-BA56-9DEB44357870}" destId="{F45583D4-B177-4548-A330-9221FB8B4CB3}" srcOrd="0" destOrd="0" presId="urn:microsoft.com/office/officeart/2005/8/layout/process5"/>
    <dgm:cxn modelId="{54F117DA-B637-4E33-9330-7C023602DB65}" type="presParOf" srcId="{D397C228-7B86-4AC0-BAD8-9A5826A2C122}" destId="{2B5FF391-485E-42A6-9E83-9694D788A925}" srcOrd="8" destOrd="0" presId="urn:microsoft.com/office/officeart/2005/8/layout/process5"/>
    <dgm:cxn modelId="{DDA2584B-72B3-4FE5-814E-A1E236885846}" type="presParOf" srcId="{D397C228-7B86-4AC0-BAD8-9A5826A2C122}" destId="{A317B4B7-52C2-4175-94C5-4AC92F9E3150}" srcOrd="9" destOrd="0" presId="urn:microsoft.com/office/officeart/2005/8/layout/process5"/>
    <dgm:cxn modelId="{914AE92C-B431-4843-9DF6-3F1B53D6F6E5}" type="presParOf" srcId="{A317B4B7-52C2-4175-94C5-4AC92F9E3150}" destId="{0A827FFC-1247-4FAA-A46F-C5EFA83EDA77}" srcOrd="0" destOrd="0" presId="urn:microsoft.com/office/officeart/2005/8/layout/process5"/>
    <dgm:cxn modelId="{00966F32-0DF8-46BE-86A0-2E4AAE7DCCB1}" type="presParOf" srcId="{D397C228-7B86-4AC0-BAD8-9A5826A2C122}" destId="{28880EA8-0E15-4319-83D3-A6C09971B24B}" srcOrd="10" destOrd="0" presId="urn:microsoft.com/office/officeart/2005/8/layout/process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4A825FF-27FD-46EB-81BC-8F8FF72D750C}" type="doc">
      <dgm:prSet loTypeId="urn:microsoft.com/office/officeart/2005/8/layout/hChevron3" loCatId="process" qsTypeId="urn:microsoft.com/office/officeart/2005/8/quickstyle/simple1" qsCatId="simple" csTypeId="urn:microsoft.com/office/officeart/2005/8/colors/colorful2" csCatId="colorful" phldr="1"/>
      <dgm:spPr/>
    </dgm:pt>
    <dgm:pt modelId="{E2EF1B63-50EA-4780-B1B6-92A08B5306E9}">
      <dgm:prSet phldrT="[Text]" custT="1"/>
      <dgm:spPr/>
      <dgm:t>
        <a:bodyPr/>
        <a:lstStyle/>
        <a:p>
          <a:r>
            <a:rPr lang="en-US" sz="2000" dirty="0" smtClean="0"/>
            <a:t>1900         Land       logged</a:t>
          </a:r>
          <a:endParaRPr lang="en-US" sz="2000" dirty="0"/>
        </a:p>
      </dgm:t>
    </dgm:pt>
    <dgm:pt modelId="{CEFDFCA7-CC9D-4A47-B191-BE0BF0F7C555}" type="parTrans" cxnId="{FB0A6923-1682-4E1E-AD32-C65675FB632A}">
      <dgm:prSet/>
      <dgm:spPr/>
      <dgm:t>
        <a:bodyPr/>
        <a:lstStyle/>
        <a:p>
          <a:endParaRPr lang="en-US"/>
        </a:p>
      </dgm:t>
    </dgm:pt>
    <dgm:pt modelId="{3A0A7477-08E7-4CE0-B514-CC821C5C85F4}" type="sibTrans" cxnId="{FB0A6923-1682-4E1E-AD32-C65675FB632A}">
      <dgm:prSet/>
      <dgm:spPr/>
      <dgm:t>
        <a:bodyPr/>
        <a:lstStyle/>
        <a:p>
          <a:endParaRPr lang="en-US"/>
        </a:p>
      </dgm:t>
    </dgm:pt>
    <dgm:pt modelId="{78E61959-11B8-4D00-8C8A-57F6C100C9DF}">
      <dgm:prSet phldrT="[Text]" custT="1"/>
      <dgm:spPr/>
      <dgm:t>
        <a:bodyPr/>
        <a:lstStyle/>
        <a:p>
          <a:r>
            <a:rPr lang="en-US" sz="2000" dirty="0" smtClean="0"/>
            <a:t>1920   Home built</a:t>
          </a:r>
          <a:endParaRPr lang="en-US" sz="2000" dirty="0"/>
        </a:p>
      </dgm:t>
    </dgm:pt>
    <dgm:pt modelId="{87943F66-37CC-46AF-AB51-26D46FF967B5}" type="parTrans" cxnId="{DFCBABFE-70BD-47FF-AEA2-3C85A091AEED}">
      <dgm:prSet/>
      <dgm:spPr/>
      <dgm:t>
        <a:bodyPr/>
        <a:lstStyle/>
        <a:p>
          <a:endParaRPr lang="en-US"/>
        </a:p>
      </dgm:t>
    </dgm:pt>
    <dgm:pt modelId="{F9147499-D951-44BE-B803-8A64D3E4B7CD}" type="sibTrans" cxnId="{DFCBABFE-70BD-47FF-AEA2-3C85A091AEED}">
      <dgm:prSet/>
      <dgm:spPr/>
      <dgm:t>
        <a:bodyPr/>
        <a:lstStyle/>
        <a:p>
          <a:endParaRPr lang="en-US"/>
        </a:p>
      </dgm:t>
    </dgm:pt>
    <dgm:pt modelId="{B3EF3F3D-F551-4D8F-9753-F37DB76072E3}">
      <dgm:prSet phldrT="[Text]" custT="1"/>
      <dgm:spPr/>
      <dgm:t>
        <a:bodyPr/>
        <a:lstStyle/>
        <a:p>
          <a:r>
            <a:rPr lang="en-US" sz="2000" dirty="0" smtClean="0"/>
            <a:t>1950    Lawn put in</a:t>
          </a:r>
          <a:endParaRPr lang="en-US" sz="2000" dirty="0"/>
        </a:p>
      </dgm:t>
    </dgm:pt>
    <dgm:pt modelId="{60E68BF3-9C8F-4ABC-9CA5-E94BA2B6B20D}" type="parTrans" cxnId="{5C42FE04-B03D-4A5F-AD93-830CF8B84CB3}">
      <dgm:prSet/>
      <dgm:spPr/>
      <dgm:t>
        <a:bodyPr/>
        <a:lstStyle/>
        <a:p>
          <a:endParaRPr lang="en-US"/>
        </a:p>
      </dgm:t>
    </dgm:pt>
    <dgm:pt modelId="{A0988132-48F1-46D3-979C-5BC01BAEC8E0}" type="sibTrans" cxnId="{5C42FE04-B03D-4A5F-AD93-830CF8B84CB3}">
      <dgm:prSet/>
      <dgm:spPr/>
      <dgm:t>
        <a:bodyPr/>
        <a:lstStyle/>
        <a:p>
          <a:endParaRPr lang="en-US"/>
        </a:p>
      </dgm:t>
    </dgm:pt>
    <dgm:pt modelId="{E6D02B0F-34B3-4CFA-8B51-11B5CBE1B8E8}">
      <dgm:prSet phldrT="[Text]" custT="1"/>
      <dgm:spPr/>
      <dgm:t>
        <a:bodyPr/>
        <a:lstStyle/>
        <a:p>
          <a:r>
            <a:rPr lang="en-US" sz="2000" dirty="0" smtClean="0"/>
            <a:t>1970      Major landscaping</a:t>
          </a:r>
          <a:endParaRPr lang="en-US" sz="2000" dirty="0"/>
        </a:p>
      </dgm:t>
    </dgm:pt>
    <dgm:pt modelId="{3000B1D8-F8C7-4791-9908-75FE2E1CF181}" type="parTrans" cxnId="{1C45E6EF-7725-4238-8B96-60560BE7EAC9}">
      <dgm:prSet/>
      <dgm:spPr/>
      <dgm:t>
        <a:bodyPr/>
        <a:lstStyle/>
        <a:p>
          <a:endParaRPr lang="en-US"/>
        </a:p>
      </dgm:t>
    </dgm:pt>
    <dgm:pt modelId="{8A286A1A-2977-46FD-B679-85BC3EB6B808}" type="sibTrans" cxnId="{1C45E6EF-7725-4238-8B96-60560BE7EAC9}">
      <dgm:prSet/>
      <dgm:spPr/>
      <dgm:t>
        <a:bodyPr/>
        <a:lstStyle/>
        <a:p>
          <a:endParaRPr lang="en-US"/>
        </a:p>
      </dgm:t>
    </dgm:pt>
    <dgm:pt modelId="{ACBF8E2B-C9C2-4B29-B8DD-1DC730943157}">
      <dgm:prSet phldrT="[Text]" custT="1"/>
      <dgm:spPr/>
      <dgm:t>
        <a:bodyPr/>
        <a:lstStyle/>
        <a:p>
          <a:r>
            <a:rPr lang="en-US" sz="2000" dirty="0" smtClean="0"/>
            <a:t>1990    Deck      built</a:t>
          </a:r>
          <a:endParaRPr lang="en-US" sz="2000" dirty="0"/>
        </a:p>
      </dgm:t>
    </dgm:pt>
    <dgm:pt modelId="{5AA22837-1A7A-4816-8485-5C2E9700ADBD}" type="parTrans" cxnId="{21F88C61-CC1A-4157-B575-407A5EAA8E27}">
      <dgm:prSet/>
      <dgm:spPr/>
      <dgm:t>
        <a:bodyPr/>
        <a:lstStyle/>
        <a:p>
          <a:endParaRPr lang="en-US"/>
        </a:p>
      </dgm:t>
    </dgm:pt>
    <dgm:pt modelId="{985F458D-4158-43EB-AF7B-98BDD6DD86A4}" type="sibTrans" cxnId="{21F88C61-CC1A-4157-B575-407A5EAA8E27}">
      <dgm:prSet/>
      <dgm:spPr/>
      <dgm:t>
        <a:bodyPr/>
        <a:lstStyle/>
        <a:p>
          <a:endParaRPr lang="en-US"/>
        </a:p>
      </dgm:t>
    </dgm:pt>
    <dgm:pt modelId="{9E0F5FA7-F654-4A95-BFFD-C93C3108C237}" type="pres">
      <dgm:prSet presAssocID="{C4A825FF-27FD-46EB-81BC-8F8FF72D750C}" presName="Name0" presStyleCnt="0">
        <dgm:presLayoutVars>
          <dgm:dir/>
          <dgm:resizeHandles val="exact"/>
        </dgm:presLayoutVars>
      </dgm:prSet>
      <dgm:spPr/>
    </dgm:pt>
    <dgm:pt modelId="{61FB9B7E-EDE0-450B-B0FF-1D73F35E6533}" type="pres">
      <dgm:prSet presAssocID="{E2EF1B63-50EA-4780-B1B6-92A08B5306E9}" presName="parTxOnly" presStyleLbl="node1" presStyleIdx="0" presStyleCnt="5" custScaleY="140034">
        <dgm:presLayoutVars>
          <dgm:bulletEnabled val="1"/>
        </dgm:presLayoutVars>
      </dgm:prSet>
      <dgm:spPr/>
      <dgm:t>
        <a:bodyPr/>
        <a:lstStyle/>
        <a:p>
          <a:endParaRPr lang="en-US"/>
        </a:p>
      </dgm:t>
    </dgm:pt>
    <dgm:pt modelId="{D6E2E7AE-C235-4D1E-BFA8-78328CD89575}" type="pres">
      <dgm:prSet presAssocID="{3A0A7477-08E7-4CE0-B514-CC821C5C85F4}" presName="parSpace" presStyleCnt="0"/>
      <dgm:spPr/>
    </dgm:pt>
    <dgm:pt modelId="{DC57F549-3A03-43D0-B6D1-7207878EFEE7}" type="pres">
      <dgm:prSet presAssocID="{78E61959-11B8-4D00-8C8A-57F6C100C9DF}" presName="parTxOnly" presStyleLbl="node1" presStyleIdx="1" presStyleCnt="5" custScaleX="111612" custScaleY="140034">
        <dgm:presLayoutVars>
          <dgm:bulletEnabled val="1"/>
        </dgm:presLayoutVars>
      </dgm:prSet>
      <dgm:spPr/>
      <dgm:t>
        <a:bodyPr/>
        <a:lstStyle/>
        <a:p>
          <a:endParaRPr lang="en-US"/>
        </a:p>
      </dgm:t>
    </dgm:pt>
    <dgm:pt modelId="{6FDA07A8-A6FD-4FE1-A593-EF9DC3A9CFD2}" type="pres">
      <dgm:prSet presAssocID="{F9147499-D951-44BE-B803-8A64D3E4B7CD}" presName="parSpace" presStyleCnt="0"/>
      <dgm:spPr/>
    </dgm:pt>
    <dgm:pt modelId="{94D19F6B-50C6-4593-A145-28FB9BE8632A}" type="pres">
      <dgm:prSet presAssocID="{B3EF3F3D-F551-4D8F-9753-F37DB76072E3}" presName="parTxOnly" presStyleLbl="node1" presStyleIdx="2" presStyleCnt="5" custScaleY="140034">
        <dgm:presLayoutVars>
          <dgm:bulletEnabled val="1"/>
        </dgm:presLayoutVars>
      </dgm:prSet>
      <dgm:spPr/>
      <dgm:t>
        <a:bodyPr/>
        <a:lstStyle/>
        <a:p>
          <a:endParaRPr lang="en-US"/>
        </a:p>
      </dgm:t>
    </dgm:pt>
    <dgm:pt modelId="{0EAD7DF4-A195-4DAA-A820-333743AAC629}" type="pres">
      <dgm:prSet presAssocID="{A0988132-48F1-46D3-979C-5BC01BAEC8E0}" presName="parSpace" presStyleCnt="0"/>
      <dgm:spPr/>
    </dgm:pt>
    <dgm:pt modelId="{1C1BC555-6780-40FE-AB6F-14F023557323}" type="pres">
      <dgm:prSet presAssocID="{E6D02B0F-34B3-4CFA-8B51-11B5CBE1B8E8}" presName="parTxOnly" presStyleLbl="node1" presStyleIdx="3" presStyleCnt="5" custScaleX="146873" custScaleY="140034">
        <dgm:presLayoutVars>
          <dgm:bulletEnabled val="1"/>
        </dgm:presLayoutVars>
      </dgm:prSet>
      <dgm:spPr/>
      <dgm:t>
        <a:bodyPr/>
        <a:lstStyle/>
        <a:p>
          <a:endParaRPr lang="en-US"/>
        </a:p>
      </dgm:t>
    </dgm:pt>
    <dgm:pt modelId="{4E9B3E11-3214-4569-AFC0-EEE46AA4DE96}" type="pres">
      <dgm:prSet presAssocID="{8A286A1A-2977-46FD-B679-85BC3EB6B808}" presName="parSpace" presStyleCnt="0"/>
      <dgm:spPr/>
    </dgm:pt>
    <dgm:pt modelId="{E8269F68-7787-4CD9-9B1B-08344050C497}" type="pres">
      <dgm:prSet presAssocID="{ACBF8E2B-C9C2-4B29-B8DD-1DC730943157}" presName="parTxOnly" presStyleLbl="node1" presStyleIdx="4" presStyleCnt="5" custScaleY="140034">
        <dgm:presLayoutVars>
          <dgm:bulletEnabled val="1"/>
        </dgm:presLayoutVars>
      </dgm:prSet>
      <dgm:spPr/>
      <dgm:t>
        <a:bodyPr/>
        <a:lstStyle/>
        <a:p>
          <a:endParaRPr lang="en-US"/>
        </a:p>
      </dgm:t>
    </dgm:pt>
  </dgm:ptLst>
  <dgm:cxnLst>
    <dgm:cxn modelId="{C820162B-5660-4B5E-8FB9-8CD79588D1F9}" type="presOf" srcId="{E6D02B0F-34B3-4CFA-8B51-11B5CBE1B8E8}" destId="{1C1BC555-6780-40FE-AB6F-14F023557323}" srcOrd="0" destOrd="0" presId="urn:microsoft.com/office/officeart/2005/8/layout/hChevron3"/>
    <dgm:cxn modelId="{46F67986-25B3-4F04-8D00-8879EC4F1DBC}" type="presOf" srcId="{78E61959-11B8-4D00-8C8A-57F6C100C9DF}" destId="{DC57F549-3A03-43D0-B6D1-7207878EFEE7}" srcOrd="0" destOrd="0" presId="urn:microsoft.com/office/officeart/2005/8/layout/hChevron3"/>
    <dgm:cxn modelId="{A0AAB012-E9E4-4812-A862-497A92F1E2B3}" type="presOf" srcId="{C4A825FF-27FD-46EB-81BC-8F8FF72D750C}" destId="{9E0F5FA7-F654-4A95-BFFD-C93C3108C237}" srcOrd="0" destOrd="0" presId="urn:microsoft.com/office/officeart/2005/8/layout/hChevron3"/>
    <dgm:cxn modelId="{5C42FE04-B03D-4A5F-AD93-830CF8B84CB3}" srcId="{C4A825FF-27FD-46EB-81BC-8F8FF72D750C}" destId="{B3EF3F3D-F551-4D8F-9753-F37DB76072E3}" srcOrd="2" destOrd="0" parTransId="{60E68BF3-9C8F-4ABC-9CA5-E94BA2B6B20D}" sibTransId="{A0988132-48F1-46D3-979C-5BC01BAEC8E0}"/>
    <dgm:cxn modelId="{1C45E6EF-7725-4238-8B96-60560BE7EAC9}" srcId="{C4A825FF-27FD-46EB-81BC-8F8FF72D750C}" destId="{E6D02B0F-34B3-4CFA-8B51-11B5CBE1B8E8}" srcOrd="3" destOrd="0" parTransId="{3000B1D8-F8C7-4791-9908-75FE2E1CF181}" sibTransId="{8A286A1A-2977-46FD-B679-85BC3EB6B808}"/>
    <dgm:cxn modelId="{21F88C61-CC1A-4157-B575-407A5EAA8E27}" srcId="{C4A825FF-27FD-46EB-81BC-8F8FF72D750C}" destId="{ACBF8E2B-C9C2-4B29-B8DD-1DC730943157}" srcOrd="4" destOrd="0" parTransId="{5AA22837-1A7A-4816-8485-5C2E9700ADBD}" sibTransId="{985F458D-4158-43EB-AF7B-98BDD6DD86A4}"/>
    <dgm:cxn modelId="{73B2E0DD-DFC6-4FD1-8440-AC57069D1368}" type="presOf" srcId="{ACBF8E2B-C9C2-4B29-B8DD-1DC730943157}" destId="{E8269F68-7787-4CD9-9B1B-08344050C497}" srcOrd="0" destOrd="0" presId="urn:microsoft.com/office/officeart/2005/8/layout/hChevron3"/>
    <dgm:cxn modelId="{DFCBABFE-70BD-47FF-AEA2-3C85A091AEED}" srcId="{C4A825FF-27FD-46EB-81BC-8F8FF72D750C}" destId="{78E61959-11B8-4D00-8C8A-57F6C100C9DF}" srcOrd="1" destOrd="0" parTransId="{87943F66-37CC-46AF-AB51-26D46FF967B5}" sibTransId="{F9147499-D951-44BE-B803-8A64D3E4B7CD}"/>
    <dgm:cxn modelId="{FB0A6923-1682-4E1E-AD32-C65675FB632A}" srcId="{C4A825FF-27FD-46EB-81BC-8F8FF72D750C}" destId="{E2EF1B63-50EA-4780-B1B6-92A08B5306E9}" srcOrd="0" destOrd="0" parTransId="{CEFDFCA7-CC9D-4A47-B191-BE0BF0F7C555}" sibTransId="{3A0A7477-08E7-4CE0-B514-CC821C5C85F4}"/>
    <dgm:cxn modelId="{FAFCA492-E2BD-4DC1-A08D-8BBF8C382AD5}" type="presOf" srcId="{E2EF1B63-50EA-4780-B1B6-92A08B5306E9}" destId="{61FB9B7E-EDE0-450B-B0FF-1D73F35E6533}" srcOrd="0" destOrd="0" presId="urn:microsoft.com/office/officeart/2005/8/layout/hChevron3"/>
    <dgm:cxn modelId="{73779F51-C1D3-4D91-B55E-E082F9923448}" type="presOf" srcId="{B3EF3F3D-F551-4D8F-9753-F37DB76072E3}" destId="{94D19F6B-50C6-4593-A145-28FB9BE8632A}" srcOrd="0" destOrd="0" presId="urn:microsoft.com/office/officeart/2005/8/layout/hChevron3"/>
    <dgm:cxn modelId="{AB58DF72-2146-4145-A791-7B1BB11982A8}" type="presParOf" srcId="{9E0F5FA7-F654-4A95-BFFD-C93C3108C237}" destId="{61FB9B7E-EDE0-450B-B0FF-1D73F35E6533}" srcOrd="0" destOrd="0" presId="urn:microsoft.com/office/officeart/2005/8/layout/hChevron3"/>
    <dgm:cxn modelId="{20674BA7-64AC-4E6A-B1AC-EB7535BD0160}" type="presParOf" srcId="{9E0F5FA7-F654-4A95-BFFD-C93C3108C237}" destId="{D6E2E7AE-C235-4D1E-BFA8-78328CD89575}" srcOrd="1" destOrd="0" presId="urn:microsoft.com/office/officeart/2005/8/layout/hChevron3"/>
    <dgm:cxn modelId="{0DECED21-B942-40EF-905F-A5CCF5F84FB6}" type="presParOf" srcId="{9E0F5FA7-F654-4A95-BFFD-C93C3108C237}" destId="{DC57F549-3A03-43D0-B6D1-7207878EFEE7}" srcOrd="2" destOrd="0" presId="urn:microsoft.com/office/officeart/2005/8/layout/hChevron3"/>
    <dgm:cxn modelId="{03761AD5-CF6E-4D59-A35C-762E20D707E0}" type="presParOf" srcId="{9E0F5FA7-F654-4A95-BFFD-C93C3108C237}" destId="{6FDA07A8-A6FD-4FE1-A593-EF9DC3A9CFD2}" srcOrd="3" destOrd="0" presId="urn:microsoft.com/office/officeart/2005/8/layout/hChevron3"/>
    <dgm:cxn modelId="{13100E84-8608-4DD8-ADD7-DEA5D3CEC2E1}" type="presParOf" srcId="{9E0F5FA7-F654-4A95-BFFD-C93C3108C237}" destId="{94D19F6B-50C6-4593-A145-28FB9BE8632A}" srcOrd="4" destOrd="0" presId="urn:microsoft.com/office/officeart/2005/8/layout/hChevron3"/>
    <dgm:cxn modelId="{76F68F7C-2659-4361-87C2-4E7A27D9F41A}" type="presParOf" srcId="{9E0F5FA7-F654-4A95-BFFD-C93C3108C237}" destId="{0EAD7DF4-A195-4DAA-A820-333743AAC629}" srcOrd="5" destOrd="0" presId="urn:microsoft.com/office/officeart/2005/8/layout/hChevron3"/>
    <dgm:cxn modelId="{C2F099F9-C3FE-485C-AE83-C57B023CD20A}" type="presParOf" srcId="{9E0F5FA7-F654-4A95-BFFD-C93C3108C237}" destId="{1C1BC555-6780-40FE-AB6F-14F023557323}" srcOrd="6" destOrd="0" presId="urn:microsoft.com/office/officeart/2005/8/layout/hChevron3"/>
    <dgm:cxn modelId="{4FCBA363-167B-4C56-9C8C-8F4A0DE4BCC8}" type="presParOf" srcId="{9E0F5FA7-F654-4A95-BFFD-C93C3108C237}" destId="{4E9B3E11-3214-4569-AFC0-EEE46AA4DE96}" srcOrd="7" destOrd="0" presId="urn:microsoft.com/office/officeart/2005/8/layout/hChevron3"/>
    <dgm:cxn modelId="{47CFD109-619F-49E6-A4F5-2FB89329695D}" type="presParOf" srcId="{9E0F5FA7-F654-4A95-BFFD-C93C3108C237}" destId="{E8269F68-7787-4CD9-9B1B-08344050C497}" srcOrd="8" destOrd="0" presId="urn:microsoft.com/office/officeart/2005/8/layout/hChevron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B057B58-B026-42D7-AD5D-F5BECCF092D0}">
      <dsp:nvSpPr>
        <dsp:cNvPr id="0" name=""/>
        <dsp:cNvSpPr/>
      </dsp:nvSpPr>
      <dsp:spPr>
        <a:xfrm>
          <a:off x="2158881" y="1003072"/>
          <a:ext cx="465040" cy="91440"/>
        </a:xfrm>
        <a:custGeom>
          <a:avLst/>
          <a:gdLst/>
          <a:ahLst/>
          <a:cxnLst/>
          <a:rect l="0" t="0" r="0" b="0"/>
          <a:pathLst>
            <a:path>
              <a:moveTo>
                <a:pt x="0" y="45720"/>
              </a:moveTo>
              <a:lnTo>
                <a:pt x="465040" y="45720"/>
              </a:lnTo>
            </a:path>
          </a:pathLst>
        </a:custGeom>
        <a:noFill/>
        <a:ln w="9525"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79010" y="1046314"/>
        <a:ext cx="24782" cy="4956"/>
      </dsp:txXfrm>
    </dsp:sp>
    <dsp:sp modelId="{410D96A4-75FE-47C0-B124-E5AF2A0D72A4}">
      <dsp:nvSpPr>
        <dsp:cNvPr id="0" name=""/>
        <dsp:cNvSpPr/>
      </dsp:nvSpPr>
      <dsp:spPr>
        <a:xfrm>
          <a:off x="5724" y="402305"/>
          <a:ext cx="2154956" cy="1292974"/>
        </a:xfrm>
        <a:prstGeom prst="rect">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Access	</a:t>
          </a:r>
          <a:endParaRPr lang="en-US" sz="2400" kern="1200" dirty="0"/>
        </a:p>
      </dsp:txBody>
      <dsp:txXfrm>
        <a:off x="5724" y="402305"/>
        <a:ext cx="2154956" cy="1292974"/>
      </dsp:txXfrm>
    </dsp:sp>
    <dsp:sp modelId="{1F1004DD-CD7A-45CE-B078-76A33A10F221}">
      <dsp:nvSpPr>
        <dsp:cNvPr id="0" name=""/>
        <dsp:cNvSpPr/>
      </dsp:nvSpPr>
      <dsp:spPr>
        <a:xfrm>
          <a:off x="4809478" y="1003072"/>
          <a:ext cx="465040" cy="91440"/>
        </a:xfrm>
        <a:custGeom>
          <a:avLst/>
          <a:gdLst/>
          <a:ahLst/>
          <a:cxnLst/>
          <a:rect l="0" t="0" r="0" b="0"/>
          <a:pathLst>
            <a:path>
              <a:moveTo>
                <a:pt x="0" y="45720"/>
              </a:moveTo>
              <a:lnTo>
                <a:pt x="465040" y="45720"/>
              </a:lnTo>
            </a:path>
          </a:pathLst>
        </a:custGeom>
        <a:noFill/>
        <a:ln w="9525" cap="flat" cmpd="sng" algn="ctr">
          <a:solidFill>
            <a:schemeClr val="accent2">
              <a:hueOff val="-3366489"/>
              <a:satOff val="5553"/>
              <a:lumOff val="4314"/>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29607" y="1046314"/>
        <a:ext cx="24782" cy="4956"/>
      </dsp:txXfrm>
    </dsp:sp>
    <dsp:sp modelId="{D22E11EE-182A-4CA8-BA01-75D7DB91E50B}">
      <dsp:nvSpPr>
        <dsp:cNvPr id="0" name=""/>
        <dsp:cNvSpPr/>
      </dsp:nvSpPr>
      <dsp:spPr>
        <a:xfrm>
          <a:off x="2656321" y="402305"/>
          <a:ext cx="2154956" cy="1292974"/>
        </a:xfrm>
        <a:prstGeom prst="rect">
          <a:avLst/>
        </a:prstGeom>
        <a:solidFill>
          <a:schemeClr val="accent2">
            <a:hueOff val="-2524866"/>
            <a:satOff val="4165"/>
            <a:lumOff val="3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Sampling</a:t>
          </a:r>
          <a:endParaRPr lang="en-US" sz="2400" kern="1200" dirty="0"/>
        </a:p>
      </dsp:txBody>
      <dsp:txXfrm>
        <a:off x="2656321" y="402305"/>
        <a:ext cx="2154956" cy="1292974"/>
      </dsp:txXfrm>
    </dsp:sp>
    <dsp:sp modelId="{5F76EF16-1A68-4845-81D1-B2DBF35D14BA}">
      <dsp:nvSpPr>
        <dsp:cNvPr id="0" name=""/>
        <dsp:cNvSpPr/>
      </dsp:nvSpPr>
      <dsp:spPr>
        <a:xfrm>
          <a:off x="1083203" y="1693479"/>
          <a:ext cx="5301193" cy="465040"/>
        </a:xfrm>
        <a:custGeom>
          <a:avLst/>
          <a:gdLst/>
          <a:ahLst/>
          <a:cxnLst/>
          <a:rect l="0" t="0" r="0" b="0"/>
          <a:pathLst>
            <a:path>
              <a:moveTo>
                <a:pt x="5301193" y="0"/>
              </a:moveTo>
              <a:lnTo>
                <a:pt x="5301193" y="249620"/>
              </a:lnTo>
              <a:lnTo>
                <a:pt x="0" y="249620"/>
              </a:lnTo>
              <a:lnTo>
                <a:pt x="0" y="465040"/>
              </a:lnTo>
            </a:path>
          </a:pathLst>
        </a:custGeom>
        <a:noFill/>
        <a:ln w="9525" cap="flat" cmpd="sng" algn="ctr">
          <a:solidFill>
            <a:schemeClr val="accent2">
              <a:hueOff val="-6732978"/>
              <a:satOff val="11107"/>
              <a:lumOff val="8627"/>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3600692" y="1923521"/>
        <a:ext cx="266215" cy="4956"/>
      </dsp:txXfrm>
    </dsp:sp>
    <dsp:sp modelId="{9E6EF06F-23B8-46F2-BD99-221F4D642F13}">
      <dsp:nvSpPr>
        <dsp:cNvPr id="0" name=""/>
        <dsp:cNvSpPr/>
      </dsp:nvSpPr>
      <dsp:spPr>
        <a:xfrm>
          <a:off x="5306918" y="402305"/>
          <a:ext cx="2154956" cy="1292974"/>
        </a:xfrm>
        <a:prstGeom prst="rect">
          <a:avLst/>
        </a:prstGeom>
        <a:solidFill>
          <a:schemeClr val="accent2">
            <a:hueOff val="-5049733"/>
            <a:satOff val="8330"/>
            <a:lumOff val="6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Results Above Thresholds</a:t>
          </a:r>
          <a:endParaRPr lang="en-US" sz="2400" kern="1200" dirty="0"/>
        </a:p>
      </dsp:txBody>
      <dsp:txXfrm>
        <a:off x="5306918" y="402305"/>
        <a:ext cx="2154956" cy="1292974"/>
      </dsp:txXfrm>
    </dsp:sp>
    <dsp:sp modelId="{9AE49372-52BE-4AE4-9AC1-7550DEF2D51A}">
      <dsp:nvSpPr>
        <dsp:cNvPr id="0" name=""/>
        <dsp:cNvSpPr/>
      </dsp:nvSpPr>
      <dsp:spPr>
        <a:xfrm>
          <a:off x="2158881" y="2791687"/>
          <a:ext cx="465040" cy="91440"/>
        </a:xfrm>
        <a:custGeom>
          <a:avLst/>
          <a:gdLst/>
          <a:ahLst/>
          <a:cxnLst/>
          <a:rect l="0" t="0" r="0" b="0"/>
          <a:pathLst>
            <a:path>
              <a:moveTo>
                <a:pt x="0" y="45720"/>
              </a:moveTo>
              <a:lnTo>
                <a:pt x="465040" y="45720"/>
              </a:lnTo>
            </a:path>
          </a:pathLst>
        </a:custGeom>
        <a:noFill/>
        <a:ln w="9525" cap="flat" cmpd="sng" algn="ctr">
          <a:solidFill>
            <a:schemeClr val="accent2">
              <a:hueOff val="-10099466"/>
              <a:satOff val="16660"/>
              <a:lumOff val="12941"/>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2379010" y="2834928"/>
        <a:ext cx="24782" cy="4956"/>
      </dsp:txXfrm>
    </dsp:sp>
    <dsp:sp modelId="{1372A1D2-85A0-43E8-B0D3-B621BCED5E72}">
      <dsp:nvSpPr>
        <dsp:cNvPr id="0" name=""/>
        <dsp:cNvSpPr/>
      </dsp:nvSpPr>
      <dsp:spPr>
        <a:xfrm>
          <a:off x="5724" y="2190920"/>
          <a:ext cx="2154956" cy="1292974"/>
        </a:xfrm>
        <a:prstGeom prst="rect">
          <a:avLst/>
        </a:prstGeom>
        <a:solidFill>
          <a:schemeClr val="accent2">
            <a:hueOff val="-7574599"/>
            <a:satOff val="12495"/>
            <a:lumOff val="9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Cleanup</a:t>
          </a:r>
          <a:endParaRPr lang="en-US" sz="2400" kern="1200" dirty="0"/>
        </a:p>
      </dsp:txBody>
      <dsp:txXfrm>
        <a:off x="5724" y="2190920"/>
        <a:ext cx="2154956" cy="1292974"/>
      </dsp:txXfrm>
    </dsp:sp>
    <dsp:sp modelId="{247953B4-CBBE-41D3-945D-B8B6E6C1E4EA}">
      <dsp:nvSpPr>
        <dsp:cNvPr id="0" name=""/>
        <dsp:cNvSpPr/>
      </dsp:nvSpPr>
      <dsp:spPr>
        <a:xfrm>
          <a:off x="2656321" y="2190920"/>
          <a:ext cx="2154956" cy="1292974"/>
        </a:xfrm>
        <a:prstGeom prst="rect">
          <a:avLst/>
        </a:prstGeom>
        <a:solidFill>
          <a:schemeClr val="accent2">
            <a:hueOff val="-10099466"/>
            <a:satOff val="16660"/>
            <a:lumOff val="12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en-US" sz="2400" kern="1200" dirty="0" smtClean="0"/>
            <a:t>Restore</a:t>
          </a:r>
          <a:endParaRPr lang="en-US" sz="2400" kern="1200" dirty="0"/>
        </a:p>
      </dsp:txBody>
      <dsp:txXfrm>
        <a:off x="2656321" y="2190920"/>
        <a:ext cx="2154956" cy="129297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AB141C54-0DDD-48F7-B78D-8FA0990D9F86}">
      <dsp:nvSpPr>
        <dsp:cNvPr id="0" name=""/>
        <dsp:cNvSpPr/>
      </dsp:nvSpPr>
      <dsp:spPr>
        <a:xfrm>
          <a:off x="6228" y="796706"/>
          <a:ext cx="1861616" cy="1116969"/>
        </a:xfrm>
        <a:prstGeom prst="roundRect">
          <a:avLst>
            <a:gd name="adj" fmla="val 10000"/>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1.Prepare existing data</a:t>
          </a:r>
          <a:endParaRPr lang="en-US" sz="2200" kern="1200" dirty="0"/>
        </a:p>
      </dsp:txBody>
      <dsp:txXfrm>
        <a:off x="6228" y="796706"/>
        <a:ext cx="1861616" cy="1116969"/>
      </dsp:txXfrm>
    </dsp:sp>
    <dsp:sp modelId="{436A52AF-E5B9-4E0F-AD61-588C7B1DF3D6}">
      <dsp:nvSpPr>
        <dsp:cNvPr id="0" name=""/>
        <dsp:cNvSpPr/>
      </dsp:nvSpPr>
      <dsp:spPr>
        <a:xfrm>
          <a:off x="2031667" y="1124351"/>
          <a:ext cx="394662" cy="46168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2031667" y="1124351"/>
        <a:ext cx="394662" cy="461680"/>
      </dsp:txXfrm>
    </dsp:sp>
    <dsp:sp modelId="{F8F80F52-23D7-43E0-B4C0-654C7F7AF50D}">
      <dsp:nvSpPr>
        <dsp:cNvPr id="0" name=""/>
        <dsp:cNvSpPr/>
      </dsp:nvSpPr>
      <dsp:spPr>
        <a:xfrm>
          <a:off x="2612491" y="796706"/>
          <a:ext cx="1861616" cy="1116969"/>
        </a:xfrm>
        <a:prstGeom prst="roundRect">
          <a:avLst>
            <a:gd name="adj" fmla="val 10000"/>
          </a:avLst>
        </a:prstGeom>
        <a:solidFill>
          <a:schemeClr val="accent2">
            <a:hueOff val="-2019893"/>
            <a:satOff val="3332"/>
            <a:lumOff val="2588"/>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2. Collect more data</a:t>
          </a:r>
          <a:endParaRPr lang="en-US" sz="2200" kern="1200" dirty="0"/>
        </a:p>
      </dsp:txBody>
      <dsp:txXfrm>
        <a:off x="2612491" y="796706"/>
        <a:ext cx="1861616" cy="1116969"/>
      </dsp:txXfrm>
    </dsp:sp>
    <dsp:sp modelId="{38F65F7A-7AE0-41DB-B9D6-41F6DC046E36}">
      <dsp:nvSpPr>
        <dsp:cNvPr id="0" name=""/>
        <dsp:cNvSpPr/>
      </dsp:nvSpPr>
      <dsp:spPr>
        <a:xfrm>
          <a:off x="4637930" y="1124351"/>
          <a:ext cx="394662" cy="461680"/>
        </a:xfrm>
        <a:prstGeom prst="rightArrow">
          <a:avLst>
            <a:gd name="adj1" fmla="val 60000"/>
            <a:gd name="adj2" fmla="val 50000"/>
          </a:avLst>
        </a:prstGeom>
        <a:solidFill>
          <a:schemeClr val="accent2">
            <a:hueOff val="-2524866"/>
            <a:satOff val="4165"/>
            <a:lumOff val="323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a:off x="4637930" y="1124351"/>
        <a:ext cx="394662" cy="461680"/>
      </dsp:txXfrm>
    </dsp:sp>
    <dsp:sp modelId="{F9D04D32-5826-4853-8519-0AC08A224D56}">
      <dsp:nvSpPr>
        <dsp:cNvPr id="0" name=""/>
        <dsp:cNvSpPr/>
      </dsp:nvSpPr>
      <dsp:spPr>
        <a:xfrm>
          <a:off x="5218754" y="796706"/>
          <a:ext cx="1861616" cy="1116969"/>
        </a:xfrm>
        <a:prstGeom prst="roundRect">
          <a:avLst>
            <a:gd name="adj" fmla="val 10000"/>
          </a:avLst>
        </a:prstGeom>
        <a:solidFill>
          <a:schemeClr val="accent2">
            <a:hueOff val="-4039786"/>
            <a:satOff val="6664"/>
            <a:lumOff val="517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3. Build a basic model</a:t>
          </a:r>
          <a:endParaRPr lang="en-US" sz="2200" kern="1200" dirty="0"/>
        </a:p>
      </dsp:txBody>
      <dsp:txXfrm>
        <a:off x="5218754" y="796706"/>
        <a:ext cx="1861616" cy="1116969"/>
      </dsp:txXfrm>
    </dsp:sp>
    <dsp:sp modelId="{05F1A508-C8A8-4BE4-9B2B-447ACDDF1686}">
      <dsp:nvSpPr>
        <dsp:cNvPr id="0" name=""/>
        <dsp:cNvSpPr/>
      </dsp:nvSpPr>
      <dsp:spPr>
        <a:xfrm rot="5400000">
          <a:off x="5952231" y="2043989"/>
          <a:ext cx="394662" cy="461680"/>
        </a:xfrm>
        <a:prstGeom prst="rightArrow">
          <a:avLst>
            <a:gd name="adj1" fmla="val 60000"/>
            <a:gd name="adj2" fmla="val 50000"/>
          </a:avLst>
        </a:prstGeom>
        <a:solidFill>
          <a:schemeClr val="accent2">
            <a:hueOff val="-5049733"/>
            <a:satOff val="8330"/>
            <a:lumOff val="647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5400000">
        <a:off x="5952231" y="2043989"/>
        <a:ext cx="394662" cy="461680"/>
      </dsp:txXfrm>
    </dsp:sp>
    <dsp:sp modelId="{6F4B2614-1B41-4DF3-ABFD-9E5CDDBF1310}">
      <dsp:nvSpPr>
        <dsp:cNvPr id="0" name=""/>
        <dsp:cNvSpPr/>
      </dsp:nvSpPr>
      <dsp:spPr>
        <a:xfrm>
          <a:off x="5218754" y="2658323"/>
          <a:ext cx="1861616" cy="1116969"/>
        </a:xfrm>
        <a:prstGeom prst="roundRect">
          <a:avLst>
            <a:gd name="adj" fmla="val 10000"/>
          </a:avLst>
        </a:prstGeom>
        <a:solidFill>
          <a:schemeClr val="accent2">
            <a:hueOff val="-6059680"/>
            <a:satOff val="9996"/>
            <a:lumOff val="776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4. Refine the model</a:t>
          </a:r>
          <a:endParaRPr lang="en-US" sz="2200" kern="1200" dirty="0"/>
        </a:p>
      </dsp:txBody>
      <dsp:txXfrm>
        <a:off x="5218754" y="2658323"/>
        <a:ext cx="1861616" cy="1116969"/>
      </dsp:txXfrm>
    </dsp:sp>
    <dsp:sp modelId="{7F6CACD8-8F29-4013-BA56-9DEB44357870}">
      <dsp:nvSpPr>
        <dsp:cNvPr id="0" name=""/>
        <dsp:cNvSpPr/>
      </dsp:nvSpPr>
      <dsp:spPr>
        <a:xfrm rot="10800000">
          <a:off x="4660269" y="2985967"/>
          <a:ext cx="394662" cy="461680"/>
        </a:xfrm>
        <a:prstGeom prst="rightArrow">
          <a:avLst>
            <a:gd name="adj1" fmla="val 60000"/>
            <a:gd name="adj2" fmla="val 50000"/>
          </a:avLst>
        </a:prstGeom>
        <a:solidFill>
          <a:schemeClr val="accent2">
            <a:hueOff val="-7574599"/>
            <a:satOff val="12495"/>
            <a:lumOff val="9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4660269" y="2985967"/>
        <a:ext cx="394662" cy="461680"/>
      </dsp:txXfrm>
    </dsp:sp>
    <dsp:sp modelId="{2B5FF391-485E-42A6-9E83-9694D788A925}">
      <dsp:nvSpPr>
        <dsp:cNvPr id="0" name=""/>
        <dsp:cNvSpPr/>
      </dsp:nvSpPr>
      <dsp:spPr>
        <a:xfrm>
          <a:off x="2612491" y="2658323"/>
          <a:ext cx="1861616" cy="1116969"/>
        </a:xfrm>
        <a:prstGeom prst="roundRect">
          <a:avLst>
            <a:gd name="adj" fmla="val 10000"/>
          </a:avLst>
        </a:prstGeom>
        <a:solidFill>
          <a:schemeClr val="accent2">
            <a:hueOff val="-8079573"/>
            <a:satOff val="13328"/>
            <a:lumOff val="10353"/>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5. Map the outputs</a:t>
          </a:r>
          <a:endParaRPr lang="en-US" sz="2200" kern="1200" dirty="0"/>
        </a:p>
      </dsp:txBody>
      <dsp:txXfrm>
        <a:off x="2612491" y="2658323"/>
        <a:ext cx="1861616" cy="1116969"/>
      </dsp:txXfrm>
    </dsp:sp>
    <dsp:sp modelId="{A317B4B7-52C2-4175-94C5-4AC92F9E3150}">
      <dsp:nvSpPr>
        <dsp:cNvPr id="0" name=""/>
        <dsp:cNvSpPr/>
      </dsp:nvSpPr>
      <dsp:spPr>
        <a:xfrm rot="10800000">
          <a:off x="2054006" y="2985967"/>
          <a:ext cx="394662" cy="461680"/>
        </a:xfrm>
        <a:prstGeom prst="rightArrow">
          <a:avLst>
            <a:gd name="adj1" fmla="val 60000"/>
            <a:gd name="adj2" fmla="val 50000"/>
          </a:avLst>
        </a:prstGeom>
        <a:solidFill>
          <a:schemeClr val="accent2">
            <a:hueOff val="-10099466"/>
            <a:satOff val="16660"/>
            <a:lumOff val="1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a:p>
      </dsp:txBody>
      <dsp:txXfrm rot="10800000">
        <a:off x="2054006" y="2985967"/>
        <a:ext cx="394662" cy="461680"/>
      </dsp:txXfrm>
    </dsp:sp>
    <dsp:sp modelId="{28880EA8-0E15-4319-83D3-A6C09971B24B}">
      <dsp:nvSpPr>
        <dsp:cNvPr id="0" name=""/>
        <dsp:cNvSpPr/>
      </dsp:nvSpPr>
      <dsp:spPr>
        <a:xfrm>
          <a:off x="6228" y="2658323"/>
          <a:ext cx="1861616" cy="1116969"/>
        </a:xfrm>
        <a:prstGeom prst="roundRect">
          <a:avLst>
            <a:gd name="adj" fmla="val 10000"/>
          </a:avLst>
        </a:prstGeom>
        <a:solidFill>
          <a:schemeClr val="accent2">
            <a:hueOff val="-10099466"/>
            <a:satOff val="16660"/>
            <a:lumOff val="12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200" kern="1200" dirty="0" smtClean="0"/>
            <a:t>6. Make decisions</a:t>
          </a:r>
          <a:endParaRPr lang="en-US" sz="2200" kern="1200" dirty="0"/>
        </a:p>
      </dsp:txBody>
      <dsp:txXfrm>
        <a:off x="6228" y="2658323"/>
        <a:ext cx="1861616" cy="1116969"/>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1FB9B7E-EDE0-450B-B0FF-1D73F35E6533}">
      <dsp:nvSpPr>
        <dsp:cNvPr id="0" name=""/>
        <dsp:cNvSpPr/>
      </dsp:nvSpPr>
      <dsp:spPr>
        <a:xfrm>
          <a:off x="169" y="737522"/>
          <a:ext cx="1719857" cy="963354"/>
        </a:xfrm>
        <a:prstGeom prst="homePlate">
          <a:avLst/>
        </a:prstGeom>
        <a:solidFill>
          <a:schemeClr val="accent2">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1900         Land       logged</a:t>
          </a:r>
          <a:endParaRPr lang="en-US" sz="2000" kern="1200" dirty="0"/>
        </a:p>
      </dsp:txBody>
      <dsp:txXfrm>
        <a:off x="169" y="737522"/>
        <a:ext cx="1719857" cy="963354"/>
      </dsp:txXfrm>
    </dsp:sp>
    <dsp:sp modelId="{DC57F549-3A03-43D0-B6D1-7207878EFEE7}">
      <dsp:nvSpPr>
        <dsp:cNvPr id="0" name=""/>
        <dsp:cNvSpPr/>
      </dsp:nvSpPr>
      <dsp:spPr>
        <a:xfrm>
          <a:off x="1376055" y="737522"/>
          <a:ext cx="1919567" cy="963354"/>
        </a:xfrm>
        <a:prstGeom prst="chevron">
          <a:avLst/>
        </a:prstGeom>
        <a:solidFill>
          <a:schemeClr val="accent2">
            <a:hueOff val="-2524866"/>
            <a:satOff val="4165"/>
            <a:lumOff val="3235"/>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1920   Home built</a:t>
          </a:r>
          <a:endParaRPr lang="en-US" sz="2000" kern="1200" dirty="0"/>
        </a:p>
      </dsp:txBody>
      <dsp:txXfrm>
        <a:off x="1376055" y="737522"/>
        <a:ext cx="1919567" cy="963354"/>
      </dsp:txXfrm>
    </dsp:sp>
    <dsp:sp modelId="{94D19F6B-50C6-4593-A145-28FB9BE8632A}">
      <dsp:nvSpPr>
        <dsp:cNvPr id="0" name=""/>
        <dsp:cNvSpPr/>
      </dsp:nvSpPr>
      <dsp:spPr>
        <a:xfrm>
          <a:off x="2951651" y="737522"/>
          <a:ext cx="1719857" cy="963354"/>
        </a:xfrm>
        <a:prstGeom prst="chevron">
          <a:avLst/>
        </a:prstGeom>
        <a:solidFill>
          <a:schemeClr val="accent2">
            <a:hueOff val="-5049733"/>
            <a:satOff val="8330"/>
            <a:lumOff val="647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1950    Lawn put in</a:t>
          </a:r>
          <a:endParaRPr lang="en-US" sz="2000" kern="1200" dirty="0"/>
        </a:p>
      </dsp:txBody>
      <dsp:txXfrm>
        <a:off x="2951651" y="737522"/>
        <a:ext cx="1719857" cy="963354"/>
      </dsp:txXfrm>
    </dsp:sp>
    <dsp:sp modelId="{1C1BC555-6780-40FE-AB6F-14F023557323}">
      <dsp:nvSpPr>
        <dsp:cNvPr id="0" name=""/>
        <dsp:cNvSpPr/>
      </dsp:nvSpPr>
      <dsp:spPr>
        <a:xfrm>
          <a:off x="4327537" y="737522"/>
          <a:ext cx="2526006" cy="963354"/>
        </a:xfrm>
        <a:prstGeom prst="chevron">
          <a:avLst/>
        </a:prstGeom>
        <a:solidFill>
          <a:schemeClr val="accent2">
            <a:hueOff val="-7574599"/>
            <a:satOff val="12495"/>
            <a:lumOff val="9706"/>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1970      Major landscaping</a:t>
          </a:r>
          <a:endParaRPr lang="en-US" sz="2000" kern="1200" dirty="0"/>
        </a:p>
      </dsp:txBody>
      <dsp:txXfrm>
        <a:off x="4327537" y="737522"/>
        <a:ext cx="2526006" cy="963354"/>
      </dsp:txXfrm>
    </dsp:sp>
    <dsp:sp modelId="{E8269F68-7787-4CD9-9B1B-08344050C497}">
      <dsp:nvSpPr>
        <dsp:cNvPr id="0" name=""/>
        <dsp:cNvSpPr/>
      </dsp:nvSpPr>
      <dsp:spPr>
        <a:xfrm>
          <a:off x="6509573" y="737522"/>
          <a:ext cx="1719857" cy="963354"/>
        </a:xfrm>
        <a:prstGeom prst="chevron">
          <a:avLst/>
        </a:prstGeom>
        <a:solidFill>
          <a:schemeClr val="accent2">
            <a:hueOff val="-10099466"/>
            <a:satOff val="16660"/>
            <a:lumOff val="12941"/>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53340" rIns="26670" bIns="53340" numCol="1" spcCol="1270" anchor="ctr" anchorCtr="0">
          <a:noAutofit/>
        </a:bodyPr>
        <a:lstStyle/>
        <a:p>
          <a:pPr lvl="0" algn="ctr" defTabSz="889000">
            <a:lnSpc>
              <a:spcPct val="90000"/>
            </a:lnSpc>
            <a:spcBef>
              <a:spcPct val="0"/>
            </a:spcBef>
            <a:spcAft>
              <a:spcPct val="35000"/>
            </a:spcAft>
          </a:pPr>
          <a:r>
            <a:rPr lang="en-US" sz="2000" kern="1200" dirty="0" smtClean="0"/>
            <a:t>1990    Deck      built</a:t>
          </a:r>
          <a:endParaRPr lang="en-US" sz="2000" kern="1200" dirty="0"/>
        </a:p>
      </dsp:txBody>
      <dsp:txXfrm>
        <a:off x="6509573" y="737522"/>
        <a:ext cx="1719857" cy="963354"/>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cdr:x>
      <cdr:y>0</cdr:y>
    </cdr:to>
    <cdr:sp macro="" textlink="">
      <cdr:nvSpPr>
        <cdr:cNvPr id="3" name="Straight Connector 2"/>
        <cdr:cNvSpPr/>
      </cdr:nvSpPr>
      <cdr:spPr>
        <a:xfrm xmlns:a="http://schemas.openxmlformats.org/drawingml/2006/main">
          <a:off x="-609600" y="-1219200"/>
          <a:ext cx="0" cy="0"/>
        </a:xfrm>
        <a:prstGeom xmlns:a="http://schemas.openxmlformats.org/drawingml/2006/main" prst="line">
          <a:avLst/>
        </a:prstGeom>
        <a:ln xmlns:a="http://schemas.openxmlformats.org/drawingml/2006/main" w="19050">
          <a:solidFill>
            <a:schemeClr val="bg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vertOverflow="clip" vert="horz" wrap="square" lIns="91436" tIns="45718" rIns="91436" bIns="45718" numCol="1" rtlCol="0" anchor="ctr" anchorCtr="0" compatLnSpc="1">
          <a:prstTxWarp prst="textNoShape">
            <a:avLst/>
          </a:prstTxWarp>
        </a:bodyPr>
        <a:lstStyle xmlns:a="http://schemas.openxmlformats.org/drawingml/2006/main"/>
        <a:p xmlns:a="http://schemas.openxmlformats.org/drawingml/2006/main">
          <a:endParaRPr lang="en-US"/>
        </a:p>
      </cdr:txBody>
    </cdr:sp>
  </cdr:relSizeAnchor>
  <cdr:relSizeAnchor xmlns:cdr="http://schemas.openxmlformats.org/drawingml/2006/chartDrawing">
    <cdr:from>
      <cdr:x>0.51923</cdr:x>
      <cdr:y>0.10417</cdr:y>
    </cdr:from>
    <cdr:to>
      <cdr:x>1</cdr:x>
      <cdr:y>0.28088</cdr:y>
    </cdr:to>
    <cdr:sp macro="" textlink="">
      <cdr:nvSpPr>
        <cdr:cNvPr id="5" name="TextBox 9"/>
        <cdr:cNvSpPr txBox="1"/>
      </cdr:nvSpPr>
      <cdr:spPr>
        <a:xfrm xmlns:a="http://schemas.openxmlformats.org/drawingml/2006/main">
          <a:off x="2057401" y="381000"/>
          <a:ext cx="1904999" cy="646331"/>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rgbClr val="FFFFFF"/>
              </a:solidFill>
              <a:latin typeface="Arial"/>
            </a:defRPr>
          </a:lvl1pPr>
          <a:lvl2pPr marL="457200" algn="l" defTabSz="914400" rtl="0" eaLnBrk="1" latinLnBrk="0" hangingPunct="1">
            <a:defRPr sz="1800" kern="1200">
              <a:solidFill>
                <a:srgbClr val="FFFFFF"/>
              </a:solidFill>
              <a:latin typeface="Arial"/>
            </a:defRPr>
          </a:lvl2pPr>
          <a:lvl3pPr marL="914400" algn="l" defTabSz="914400" rtl="0" eaLnBrk="1" latinLnBrk="0" hangingPunct="1">
            <a:defRPr sz="1800" kern="1200">
              <a:solidFill>
                <a:srgbClr val="FFFFFF"/>
              </a:solidFill>
              <a:latin typeface="Arial"/>
            </a:defRPr>
          </a:lvl3pPr>
          <a:lvl4pPr marL="1371600" algn="l" defTabSz="914400" rtl="0" eaLnBrk="1" latinLnBrk="0" hangingPunct="1">
            <a:defRPr sz="1800" kern="1200">
              <a:solidFill>
                <a:srgbClr val="FFFFFF"/>
              </a:solidFill>
              <a:latin typeface="Arial"/>
            </a:defRPr>
          </a:lvl4pPr>
          <a:lvl5pPr marL="1828800" algn="l" defTabSz="914400" rtl="0" eaLnBrk="1" latinLnBrk="0" hangingPunct="1">
            <a:defRPr sz="1800" kern="1200">
              <a:solidFill>
                <a:srgbClr val="FFFFFF"/>
              </a:solidFill>
              <a:latin typeface="Arial"/>
            </a:defRPr>
          </a:lvl5pPr>
          <a:lvl6pPr marL="2286000" algn="l" defTabSz="914400" rtl="0" eaLnBrk="1" latinLnBrk="0" hangingPunct="1">
            <a:defRPr sz="1800" kern="1200">
              <a:solidFill>
                <a:srgbClr val="FFFFFF"/>
              </a:solidFill>
              <a:latin typeface="Arial"/>
            </a:defRPr>
          </a:lvl6pPr>
          <a:lvl7pPr marL="2743200" algn="l" defTabSz="914400" rtl="0" eaLnBrk="1" latinLnBrk="0" hangingPunct="1">
            <a:defRPr sz="1800" kern="1200">
              <a:solidFill>
                <a:srgbClr val="FFFFFF"/>
              </a:solidFill>
              <a:latin typeface="Arial"/>
            </a:defRPr>
          </a:lvl7pPr>
          <a:lvl8pPr marL="3200400" algn="l" defTabSz="914400" rtl="0" eaLnBrk="1" latinLnBrk="0" hangingPunct="1">
            <a:defRPr sz="1800" kern="1200">
              <a:solidFill>
                <a:srgbClr val="FFFFFF"/>
              </a:solidFill>
              <a:latin typeface="Arial"/>
            </a:defRPr>
          </a:lvl8pPr>
          <a:lvl9pPr marL="3657600" algn="l" defTabSz="914400" rtl="0" eaLnBrk="1" latinLnBrk="0" hangingPunct="1">
            <a:defRPr sz="1800" kern="1200">
              <a:solidFill>
                <a:srgbClr val="FFFFFF"/>
              </a:solidFill>
              <a:latin typeface="Arial"/>
            </a:defRPr>
          </a:lvl9pPr>
        </a:lstStyle>
        <a:p xmlns:a="http://schemas.openxmlformats.org/drawingml/2006/main">
          <a:r>
            <a:rPr lang="en-US" dirty="0" smtClean="0"/>
            <a:t>90 ppm arsenic or 500 ppm lead</a:t>
          </a:r>
          <a:endParaRPr lang="en-US" dirty="0"/>
        </a:p>
      </cdr:txBody>
    </cdr:sp>
  </cdr:relSizeAnchor>
  <cdr:relSizeAnchor xmlns:cdr="http://schemas.openxmlformats.org/drawingml/2006/chartDrawing">
    <cdr:from>
      <cdr:x>0.46154</cdr:x>
      <cdr:y>0.70833</cdr:y>
    </cdr:from>
    <cdr:to>
      <cdr:x>0.53846</cdr:x>
      <cdr:y>0.70833</cdr:y>
    </cdr:to>
    <cdr:cxnSp macro="">
      <cdr:nvCxnSpPr>
        <cdr:cNvPr id="6" name="Straight Arrow Connector 5"/>
        <cdr:cNvCxnSpPr/>
      </cdr:nvCxnSpPr>
      <cdr:spPr>
        <a:xfrm xmlns:a="http://schemas.openxmlformats.org/drawingml/2006/main" flipH="1">
          <a:off x="1828800" y="2590800"/>
          <a:ext cx="304800" cy="0"/>
        </a:xfrm>
        <a:prstGeom xmlns:a="http://schemas.openxmlformats.org/drawingml/2006/main" prst="straightConnector1">
          <a:avLst/>
        </a:prstGeom>
        <a:noFill xmlns:a="http://schemas.openxmlformats.org/drawingml/2006/main"/>
        <a:ln xmlns:a="http://schemas.openxmlformats.org/drawingml/2006/main" w="28575" cap="flat" cmpd="sng" algn="ctr">
          <a:solidFill>
            <a:srgbClr val="FFFFFF"/>
          </a:solidFill>
          <a:prstDash val="solid"/>
          <a:tailEnd type="arrow"/>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2" tIns="46586" rIns="93172" bIns="46586" rtlCol="0"/>
          <a:lstStyle>
            <a:lvl1pPr algn="r">
              <a:defRPr sz="1300"/>
            </a:lvl1pPr>
          </a:lstStyle>
          <a:p>
            <a:fld id="{4259E9F6-8C17-426F-989B-5CCD47B450F9}" type="datetimeFigureOut">
              <a:rPr lang="en-US" smtClean="0"/>
              <a:pPr/>
              <a:t>5/9/2013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2" tIns="46586" rIns="93172" bIns="46586" rtlCol="0" anchor="b"/>
          <a:lstStyle>
            <a:lvl1pPr algn="r">
              <a:defRPr sz="1300"/>
            </a:lvl1pPr>
          </a:lstStyle>
          <a:p>
            <a:fld id="{0469E124-E987-4822-83BB-7760EF1D65F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2" tIns="46586" rIns="93172" bIns="46586" rtlCol="0"/>
          <a:lstStyle>
            <a:lvl1pPr algn="l">
              <a:defRPr sz="13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2" tIns="46586" rIns="93172" bIns="46586" rtlCol="0"/>
          <a:lstStyle>
            <a:lvl1pPr algn="r">
              <a:defRPr sz="1300"/>
            </a:lvl1pPr>
          </a:lstStyle>
          <a:p>
            <a:fld id="{8F1BB160-4C2D-4E3B-ADBA-7191BEB413C6}" type="datetimeFigureOut">
              <a:rPr lang="en-US" smtClean="0"/>
              <a:pPr/>
              <a:t>5/9/2013</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2" tIns="46586" rIns="93172" bIns="46586"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2" tIns="46586" rIns="93172" bIns="4658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2" tIns="46586" rIns="93172" bIns="46586" rtlCol="0" anchor="b"/>
          <a:lstStyle>
            <a:lvl1pPr algn="l">
              <a:defRPr sz="13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2" tIns="46586" rIns="93172" bIns="46586" rtlCol="0" anchor="b"/>
          <a:lstStyle>
            <a:lvl1pPr algn="r">
              <a:defRPr sz="1300"/>
            </a:lvl1pPr>
          </a:lstStyle>
          <a:p>
            <a:fld id="{64DFA9AF-66E2-439F-99A7-AD2C53A0772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5/9/2013 11:32 AM</a:t>
            </a:fld>
            <a:endParaRPr lang="en-US" dirty="0"/>
          </a:p>
        </p:txBody>
      </p:sp>
      <p:sp>
        <p:nvSpPr>
          <p:cNvPr id="6" name="Footer Placeholder 5"/>
          <p:cNvSpPr>
            <a:spLocks noGrp="1"/>
          </p:cNvSpPr>
          <p:nvPr>
            <p:ph type="ftr" sz="quarter" idx="12"/>
          </p:nvPr>
        </p:nvSpPr>
        <p:spPr>
          <a:xfrm>
            <a:off x="0" y="8829967"/>
            <a:ext cx="6309360" cy="464820"/>
          </a:xfrm>
        </p:spPr>
        <p:txBody>
          <a:bodyPr/>
          <a:lstStyle/>
          <a:p>
            <a:r>
              <a:rPr lang="en-US" sz="500" dirty="0" smtClean="0">
                <a:solidFill>
                  <a:srgbClr val="000000"/>
                </a:solidFill>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a:p>
            <a:endParaRPr lang="en-US" sz="500" dirty="0"/>
          </a:p>
        </p:txBody>
      </p:sp>
      <p:sp>
        <p:nvSpPr>
          <p:cNvPr id="7" name="Slide Number Placeholder 6"/>
          <p:cNvSpPr>
            <a:spLocks noGrp="1"/>
          </p:cNvSpPr>
          <p:nvPr>
            <p:ph type="sldNum" sz="quarter" idx="13"/>
          </p:nvPr>
        </p:nvSpPr>
        <p:spPr>
          <a:xfrm>
            <a:off x="6309360" y="8829967"/>
            <a:ext cx="699418" cy="464820"/>
          </a:xfrm>
        </p:spPr>
        <p:txBody>
          <a:bodyPr/>
          <a:lstStyle/>
          <a:p>
            <a:fld id="{EC87E0CF-87F6-4B58-B8B8-DCAB2DAAF3CA}"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map shows the dataset of residential points that was provided to our mapping consultants.  Ecology compiled a very large dataset of all our arsenic samples that met the criteria from our past studies on both disturbed and undisturbed parcels, averages were calculated, and this information was then provided to the consultant.  </a:t>
            </a:r>
          </a:p>
          <a:p>
            <a:endParaRPr lang="en-US" baseline="0" dirty="0" smtClean="0"/>
          </a:p>
          <a:p>
            <a:r>
              <a:rPr lang="en-US" baseline="0" dirty="0" smtClean="0"/>
              <a:t>The consultant then created a model using: elevation, slope, direction and distance.  He then compared his models outputs to our datasets and made some adjustments.  </a:t>
            </a:r>
            <a:r>
              <a:rPr lang="en-US" baseline="0" dirty="0" smtClean="0"/>
              <a:t>The </a:t>
            </a:r>
            <a:r>
              <a:rPr lang="en-US" baseline="0" dirty="0" smtClean="0"/>
              <a:t>model we got from him allows us to look at three </a:t>
            </a:r>
            <a:r>
              <a:rPr lang="en-US" baseline="0" dirty="0" smtClean="0"/>
              <a:t>different variables in two scenarios:</a:t>
            </a:r>
          </a:p>
          <a:p>
            <a:endParaRPr lang="en-US" baseline="0" dirty="0" smtClean="0"/>
          </a:p>
          <a:p>
            <a:pPr marL="228600" indent="-228600">
              <a:buAutoNum type="arabicPeriod"/>
            </a:pPr>
            <a:r>
              <a:rPr lang="en-US" baseline="0" dirty="0" smtClean="0"/>
              <a:t>We </a:t>
            </a:r>
            <a:r>
              <a:rPr lang="en-US" baseline="0" dirty="0" smtClean="0"/>
              <a:t>can hold the concentration and probability constant and determine the percent </a:t>
            </a:r>
            <a:r>
              <a:rPr lang="en-US" baseline="0" dirty="0" err="1" smtClean="0"/>
              <a:t>exceedance</a:t>
            </a:r>
            <a:r>
              <a:rPr lang="en-US" baseline="0" dirty="0" smtClean="0"/>
              <a:t>; or</a:t>
            </a:r>
          </a:p>
          <a:p>
            <a:pPr marL="228600" indent="-228600">
              <a:buAutoNum type="arabicPeriod"/>
            </a:pPr>
            <a:r>
              <a:rPr lang="en-US" baseline="0" dirty="0" smtClean="0"/>
              <a:t>We </a:t>
            </a:r>
            <a:r>
              <a:rPr lang="en-US" baseline="0" dirty="0" smtClean="0"/>
              <a:t>can hold the percent </a:t>
            </a:r>
            <a:r>
              <a:rPr lang="en-US" baseline="0" dirty="0" err="1" smtClean="0"/>
              <a:t>exceedance</a:t>
            </a:r>
            <a:r>
              <a:rPr lang="en-US" baseline="0" dirty="0" smtClean="0"/>
              <a:t> and the concentration constant and look at the probability.  </a:t>
            </a:r>
            <a:endParaRPr lang="en-US" baseline="0" dirty="0" smtClean="0"/>
          </a:p>
          <a:p>
            <a:pPr marL="228600" indent="-228600">
              <a:buNone/>
            </a:pPr>
            <a:endParaRPr lang="en-US" baseline="0" dirty="0" smtClean="0"/>
          </a:p>
          <a:p>
            <a:pPr marL="228600" indent="-228600">
              <a:buNone/>
            </a:pPr>
            <a:r>
              <a:rPr lang="en-US" baseline="0" dirty="0" smtClean="0"/>
              <a:t>We </a:t>
            </a:r>
            <a:r>
              <a:rPr lang="en-US" baseline="0" dirty="0" smtClean="0"/>
              <a:t>have reviewed a number of maps to determine the service area</a:t>
            </a:r>
            <a:r>
              <a:rPr lang="en-US" baseline="0" dirty="0" smtClean="0"/>
              <a:t>.</a:t>
            </a:r>
            <a:endParaRPr lang="en-US" baseline="0" dirty="0" smtClean="0"/>
          </a:p>
        </p:txBody>
      </p:sp>
      <p:sp>
        <p:nvSpPr>
          <p:cNvPr id="4" name="Slide Number Placeholder 3"/>
          <p:cNvSpPr>
            <a:spLocks noGrp="1"/>
          </p:cNvSpPr>
          <p:nvPr>
            <p:ph type="sldNum" sz="quarter" idx="10"/>
          </p:nvPr>
        </p:nvSpPr>
        <p:spPr/>
        <p:txBody>
          <a:bodyPr/>
          <a:lstStyle/>
          <a:p>
            <a:fld id="{64DFA9AF-66E2-439F-99A7-AD2C53A07726}" type="slidenum">
              <a:rPr lang="en-US" smtClean="0"/>
              <a:pPr/>
              <a:t>11</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fall of 2012,</a:t>
            </a:r>
            <a:r>
              <a:rPr lang="en-US" baseline="0" dirty="0" smtClean="0"/>
              <a:t> we sampled 63 properties on southern Vashon and Maury Island to try to fill some of the data gaps in the map shown here.  The graph shows the results.  We then added the data to our model.</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four</a:t>
            </a:r>
            <a:r>
              <a:rPr lang="en-US" baseline="0" dirty="0" smtClean="0"/>
              <a:t> variables that best predict soil arsenic levels are:</a:t>
            </a:r>
          </a:p>
          <a:p>
            <a:endParaRPr lang="en-US" baseline="0" dirty="0" smtClean="0"/>
          </a:p>
          <a:p>
            <a:pPr marL="228600" indent="-228600">
              <a:buAutoNum type="arabicPeriod"/>
            </a:pPr>
            <a:r>
              <a:rPr lang="en-US" baseline="0" dirty="0" smtClean="0"/>
              <a:t>Distance from the smelter</a:t>
            </a:r>
          </a:p>
          <a:p>
            <a:pPr marL="228600" indent="-228600">
              <a:buAutoNum type="arabicPeriod"/>
            </a:pPr>
            <a:r>
              <a:rPr lang="en-US" baseline="0" dirty="0" smtClean="0"/>
              <a:t>Direction from the smelter (along major wind directions)</a:t>
            </a:r>
          </a:p>
          <a:p>
            <a:pPr marL="228600" indent="-228600">
              <a:buAutoNum type="arabicPeriod"/>
            </a:pPr>
            <a:r>
              <a:rPr lang="en-US" baseline="0" dirty="0" smtClean="0"/>
              <a:t>Slope (facing toward or away from the smelter)</a:t>
            </a:r>
          </a:p>
          <a:p>
            <a:pPr marL="228600" indent="-228600">
              <a:buAutoNum type="arabicPeriod"/>
            </a:pPr>
            <a:r>
              <a:rPr lang="en-US" baseline="0" dirty="0" smtClean="0"/>
              <a:t>Elevation</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However,</a:t>
            </a:r>
            <a:r>
              <a:rPr lang="en-US" baseline="0" dirty="0" smtClean="0"/>
              <a:t> levels can vary greatly depending on how much soils have been disturbed through activities like these.  We </a:t>
            </a:r>
            <a:r>
              <a:rPr lang="en-US" u="sng" baseline="0" dirty="0" smtClean="0"/>
              <a:t>could not </a:t>
            </a:r>
            <a:r>
              <a:rPr lang="en-US" baseline="0" dirty="0" smtClean="0"/>
              <a:t>account for individual property history in the model, so the model is not a perfect predictor of levels.</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14</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took</a:t>
            </a:r>
            <a:r>
              <a:rPr lang="en-US" baseline="0" dirty="0" smtClean="0"/>
              <a:t> every location we had sampling data for and put its distance, direction, slope, and elevation into the model to get a predicted arsenic level.  </a:t>
            </a:r>
          </a:p>
          <a:p>
            <a:endParaRPr lang="en-US" baseline="0" dirty="0" smtClean="0"/>
          </a:p>
          <a:p>
            <a:r>
              <a:rPr lang="en-US" baseline="0" dirty="0" smtClean="0"/>
              <a:t>We then looked at whether the predicted level was the same as (or higher or lower) than the actual sampling data showed.</a:t>
            </a:r>
          </a:p>
          <a:p>
            <a:endParaRPr lang="en-US" baseline="0" dirty="0" smtClean="0"/>
          </a:p>
          <a:p>
            <a:r>
              <a:rPr lang="en-US" baseline="0" dirty="0" smtClean="0"/>
              <a:t>This map shows where the model under-estimated or over-estimated arsenic values.  It shows us that, depending on what area of the plume you are in, the model systematically over- or under-predicts levels.  What does this mean?</a:t>
            </a:r>
          </a:p>
          <a:p>
            <a:endParaRPr lang="en-US" baseline="0" dirty="0" smtClean="0"/>
          </a:p>
          <a:p>
            <a:r>
              <a:rPr lang="en-US" baseline="0" dirty="0" smtClean="0"/>
              <a:t>On a very basic level, it means that there’s something different going on in mainland King County, vs. Vashon Island, vs. Pierce County.  Something that our model is not accounting for.  </a:t>
            </a:r>
          </a:p>
          <a:p>
            <a:endParaRPr lang="en-US" baseline="0" dirty="0" smtClean="0"/>
          </a:p>
          <a:p>
            <a:r>
              <a:rPr lang="en-US" baseline="0" dirty="0" smtClean="0"/>
              <a:t>One of the things we did next was to run three separate models, one for each of those geographic areas.  In the end, we got better predictions. </a:t>
            </a:r>
          </a:p>
        </p:txBody>
      </p:sp>
      <p:sp>
        <p:nvSpPr>
          <p:cNvPr id="4" name="Slide Number Placeholder 3"/>
          <p:cNvSpPr>
            <a:spLocks noGrp="1"/>
          </p:cNvSpPr>
          <p:nvPr>
            <p:ph type="sldNum" sz="quarter" idx="10"/>
          </p:nvPr>
        </p:nvSpPr>
        <p:spPr/>
        <p:txBody>
          <a:bodyPr/>
          <a:lstStyle/>
          <a:p>
            <a:fld id="{64DFA9AF-66E2-439F-99A7-AD2C53A07726}" type="slidenum">
              <a:rPr lang="en-US" smtClean="0"/>
              <a:pPr/>
              <a:t>15</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a:t>
            </a:r>
            <a:r>
              <a:rPr lang="en-US" baseline="0" dirty="0" smtClean="0"/>
              <a:t> the most basic level of the model, we have a probability that a single parcel will be over a certain arsenic level, like 90 ppm.</a:t>
            </a:r>
          </a:p>
          <a:p>
            <a:endParaRPr lang="en-US" baseline="0" dirty="0" smtClean="0"/>
          </a:p>
          <a:p>
            <a:r>
              <a:rPr lang="en-US" baseline="0" dirty="0" smtClean="0"/>
              <a:t>However, for our program, we’re interested in what’s going on at the neighborhood level.  We use census block groups, which contain hundreds of parcels, with around 300 – 800 households.  Within the block groups, we can get the percent of parcels over 90 ppm or any other threshold, at a certain probability.</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16</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Next, we mapped the model outputs.  We had three variables:</a:t>
            </a:r>
          </a:p>
          <a:p>
            <a:endParaRPr lang="en-US" dirty="0" smtClean="0"/>
          </a:p>
          <a:p>
            <a:pPr marL="228600" indent="-228600">
              <a:buAutoNum type="arabicPeriod"/>
            </a:pPr>
            <a:r>
              <a:rPr lang="en-US" baseline="0" dirty="0" smtClean="0"/>
              <a:t>Threshold, in </a:t>
            </a:r>
            <a:r>
              <a:rPr lang="en-US" baseline="0" dirty="0" err="1" smtClean="0"/>
              <a:t>ppm</a:t>
            </a:r>
            <a:r>
              <a:rPr lang="en-US" baseline="0" dirty="0" smtClean="0"/>
              <a:t> arsenic</a:t>
            </a:r>
          </a:p>
          <a:p>
            <a:pPr marL="228600" indent="-228600">
              <a:buAutoNum type="arabicPeriod"/>
            </a:pPr>
            <a:r>
              <a:rPr lang="en-US" baseline="0" dirty="0" smtClean="0"/>
              <a:t>Percent of parcels in a block group over that threshold</a:t>
            </a:r>
          </a:p>
          <a:p>
            <a:pPr marL="228600" indent="-228600">
              <a:buAutoNum type="arabicPeriod"/>
            </a:pPr>
            <a:r>
              <a:rPr lang="en-US" baseline="0" dirty="0" smtClean="0"/>
              <a:t>Probability</a:t>
            </a:r>
          </a:p>
          <a:p>
            <a:pPr marL="228600" indent="-228600">
              <a:buAutoNum type="arabicPeriod"/>
            </a:pPr>
            <a:endParaRPr lang="en-US" baseline="0" dirty="0" smtClean="0"/>
          </a:p>
          <a:p>
            <a:pPr marL="228600" indent="-228600">
              <a:buNone/>
            </a:pPr>
            <a:r>
              <a:rPr lang="en-US" baseline="0" dirty="0" smtClean="0"/>
              <a:t>In this map, we set the threshold at 90 </a:t>
            </a:r>
            <a:r>
              <a:rPr lang="en-US" baseline="0" dirty="0" err="1" smtClean="0"/>
              <a:t>ppm</a:t>
            </a:r>
            <a:r>
              <a:rPr lang="en-US" baseline="0" dirty="0" smtClean="0"/>
              <a:t> because we are planning to clean up yards over 90 </a:t>
            </a:r>
            <a:r>
              <a:rPr lang="en-US" baseline="0" dirty="0" err="1" smtClean="0"/>
              <a:t>ppm</a:t>
            </a:r>
            <a:r>
              <a:rPr lang="en-US" baseline="0" dirty="0" smtClean="0"/>
              <a:t>.  We  set the probability at 20% and watched how the % parcels over 90 </a:t>
            </a:r>
            <a:r>
              <a:rPr lang="en-US" baseline="0" dirty="0" err="1" smtClean="0"/>
              <a:t>ppm</a:t>
            </a:r>
            <a:r>
              <a:rPr lang="en-US" baseline="0" dirty="0" smtClean="0"/>
              <a:t> varied across space.  </a:t>
            </a:r>
          </a:p>
          <a:p>
            <a:pPr marL="228600" indent="-228600">
              <a:buNone/>
            </a:pPr>
            <a:endParaRPr lang="en-US" baseline="0" dirty="0" smtClean="0"/>
          </a:p>
          <a:p>
            <a:pPr marL="228600" indent="-228600">
              <a:buNone/>
            </a:pPr>
            <a:r>
              <a:rPr lang="en-US" baseline="0" dirty="0" smtClean="0"/>
              <a:t>You can see a pattern showing that a higher % of parcels is likely to be over 90 </a:t>
            </a:r>
            <a:r>
              <a:rPr lang="en-US" baseline="0" dirty="0" err="1" smtClean="0"/>
              <a:t>ppm</a:t>
            </a:r>
            <a:r>
              <a:rPr lang="en-US" baseline="0" dirty="0" smtClean="0"/>
              <a:t>, the closer you get to the smelter.</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17</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decide on a service area, we looked at three different probabilities.  The 20% probability maps gives us a larger area where some yards might be over 90 </a:t>
            </a:r>
            <a:r>
              <a:rPr lang="en-US" baseline="0" dirty="0" err="1" smtClean="0"/>
              <a:t>ppm</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18</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We then drew a service area boundary around all the block groups with 10% or more parcels expected to be over 90 </a:t>
            </a:r>
            <a:r>
              <a:rPr lang="en-US" baseline="0" dirty="0" err="1" smtClean="0"/>
              <a:t>ppm</a:t>
            </a:r>
            <a:r>
              <a:rPr lang="en-US" baseline="0" dirty="0" smtClean="0"/>
              <a:t>.  We marked the four southern-most block groups as needing more sampling data before including or excluding them.  </a:t>
            </a:r>
          </a:p>
          <a:p>
            <a:endParaRPr lang="en-US" baseline="0" dirty="0" smtClean="0"/>
          </a:p>
          <a:p>
            <a:r>
              <a:rPr lang="en-US" baseline="0" dirty="0" smtClean="0"/>
              <a:t>This </a:t>
            </a:r>
            <a:r>
              <a:rPr lang="en-US" baseline="0" dirty="0" smtClean="0"/>
              <a:t>map shows in orange the service area for the yard program.  The service area covers from South Vashon-Maury Island, across to Tacoma and to Highway 16.  Included in the service area is the EPA Study Area.  The EPA Study Area is the one mile area that surrounded the smelter stack and where the federal government operated its cleanup program.  </a:t>
            </a:r>
          </a:p>
          <a:p>
            <a:endParaRPr lang="en-US" baseline="0" dirty="0" smtClean="0"/>
          </a:p>
        </p:txBody>
      </p:sp>
      <p:sp>
        <p:nvSpPr>
          <p:cNvPr id="4" name="Slide Number Placeholder 3"/>
          <p:cNvSpPr>
            <a:spLocks noGrp="1"/>
          </p:cNvSpPr>
          <p:nvPr>
            <p:ph type="sldNum" sz="quarter" idx="10"/>
          </p:nvPr>
        </p:nvSpPr>
        <p:spPr/>
        <p:txBody>
          <a:bodyPr/>
          <a:lstStyle/>
          <a:p>
            <a:fld id="{64DFA9AF-66E2-439F-99A7-AD2C53A07726}" type="slidenum">
              <a:rPr lang="en-US" smtClean="0"/>
              <a:pPr/>
              <a:t>19</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The model also informs the program sequence…</a:t>
            </a:r>
          </a:p>
          <a:p>
            <a:endParaRPr lang="en-US" baseline="0" dirty="0" smtClean="0"/>
          </a:p>
          <a:p>
            <a:r>
              <a:rPr lang="en-US" baseline="0" dirty="0" smtClean="0"/>
              <a:t>Ecology will start with Cleanup in the EPA study area.  We are starting here because we already have sampling results and can hit the ground running with cleanup plans.  You will notice that the Study area has numbers 1-5. We will start in the area marked one and proceed in numerical order.  The numbers were assigned by evaluating the existing data and prioritizing properties where EPA has not done any work and properties where higher levels of contamination remain.  </a:t>
            </a:r>
          </a:p>
          <a:p>
            <a:endParaRPr lang="en-US" baseline="0" dirty="0" smtClean="0"/>
          </a:p>
          <a:p>
            <a:r>
              <a:rPr lang="en-US" baseline="0" dirty="0" smtClean="0"/>
              <a:t>For sampling we have a different sequence.  We have divided the area into </a:t>
            </a:r>
            <a:r>
              <a:rPr lang="en-US" baseline="0" dirty="0" smtClean="0"/>
              <a:t>King County </a:t>
            </a:r>
            <a:r>
              <a:rPr lang="en-US" baseline="0" dirty="0" smtClean="0"/>
              <a:t>and </a:t>
            </a:r>
            <a:r>
              <a:rPr lang="en-US" baseline="0" dirty="0" smtClean="0"/>
              <a:t>Pierce County, </a:t>
            </a:r>
            <a:r>
              <a:rPr lang="en-US" baseline="0" dirty="0" smtClean="0"/>
              <a:t>and then broken the area into letter groups.  These groups were assigned during our mapping project which helped us define the service area of the program and the sequence.  We will start with letter A and proceed in alphabetical order.  Letter A has the highest probability of finding properties that will exceed the action level.  Cleanup in the areas outside the study area will generally follow the same sequence as sampling.</a:t>
            </a:r>
          </a:p>
          <a:p>
            <a:endParaRPr lang="en-US" baseline="0" dirty="0" smtClean="0"/>
          </a:p>
          <a:p>
            <a:r>
              <a:rPr lang="en-US" baseline="0" dirty="0" smtClean="0"/>
              <a:t>Once the program is up and </a:t>
            </a:r>
            <a:r>
              <a:rPr lang="en-US" baseline="0" dirty="0" smtClean="0"/>
              <a:t>running, we </a:t>
            </a:r>
            <a:r>
              <a:rPr lang="en-US" baseline="0" dirty="0" smtClean="0"/>
              <a:t>will work concurrently in all three areas of the program.  </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20</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Purpose: To update you on the Tacoma Smelter Plume</a:t>
            </a:r>
            <a:r>
              <a:rPr lang="en-US" baseline="0" dirty="0" smtClean="0"/>
              <a:t> Residential Yard Sampling and Cleanup </a:t>
            </a:r>
            <a:r>
              <a:rPr lang="en-US" baseline="0" dirty="0" smtClean="0"/>
              <a:t>Program, also known as the </a:t>
            </a:r>
            <a:r>
              <a:rPr lang="en-US" baseline="0" dirty="0" smtClean="0"/>
              <a:t>Yard Program</a:t>
            </a:r>
            <a:endParaRPr lang="en-US" dirty="0" smtClean="0"/>
          </a:p>
          <a:p>
            <a:endParaRPr lang="en-US" dirty="0" smtClean="0"/>
          </a:p>
          <a:p>
            <a:r>
              <a:rPr lang="en-US" dirty="0" smtClean="0"/>
              <a:t>We’ll cover </a:t>
            </a:r>
            <a:r>
              <a:rPr lang="en-US" baseline="0" dirty="0" smtClean="0"/>
              <a:t>the settlement and the money and work our way from your last update in 2011 through where we are today with the yard program.</a:t>
            </a:r>
            <a:endParaRPr lang="en-US" dirty="0" smtClean="0"/>
          </a:p>
          <a:p>
            <a:endParaRPr lang="en-US" dirty="0" smtClean="0"/>
          </a:p>
          <a:p>
            <a:pPr marL="228600" indent="-228600">
              <a:buAutoNum type="arabicPeriod"/>
            </a:pPr>
            <a:endParaRPr lang="en-US" dirty="0" smtClean="0"/>
          </a:p>
        </p:txBody>
      </p:sp>
      <p:sp>
        <p:nvSpPr>
          <p:cNvPr id="4" name="Slide Number Placeholder 3"/>
          <p:cNvSpPr>
            <a:spLocks noGrp="1"/>
          </p:cNvSpPr>
          <p:nvPr>
            <p:ph type="sldNum" sz="quarter" idx="10"/>
          </p:nvPr>
        </p:nvSpPr>
        <p:spPr/>
        <p:txBody>
          <a:bodyPr/>
          <a:lstStyle/>
          <a:p>
            <a:fld id="{64DFA9AF-66E2-439F-99A7-AD2C53A077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typical</a:t>
            </a:r>
            <a:r>
              <a:rPr lang="en-US" baseline="0" dirty="0" smtClean="0"/>
              <a:t> way we have sampled analyzed in a lab.</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26</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portable tool we might</a:t>
            </a:r>
            <a:r>
              <a:rPr lang="en-US" baseline="0" dirty="0" smtClean="0"/>
              <a:t> use for certain types of soil samples.</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27</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One of the first decisions we had to make was if</a:t>
            </a:r>
            <a:r>
              <a:rPr lang="en-US" baseline="0" dirty="0" smtClean="0"/>
              <a:t> we would do full property cleanups or partial.  We really wanted to do full cleanups but found in looking at the size of the area, the number of parcels left with contamination, reviewing what other large residential cleanup programs like EPA Study Area and the Omaha Lead Site that partial cleanups allowed us to address more properties and manage risk.  </a:t>
            </a:r>
          </a:p>
          <a:p>
            <a:endParaRPr lang="en-US" baseline="0" dirty="0" smtClean="0"/>
          </a:p>
          <a:p>
            <a:r>
              <a:rPr lang="en-US" baseline="0" dirty="0" smtClean="0"/>
              <a:t>We came up with the concept on for large properties &gt; .25 acres that we would focus on: </a:t>
            </a:r>
          </a:p>
          <a:p>
            <a:endParaRPr lang="en-US" dirty="0" smtClean="0"/>
          </a:p>
          <a:p>
            <a:r>
              <a:rPr lang="en-US" b="1" dirty="0" smtClean="0"/>
              <a:t>High Use Areas </a:t>
            </a:r>
            <a:r>
              <a:rPr lang="en-US" dirty="0" smtClean="0"/>
              <a:t>– places where residents are</a:t>
            </a:r>
            <a:r>
              <a:rPr lang="en-US" baseline="0" dirty="0" smtClean="0"/>
              <a:t> most likely to come in contact with contaminated soils</a:t>
            </a:r>
          </a:p>
        </p:txBody>
      </p:sp>
      <p:sp>
        <p:nvSpPr>
          <p:cNvPr id="4" name="Slide Number Placeholder 3"/>
          <p:cNvSpPr>
            <a:spLocks noGrp="1"/>
          </p:cNvSpPr>
          <p:nvPr>
            <p:ph type="sldNum" sz="quarter" idx="10"/>
          </p:nvPr>
        </p:nvSpPr>
        <p:spPr/>
        <p:txBody>
          <a:bodyPr/>
          <a:lstStyle/>
          <a:p>
            <a:fld id="{64DFA9AF-66E2-439F-99A7-AD2C53A07726}" type="slidenum">
              <a:rPr lang="en-US" smtClean="0"/>
              <a:pPr/>
              <a:t>29</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64DFA9AF-66E2-439F-99A7-AD2C53A07726}" type="slidenum">
              <a:rPr lang="en-US" smtClean="0"/>
              <a:pPr/>
              <a:t>30</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are</a:t>
            </a:r>
            <a:r>
              <a:rPr lang="en-US" baseline="0" dirty="0" smtClean="0"/>
              <a:t> going to run a pilot program to see if it’s feasible to offer rain gardens as a more environmentally-friendly replacement for lawn.</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35</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79BA05-1483-4900-BE44-5BD66CBD96A4}" type="slidenum">
              <a:rPr lang="en-US"/>
              <a:pPr/>
              <a:t>38</a:t>
            </a:fld>
            <a:endParaRPr lang="en-US"/>
          </a:p>
        </p:txBody>
      </p:sp>
      <p:sp>
        <p:nvSpPr>
          <p:cNvPr id="26626" name="Rectangle 2"/>
          <p:cNvSpPr>
            <a:spLocks noGrp="1" noRot="1" noChangeAspect="1" noChangeArrowheads="1" noTextEdit="1"/>
          </p:cNvSpPr>
          <p:nvPr>
            <p:ph type="sldImg"/>
          </p:nvPr>
        </p:nvSpPr>
        <p:spPr bwMode="auto">
          <a:xfrm>
            <a:off x="1181100" y="698500"/>
            <a:ext cx="4648200" cy="3486150"/>
          </a:xfrm>
          <a:prstGeom prst="rect">
            <a:avLst/>
          </a:prstGeom>
          <a:solidFill>
            <a:srgbClr val="FFFFFF"/>
          </a:solidFill>
          <a:ln>
            <a:solidFill>
              <a:srgbClr val="000000"/>
            </a:solidFill>
            <a:miter lim="800000"/>
            <a:headEnd/>
            <a:tailEnd/>
          </a:ln>
        </p:spPr>
      </p:sp>
      <p:sp>
        <p:nvSpPr>
          <p:cNvPr id="26627" name="Rectangle 3"/>
          <p:cNvSpPr>
            <a:spLocks noGrp="1" noChangeArrowheads="1"/>
          </p:cNvSpPr>
          <p:nvPr>
            <p:ph type="body" idx="1"/>
          </p:nvPr>
        </p:nvSpPr>
        <p:spPr bwMode="auto">
          <a:xfrm>
            <a:off x="934721" y="4415791"/>
            <a:ext cx="5140960" cy="4183380"/>
          </a:xfrm>
          <a:prstGeom prst="rect">
            <a:avLst/>
          </a:prstGeom>
          <a:solidFill>
            <a:srgbClr val="FFFFFF"/>
          </a:solidFill>
          <a:ln>
            <a:solidFill>
              <a:srgbClr val="000000"/>
            </a:solidFill>
            <a:miter lim="800000"/>
            <a:headEnd/>
            <a:tailEnd/>
          </a:ln>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Contamination tends to</a:t>
            </a:r>
            <a:r>
              <a:rPr lang="en-US" baseline="0" dirty="0" smtClean="0"/>
              <a:t> be higher closer in to the former smelter (purple zone in north Tacoma).  It also tends to follow the predominant NNE and SSW wind directions.  </a:t>
            </a:r>
          </a:p>
          <a:p>
            <a:endParaRPr lang="en-US" baseline="0" dirty="0" smtClean="0"/>
          </a:p>
          <a:p>
            <a:r>
              <a:rPr lang="en-US" baseline="0" dirty="0" smtClean="0"/>
              <a:t>However, levels vary greatly from one yard to the next, depending on when the home was built and how much the surface soils have been disturbed.  This means we really have to sample soils to know the levels of contamination in a given yard.</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received</a:t>
            </a:r>
            <a:r>
              <a:rPr lang="en-US" baseline="0" dirty="0" smtClean="0"/>
              <a:t> $94.6 million from Asarco for the future costs of cleaning up the plume.  About $62-64 million of that will go towards yard cleanups.</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general process that we went out with for the yard program – a settlement funded program that offers sampling and cleanup to residential properties within an area that is the worst affected by the TSP.</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When Asarco went to bankruptcy court, </a:t>
            </a:r>
            <a:r>
              <a:rPr lang="en-US" baseline="0" dirty="0" smtClean="0"/>
              <a:t>we asked for funding to address residential properties with arsenic over 100 </a:t>
            </a:r>
            <a:r>
              <a:rPr lang="en-US" baseline="0" dirty="0" smtClean="0"/>
              <a:t>parts per million (</a:t>
            </a:r>
            <a:r>
              <a:rPr lang="en-US" baseline="0" dirty="0" err="1" smtClean="0"/>
              <a:t>ppm</a:t>
            </a:r>
            <a:r>
              <a:rPr lang="en-US" baseline="0" dirty="0" smtClean="0"/>
              <a:t>). </a:t>
            </a:r>
            <a:endParaRPr lang="en-US" baseline="0" dirty="0" smtClean="0"/>
          </a:p>
          <a:p>
            <a:endParaRPr lang="en-US" baseline="0" dirty="0" smtClean="0"/>
          </a:p>
          <a:p>
            <a:r>
              <a:rPr lang="en-US" baseline="0" dirty="0" smtClean="0"/>
              <a:t>To get the arsenic threshold of 90 </a:t>
            </a:r>
            <a:r>
              <a:rPr lang="en-US" baseline="0" dirty="0" err="1" smtClean="0"/>
              <a:t>ppm</a:t>
            </a:r>
            <a:r>
              <a:rPr lang="en-US" baseline="0" dirty="0" smtClean="0"/>
              <a:t>, we considered:</a:t>
            </a:r>
            <a:endParaRPr lang="en-US" baseline="0" dirty="0" smtClean="0"/>
          </a:p>
          <a:p>
            <a:r>
              <a:rPr lang="en-US" baseline="0" dirty="0" smtClean="0"/>
              <a:t>-Sampling </a:t>
            </a:r>
            <a:r>
              <a:rPr lang="en-US" baseline="0" dirty="0" smtClean="0"/>
              <a:t>strategies</a:t>
            </a:r>
          </a:p>
          <a:p>
            <a:r>
              <a:rPr lang="en-US" baseline="0" dirty="0" smtClean="0"/>
              <a:t>-Error rates – how confident are we that 99 ppm is not 100 ppm </a:t>
            </a:r>
          </a:p>
          <a:p>
            <a:r>
              <a:rPr lang="en-US" baseline="0" dirty="0" smtClean="0"/>
              <a:t>-Advice </a:t>
            </a:r>
            <a:r>
              <a:rPr lang="en-US" baseline="0" dirty="0" smtClean="0"/>
              <a:t>from </a:t>
            </a:r>
            <a:r>
              <a:rPr lang="en-US" baseline="0" dirty="0" smtClean="0"/>
              <a:t>EPA on earlier cleanup work in Ruston/North Tacoma</a:t>
            </a:r>
            <a:endParaRPr lang="en-US" baseline="0" dirty="0" smtClean="0"/>
          </a:p>
          <a:p>
            <a:pPr>
              <a:buFontTx/>
              <a:buChar char="-"/>
            </a:pPr>
            <a:r>
              <a:rPr lang="en-US" baseline="0" dirty="0" smtClean="0"/>
              <a:t>Statistical “power curves”</a:t>
            </a:r>
          </a:p>
          <a:p>
            <a:pPr>
              <a:buFontTx/>
              <a:buNone/>
            </a:pPr>
            <a:endParaRPr lang="en-US" baseline="0" dirty="0" smtClean="0"/>
          </a:p>
          <a:p>
            <a:pPr>
              <a:buFontTx/>
              <a:buNone/>
            </a:pPr>
            <a:r>
              <a:rPr lang="en-US" baseline="0" dirty="0" smtClean="0"/>
              <a:t>We </a:t>
            </a:r>
            <a:r>
              <a:rPr lang="en-US" baseline="0" dirty="0" smtClean="0"/>
              <a:t>decided that at 90 ppm we had a much better chance of not missing properties where arsenic is 100 ppm.  </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Soil</a:t>
            </a:r>
            <a:r>
              <a:rPr lang="en-US" baseline="0" dirty="0" smtClean="0"/>
              <a:t> sampling is not a perfect measure of actual levels of arsenic and lead.  That’s what sampling means—taking a sampling of the many different levels throughout a yard.</a:t>
            </a:r>
          </a:p>
          <a:p>
            <a:endParaRPr lang="en-US" baseline="0" dirty="0" smtClean="0"/>
          </a:p>
          <a:p>
            <a:r>
              <a:rPr lang="en-US" baseline="0" dirty="0" smtClean="0"/>
              <a:t>Say we somehow know the actual average arsenic in a yard…if we took four different samples</a:t>
            </a:r>
            <a:r>
              <a:rPr lang="en-US" baseline="0" dirty="0" smtClean="0"/>
              <a:t>…[view the slideshow to see four possible sets of sampling results]</a:t>
            </a:r>
          </a:p>
          <a:p>
            <a:endParaRPr lang="en-US" baseline="0" dirty="0" smtClean="0"/>
          </a:p>
          <a:p>
            <a:r>
              <a:rPr lang="en-US" baseline="0" dirty="0" smtClean="0"/>
              <a:t>If the threshold is 100 </a:t>
            </a:r>
            <a:r>
              <a:rPr lang="en-US" baseline="0" dirty="0" err="1" smtClean="0"/>
              <a:t>ppm</a:t>
            </a:r>
            <a:r>
              <a:rPr lang="en-US" baseline="0" dirty="0" smtClean="0"/>
              <a:t>, we end up not cleaning up the yard 50% of the time because the sampling shows something lower than the actual level of 100 </a:t>
            </a:r>
            <a:r>
              <a:rPr lang="en-US" baseline="0" dirty="0" err="1" smtClean="0"/>
              <a:t>ppm</a:t>
            </a:r>
            <a:r>
              <a:rPr lang="en-US" baseline="0" dirty="0" smtClean="0"/>
              <a:t>.</a:t>
            </a:r>
          </a:p>
          <a:p>
            <a:endParaRPr lang="en-US" baseline="0" dirty="0" smtClean="0"/>
          </a:p>
          <a:p>
            <a:r>
              <a:rPr lang="en-US" baseline="0" dirty="0" smtClean="0"/>
              <a:t>If the threshold is 90 </a:t>
            </a:r>
            <a:r>
              <a:rPr lang="en-US" baseline="0" dirty="0" err="1" smtClean="0"/>
              <a:t>ppm</a:t>
            </a:r>
            <a:r>
              <a:rPr lang="en-US" baseline="0" dirty="0" smtClean="0"/>
              <a:t>, 75% of the time, we will clean up a yard that is actually at 100 </a:t>
            </a:r>
            <a:r>
              <a:rPr lang="en-US" baseline="0" dirty="0" err="1" smtClean="0"/>
              <a:t>ppm</a:t>
            </a:r>
            <a:r>
              <a:rPr lang="en-US" baseline="0" dirty="0" smtClean="0"/>
              <a:t>.</a:t>
            </a:r>
          </a:p>
          <a:p>
            <a:endParaRPr lang="en-US" baseline="0" dirty="0" smtClean="0"/>
          </a:p>
          <a:p>
            <a:r>
              <a:rPr lang="en-US" baseline="0" dirty="0" smtClean="0"/>
              <a:t>We can’t drop the threshold too low because we will end up cleaning up a lot of yards under 100 </a:t>
            </a:r>
            <a:r>
              <a:rPr lang="en-US" baseline="0" dirty="0" err="1" smtClean="0"/>
              <a:t>ppm</a:t>
            </a:r>
            <a:r>
              <a:rPr lang="en-US" baseline="0" dirty="0" smtClean="0"/>
              <a:t>, using up funds before we reach all the neighborhoods that may need cleanup.</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a:t>
            </a:r>
            <a:r>
              <a:rPr lang="en-US" baseline="0" dirty="0" smtClean="0"/>
              <a:t> we went out with the </a:t>
            </a:r>
            <a:r>
              <a:rPr lang="en-US" baseline="0" dirty="0" smtClean="0"/>
              <a:t>2011 Interim Action Plan, </a:t>
            </a:r>
            <a:r>
              <a:rPr lang="en-US" baseline="0" dirty="0" smtClean="0"/>
              <a:t>we came out with this draft service area for the yard </a:t>
            </a:r>
            <a:r>
              <a:rPr lang="en-US" baseline="0" dirty="0" smtClean="0"/>
              <a:t>program.</a:t>
            </a:r>
            <a:endParaRPr lang="en-US" baseline="0" dirty="0" smtClean="0"/>
          </a:p>
          <a:p>
            <a:endParaRPr lang="en-US" baseline="0" dirty="0" smtClean="0"/>
          </a:p>
          <a:p>
            <a:r>
              <a:rPr lang="en-US" baseline="0" dirty="0" smtClean="0"/>
              <a:t>This map was created using existing data sets grouped into bins and the bins in the bins we found those that had samples over 100 ppm.  </a:t>
            </a:r>
            <a:r>
              <a:rPr lang="en-US" dirty="0" smtClean="0"/>
              <a:t>Areas included:</a:t>
            </a:r>
          </a:p>
          <a:p>
            <a:pPr lvl="1">
              <a:buFont typeface="Arial" pitchFamily="34" charset="0"/>
              <a:buChar char="•"/>
            </a:pPr>
            <a:r>
              <a:rPr lang="en-US" dirty="0" smtClean="0"/>
              <a:t>5% developed properties &gt; 100 ppm</a:t>
            </a:r>
          </a:p>
          <a:p>
            <a:pPr lvl="1">
              <a:buFont typeface="Arial" pitchFamily="34" charset="0"/>
              <a:buChar char="•"/>
            </a:pPr>
            <a:r>
              <a:rPr lang="en-US" dirty="0" smtClean="0"/>
              <a:t>30% forested &gt; 100 ppm</a:t>
            </a:r>
          </a:p>
          <a:p>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9</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was the process for creating a new map to help set a service area boundary.</a:t>
            </a:r>
            <a:endParaRPr lang="en-US" dirty="0"/>
          </a:p>
        </p:txBody>
      </p:sp>
      <p:sp>
        <p:nvSpPr>
          <p:cNvPr id="4" name="Slide Number Placeholder 3"/>
          <p:cNvSpPr>
            <a:spLocks noGrp="1"/>
          </p:cNvSpPr>
          <p:nvPr>
            <p:ph type="sldNum" sz="quarter" idx="10"/>
          </p:nvPr>
        </p:nvSpPr>
        <p:spPr/>
        <p:txBody>
          <a:bodyPr/>
          <a:lstStyle/>
          <a:p>
            <a:fld id="{64DFA9AF-66E2-439F-99A7-AD2C53A07726}"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mj-lt"/>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2286000"/>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mn-lt"/>
                <a:ea typeface="+mn-ea"/>
                <a:cs typeface="+mn-cs"/>
              </a:defRPr>
            </a:lvl1pPr>
          </a:lstStyle>
          <a:p>
            <a:pPr lvl="0"/>
            <a:r>
              <a:rPr lang="en-US" dirty="0" smtClean="0"/>
              <a:t>click to…</a:t>
            </a:r>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3.xml"/><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screen">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1" r:id="rId12"/>
  </p:sldLayoutIdLst>
  <p:transition>
    <p:fade/>
  </p:transition>
  <p:hf hdr="0" ftr="0" dt="0"/>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6"/>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6"/>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screen">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cstate="screen"/>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75" r:id="rId1"/>
  </p:sldLayoutIdLst>
  <p:transition>
    <p:fade/>
  </p:transition>
  <p:hf hdr="0" ftr="0" dt="0"/>
  <p:txStyles>
    <p:titleStyle>
      <a:lvl1pPr algn="l" defTabSz="914363" rtl="0" eaLnBrk="1" latinLnBrk="0" hangingPunct="1">
        <a:lnSpc>
          <a:spcPct val="90000"/>
        </a:lnSpc>
        <a:spcBef>
          <a:spcPct val="0"/>
        </a:spcBef>
        <a:buNone/>
        <a:defRPr lang="en-US" sz="4800" b="0" kern="1200" cap="none" spc="-125"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14.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5" Type="http://schemas.openxmlformats.org/officeDocument/2006/relationships/image" Target="../media/image20.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8.xml"/><Relationship Id="rId4"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32.gif"/><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38.wmf"/><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1" y="1295400"/>
            <a:ext cx="7681913" cy="1523495"/>
          </a:xfrm>
        </p:spPr>
        <p:txBody>
          <a:bodyPr/>
          <a:lstStyle/>
          <a:p>
            <a:r>
              <a:rPr lang="en-US" dirty="0" smtClean="0">
                <a:solidFill>
                  <a:schemeClr val="accent1">
                    <a:lumMod val="60000"/>
                    <a:lumOff val="40000"/>
                  </a:schemeClr>
                </a:solidFill>
                <a:latin typeface="Franklin Gothic Demi" pitchFamily="34" charset="0"/>
              </a:rPr>
              <a:t>Tacoma Smelter Plume  Yard Program Technical Workshop</a:t>
            </a:r>
            <a:endParaRPr lang="en-US" dirty="0">
              <a:solidFill>
                <a:schemeClr val="accent1">
                  <a:lumMod val="60000"/>
                  <a:lumOff val="40000"/>
                </a:schemeClr>
              </a:solidFill>
              <a:latin typeface="Franklin Gothic Demi" pitchFamily="34" charset="0"/>
            </a:endParaRPr>
          </a:p>
        </p:txBody>
      </p:sp>
      <p:sp>
        <p:nvSpPr>
          <p:cNvPr id="3" name="Subtitle 2"/>
          <p:cNvSpPr>
            <a:spLocks noGrp="1"/>
          </p:cNvSpPr>
          <p:nvPr>
            <p:ph type="subTitle" idx="1"/>
          </p:nvPr>
        </p:nvSpPr>
        <p:spPr>
          <a:xfrm>
            <a:off x="838200" y="3886200"/>
            <a:ext cx="7681913" cy="1828800"/>
          </a:xfrm>
        </p:spPr>
        <p:txBody>
          <a:bodyPr>
            <a:normAutofit/>
          </a:bodyPr>
          <a:lstStyle/>
          <a:p>
            <a:r>
              <a:rPr lang="en-US" dirty="0" smtClean="0">
                <a:latin typeface="Franklin Gothic Demi" pitchFamily="34" charset="0"/>
              </a:rPr>
              <a:t>April 11, 2013</a:t>
            </a:r>
          </a:p>
          <a:p>
            <a:r>
              <a:rPr lang="en-US" dirty="0" smtClean="0">
                <a:latin typeface="Franklin Gothic Demi" pitchFamily="34" charset="0"/>
              </a:rPr>
              <a:t>Wilson High School</a:t>
            </a:r>
          </a:p>
        </p:txBody>
      </p:sp>
      <p:pic>
        <p:nvPicPr>
          <p:cNvPr id="4" name="Picture 3" descr="ECOLOGO_W-C.wmf"/>
          <p:cNvPicPr>
            <a:picLocks noChangeAspect="1"/>
          </p:cNvPicPr>
          <p:nvPr/>
        </p:nvPicPr>
        <p:blipFill>
          <a:blip r:embed="rId3" cstate="print"/>
          <a:stretch>
            <a:fillRect/>
          </a:stretch>
        </p:blipFill>
        <p:spPr>
          <a:xfrm>
            <a:off x="863610" y="4953000"/>
            <a:ext cx="4121141" cy="1066800"/>
          </a:xfrm>
          <a:prstGeom prst="rect">
            <a:avLst/>
          </a:prstGeom>
        </p:spPr>
      </p:pic>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10</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4" name="Title 1"/>
          <p:cNvSpPr txBox="1">
            <a:spLocks/>
          </p:cNvSpPr>
          <p:nvPr/>
        </p:nvSpPr>
        <p:spPr>
          <a:xfrm>
            <a:off x="381000" y="230188"/>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Modeling Estimated Arsenic Levels</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aphicFrame>
        <p:nvGraphicFramePr>
          <p:cNvPr id="5" name="Diagram 4"/>
          <p:cNvGraphicFramePr/>
          <p:nvPr/>
        </p:nvGraphicFramePr>
        <p:xfrm>
          <a:off x="990600" y="1066800"/>
          <a:ext cx="7086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11</a:t>
            </a:fld>
            <a:endParaRPr lang="en-US" dirty="0"/>
          </a:p>
        </p:txBody>
      </p:sp>
      <p:sp>
        <p:nvSpPr>
          <p:cNvPr id="5" name="TextBox 4"/>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1028" name="Picture 4"/>
          <p:cNvPicPr>
            <a:picLocks noChangeAspect="1" noChangeArrowheads="1"/>
          </p:cNvPicPr>
          <p:nvPr/>
        </p:nvPicPr>
        <p:blipFill>
          <a:blip r:embed="rId3" cstate="print">
            <a:lum bright="-10000" contrast="-10000"/>
          </a:blip>
          <a:srcRect l="9125" t="1172" r="4186" b="5049"/>
          <a:stretch>
            <a:fillRect/>
          </a:stretch>
        </p:blipFill>
        <p:spPr bwMode="auto">
          <a:xfrm>
            <a:off x="3962400" y="60158"/>
            <a:ext cx="4572000" cy="6416842"/>
          </a:xfrm>
          <a:prstGeom prst="rect">
            <a:avLst/>
          </a:prstGeom>
          <a:noFill/>
          <a:ln w="9525">
            <a:solidFill>
              <a:schemeClr val="bg1"/>
            </a:solidFill>
            <a:miter lim="800000"/>
            <a:headEnd/>
            <a:tailEnd/>
          </a:ln>
          <a:effectLst/>
        </p:spPr>
      </p:pic>
      <p:grpSp>
        <p:nvGrpSpPr>
          <p:cNvPr id="6" name="Group 5"/>
          <p:cNvGrpSpPr/>
          <p:nvPr/>
        </p:nvGrpSpPr>
        <p:grpSpPr>
          <a:xfrm>
            <a:off x="457200" y="381000"/>
            <a:ext cx="2819400" cy="1524000"/>
            <a:chOff x="6228" y="796706"/>
            <a:chExt cx="1861616" cy="1116969"/>
          </a:xfrm>
        </p:grpSpPr>
        <p:sp>
          <p:nvSpPr>
            <p:cNvPr id="7" name="Rounded Rectangle 6"/>
            <p:cNvSpPr/>
            <p:nvPr/>
          </p:nvSpPr>
          <p:spPr>
            <a:xfrm>
              <a:off x="6228" y="796706"/>
              <a:ext cx="1861616" cy="1116969"/>
            </a:xfrm>
            <a:prstGeom prst="roundRect">
              <a:avLst>
                <a:gd name="adj" fmla="val 10000"/>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sp>
        <p:sp>
          <p:nvSpPr>
            <p:cNvPr id="8" name="Rounded Rectangle 4"/>
            <p:cNvSpPr/>
            <p:nvPr/>
          </p:nvSpPr>
          <p:spPr>
            <a:xfrm>
              <a:off x="38943" y="829421"/>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1. Prepare existing data</a:t>
              </a:r>
              <a:endParaRPr lang="en-US" sz="2800" kern="1200" dirty="0"/>
            </a:p>
          </p:txBody>
        </p:sp>
      </p:grpSp>
      <p:sp>
        <p:nvSpPr>
          <p:cNvPr id="9" name="Text Placeholder 2"/>
          <p:cNvSpPr txBox="1">
            <a:spLocks/>
          </p:cNvSpPr>
          <p:nvPr/>
        </p:nvSpPr>
        <p:spPr>
          <a:xfrm>
            <a:off x="457200" y="2438400"/>
            <a:ext cx="3581400" cy="3733800"/>
          </a:xfrm>
          <a:prstGeom prst="rect">
            <a:avLst/>
          </a:prstGeom>
        </p:spPr>
        <p:txBody>
          <a:bodyPr/>
          <a:lstStyle/>
          <a:p>
            <a:pPr marL="396875" marR="0" lvl="0" indent="-396875" algn="l" defTabSz="914363" rtl="0" eaLnBrk="1" fontAlgn="auto" latinLnBrk="0" hangingPunct="1">
              <a:lnSpc>
                <a:spcPct val="90000"/>
              </a:lnSpc>
              <a:spcBef>
                <a:spcPct val="20000"/>
              </a:spcBef>
              <a:spcAft>
                <a:spcPts val="0"/>
              </a:spcAft>
              <a:buClrTx/>
              <a:buSzTx/>
              <a:tabLst/>
              <a:defRPr/>
            </a:pPr>
            <a:endParaRPr lang="en-US" sz="2800" dirty="0" smtClean="0"/>
          </a:p>
          <a:p>
            <a:pPr marL="396875" marR="0" lvl="0" indent="-396875" algn="l" defTabSz="914363" rtl="0" eaLnBrk="1" fontAlgn="auto" latinLnBrk="0" hangingPunct="1">
              <a:lnSpc>
                <a:spcPct val="90000"/>
              </a:lnSpc>
              <a:spcBef>
                <a:spcPct val="20000"/>
              </a:spcBef>
              <a:spcAft>
                <a:spcPts val="0"/>
              </a:spcAft>
              <a:buClrTx/>
              <a:buSzTx/>
              <a:tabLst/>
              <a:defRPr/>
            </a:pPr>
            <a:r>
              <a:rPr lang="en-US" sz="2800" dirty="0" smtClean="0"/>
              <a:t>		</a:t>
            </a:r>
          </a:p>
          <a:p>
            <a:pPr marL="396875" marR="0" lvl="0" indent="-396875" algn="l" defTabSz="914363" rtl="0" eaLnBrk="1" fontAlgn="auto" latinLnBrk="0" hangingPunct="1">
              <a:lnSpc>
                <a:spcPct val="90000"/>
              </a:lnSpc>
              <a:spcBef>
                <a:spcPct val="20000"/>
              </a:spcBef>
              <a:spcAft>
                <a:spcPts val="0"/>
              </a:spcAft>
              <a:buClrTx/>
              <a:buSzTx/>
              <a:tabLst/>
              <a:defRPr/>
            </a:pPr>
            <a:endParaRPr lang="en-US" sz="2800" dirty="0" smtClean="0"/>
          </a:p>
          <a:p>
            <a:pPr marL="396875" marR="0" lvl="0" indent="-396875" algn="l" defTabSz="914363" rtl="0" eaLnBrk="1" fontAlgn="auto" latinLnBrk="0" hangingPunct="1">
              <a:lnSpc>
                <a:spcPct val="90000"/>
              </a:lnSpc>
              <a:spcBef>
                <a:spcPct val="20000"/>
              </a:spcBef>
              <a:spcAft>
                <a:spcPts val="0"/>
              </a:spcAft>
              <a:buClrTx/>
              <a:buSzTx/>
              <a:tabLst/>
              <a:defRPr/>
            </a:pPr>
            <a:endParaRPr lang="en-US" sz="2800" dirty="0" smtClean="0"/>
          </a:p>
          <a:p>
            <a:pPr marL="396875" marR="0" lvl="0" indent="-396875" algn="l" defTabSz="914363" rtl="0" eaLnBrk="1" fontAlgn="auto" latinLnBrk="0" hangingPunct="1">
              <a:lnSpc>
                <a:spcPct val="90000"/>
              </a:lnSpc>
              <a:spcBef>
                <a:spcPct val="20000"/>
              </a:spcBef>
              <a:spcAft>
                <a:spcPts val="0"/>
              </a:spcAft>
              <a:buClrTx/>
              <a:buSzTx/>
              <a:tabLst/>
              <a:defRPr/>
            </a:pPr>
            <a:endParaRPr lang="en-US" sz="2800" dirty="0" smtClean="0"/>
          </a:p>
          <a:p>
            <a:pPr marL="396875" marR="0" lvl="0" indent="-396875" algn="l" defTabSz="914363" rtl="0" eaLnBrk="1" fontAlgn="auto" latinLnBrk="0" hangingPunct="1">
              <a:lnSpc>
                <a:spcPct val="90000"/>
              </a:lnSpc>
              <a:spcBef>
                <a:spcPct val="20000"/>
              </a:spcBef>
              <a:spcAft>
                <a:spcPts val="0"/>
              </a:spcAft>
              <a:buClrTx/>
              <a:buSzTx/>
              <a:tabLst/>
              <a:defRPr/>
            </a:pPr>
            <a:endParaRPr lang="en-US" sz="2800" dirty="0" smtClean="0"/>
          </a:p>
          <a:p>
            <a:pPr marL="396875" marR="0" lvl="0" indent="-396875" algn="l" defTabSz="914363" rtl="0" eaLnBrk="1" fontAlgn="auto" latinLnBrk="0" hangingPunct="1">
              <a:lnSpc>
                <a:spcPct val="90000"/>
              </a:lnSpc>
              <a:spcBef>
                <a:spcPct val="20000"/>
              </a:spcBef>
              <a:spcAft>
                <a:spcPts val="0"/>
              </a:spcAft>
              <a:buClrTx/>
              <a:buSzTx/>
              <a:tabLst/>
              <a:defRPr/>
            </a:pPr>
            <a:r>
              <a:rPr lang="en-US" sz="2800" dirty="0" smtClean="0"/>
              <a:t>					       &gt;100 ppm</a:t>
            </a:r>
          </a:p>
          <a:p>
            <a:pPr marL="396875" marR="0" lvl="0" indent="-396875" algn="l" defTabSz="914363" rtl="0" eaLnBrk="1" fontAlgn="auto" latinLnBrk="0" hangingPunct="1">
              <a:lnSpc>
                <a:spcPct val="90000"/>
              </a:lnSpc>
              <a:spcBef>
                <a:spcPct val="20000"/>
              </a:spcBef>
              <a:spcAft>
                <a:spcPts val="0"/>
              </a:spcAft>
              <a:buClrTx/>
              <a:buSzTx/>
              <a:tabLst/>
              <a:defRPr/>
            </a:pPr>
            <a:r>
              <a:rPr kumimoji="0" lang="en-US" sz="2800" b="0" i="0" u="none" strike="noStrike" kern="1200" cap="none" spc="0" normalizeH="0" baseline="0" noProof="0" dirty="0" smtClean="0">
                <a:ln>
                  <a:noFill/>
                </a:ln>
                <a:solidFill>
                  <a:schemeClr val="tx1"/>
                </a:solidFill>
                <a:effectLst/>
                <a:uLnTx/>
                <a:uFillTx/>
                <a:latin typeface="+mn-lt"/>
                <a:ea typeface="+mn-ea"/>
                <a:cs typeface="+mn-cs"/>
              </a:rPr>
              <a:t>		</a:t>
            </a:r>
          </a:p>
        </p:txBody>
      </p:sp>
      <p:sp>
        <p:nvSpPr>
          <p:cNvPr id="10" name="Oval 9"/>
          <p:cNvSpPr/>
          <p:nvPr/>
        </p:nvSpPr>
        <p:spPr bwMode="auto">
          <a:xfrm>
            <a:off x="1752600" y="5791200"/>
            <a:ext cx="152400" cy="152400"/>
          </a:xfrm>
          <a:prstGeom prst="ellipse">
            <a:avLst/>
          </a:prstGeom>
          <a:solidFill>
            <a:schemeClr val="accent5">
              <a:lumMod val="75000"/>
            </a:schemeClr>
          </a:solidFill>
          <a:ln>
            <a:noFill/>
            <a:headEnd type="none" w="med" len="med"/>
            <a:tailEnd type="none" w="med" len="med"/>
          </a:ln>
        </p:spPr>
        <p:style>
          <a:lnRef idx="2">
            <a:schemeClr val="accent5"/>
          </a:lnRef>
          <a:fillRef idx="1">
            <a:schemeClr val="lt1"/>
          </a:fillRef>
          <a:effectRef idx="0">
            <a:schemeClr val="accent5"/>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12</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grpSp>
        <p:nvGrpSpPr>
          <p:cNvPr id="4" name="Group 3"/>
          <p:cNvGrpSpPr/>
          <p:nvPr/>
        </p:nvGrpSpPr>
        <p:grpSpPr>
          <a:xfrm>
            <a:off x="381000" y="381000"/>
            <a:ext cx="2667000" cy="1447800"/>
            <a:chOff x="2612491" y="796706"/>
            <a:chExt cx="1861616" cy="1116969"/>
          </a:xfrm>
        </p:grpSpPr>
        <p:sp>
          <p:nvSpPr>
            <p:cNvPr id="5" name="Rounded Rectangle 4"/>
            <p:cNvSpPr/>
            <p:nvPr/>
          </p:nvSpPr>
          <p:spPr>
            <a:xfrm>
              <a:off x="2612491" y="796706"/>
              <a:ext cx="1861616" cy="1116969"/>
            </a:xfrm>
            <a:prstGeom prst="roundRect">
              <a:avLst>
                <a:gd name="adj" fmla="val 10000"/>
              </a:avLst>
            </a:prstGeom>
          </p:spPr>
          <p:style>
            <a:lnRef idx="2">
              <a:schemeClr val="lt1">
                <a:hueOff val="0"/>
                <a:satOff val="0"/>
                <a:lumOff val="0"/>
                <a:alphaOff val="0"/>
              </a:schemeClr>
            </a:lnRef>
            <a:fillRef idx="1">
              <a:schemeClr val="accent2">
                <a:hueOff val="-2019893"/>
                <a:satOff val="3332"/>
                <a:lumOff val="2588"/>
                <a:alphaOff val="0"/>
              </a:schemeClr>
            </a:fillRef>
            <a:effectRef idx="0">
              <a:schemeClr val="accent2">
                <a:hueOff val="-2019893"/>
                <a:satOff val="3332"/>
                <a:lumOff val="2588"/>
                <a:alphaOff val="0"/>
              </a:schemeClr>
            </a:effectRef>
            <a:fontRef idx="minor">
              <a:schemeClr val="lt1"/>
            </a:fontRef>
          </p:style>
        </p:sp>
        <p:sp>
          <p:nvSpPr>
            <p:cNvPr id="6" name="Rounded Rectangle 4"/>
            <p:cNvSpPr/>
            <p:nvPr/>
          </p:nvSpPr>
          <p:spPr>
            <a:xfrm>
              <a:off x="2645206" y="829421"/>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2. Collect more data</a:t>
              </a:r>
              <a:endParaRPr lang="en-US" sz="2800" kern="1200" dirty="0"/>
            </a:p>
          </p:txBody>
        </p:sp>
      </p:grpSp>
      <p:pic>
        <p:nvPicPr>
          <p:cNvPr id="7" name="Picture 4"/>
          <p:cNvPicPr>
            <a:picLocks noChangeAspect="1" noChangeArrowheads="1"/>
          </p:cNvPicPr>
          <p:nvPr/>
        </p:nvPicPr>
        <p:blipFill>
          <a:blip r:embed="rId3" cstate="print">
            <a:lum bright="-10000"/>
          </a:blip>
          <a:srcRect l="28847" t="1172" r="6783" b="52935"/>
          <a:stretch>
            <a:fillRect/>
          </a:stretch>
        </p:blipFill>
        <p:spPr bwMode="auto">
          <a:xfrm>
            <a:off x="4038600" y="1524000"/>
            <a:ext cx="4114800" cy="3806160"/>
          </a:xfrm>
          <a:prstGeom prst="rect">
            <a:avLst/>
          </a:prstGeom>
          <a:noFill/>
          <a:ln w="9525">
            <a:solidFill>
              <a:schemeClr val="bg1"/>
            </a:solidFill>
            <a:miter lim="800000"/>
            <a:headEnd/>
            <a:tailEnd/>
          </a:ln>
          <a:effectLst/>
        </p:spPr>
      </p:pic>
      <p:sp>
        <p:nvSpPr>
          <p:cNvPr id="8" name="Text Placeholder 2"/>
          <p:cNvSpPr txBox="1">
            <a:spLocks/>
          </p:cNvSpPr>
          <p:nvPr/>
        </p:nvSpPr>
        <p:spPr>
          <a:xfrm>
            <a:off x="3276600" y="609600"/>
            <a:ext cx="5715000" cy="3733800"/>
          </a:xfrm>
          <a:prstGeom prst="rect">
            <a:avLst/>
          </a:prstGeom>
        </p:spPr>
        <p:txBody>
          <a:bodyPr/>
          <a:lstStyle/>
          <a:p>
            <a:pPr marL="396875" lvl="0" indent="-396875" defTabSz="914363">
              <a:lnSpc>
                <a:spcPct val="90000"/>
              </a:lnSpc>
              <a:spcBef>
                <a:spcPct val="20000"/>
              </a:spcBef>
              <a:defRPr/>
            </a:pPr>
            <a:r>
              <a:rPr lang="en-US" sz="2800" b="1" dirty="0" smtClean="0">
                <a:sym typeface="Wingdings" pitchFamily="2" charset="2"/>
              </a:rPr>
              <a:t>2012 </a:t>
            </a:r>
            <a:r>
              <a:rPr lang="en-US" sz="2800" b="1" noProof="0" dirty="0" smtClean="0"/>
              <a:t>Vashon-Maury Island </a:t>
            </a:r>
            <a:r>
              <a:rPr lang="en-US" sz="2800" b="1" noProof="0" dirty="0" smtClean="0">
                <a:sym typeface="Wingdings" pitchFamily="2" charset="2"/>
              </a:rPr>
              <a:t>study</a:t>
            </a:r>
          </a:p>
          <a:p>
            <a:pPr marL="396875" lvl="0" indent="-396875" defTabSz="914363">
              <a:lnSpc>
                <a:spcPct val="90000"/>
              </a:lnSpc>
              <a:spcBef>
                <a:spcPct val="20000"/>
              </a:spcBef>
              <a:defRPr/>
            </a:pPr>
            <a:endParaRPr lang="en-US" sz="2800" dirty="0" smtClean="0">
              <a:sym typeface="Wingdings" pitchFamily="2" charset="2"/>
            </a:endParaRPr>
          </a:p>
          <a:p>
            <a:pPr marL="396875" lvl="0" indent="-396875" defTabSz="914363">
              <a:lnSpc>
                <a:spcPct val="90000"/>
              </a:lnSpc>
              <a:spcBef>
                <a:spcPct val="20000"/>
              </a:spcBef>
              <a:defRPr/>
            </a:pPr>
            <a:endParaRPr lang="en-US" sz="2800" noProof="0" dirty="0" smtClean="0">
              <a:sym typeface="Wingdings" pitchFamily="2" charset="2"/>
            </a:endParaRPr>
          </a:p>
          <a:p>
            <a:pPr marL="396875" marR="0" lvl="0" indent="-396875" algn="l" defTabSz="914363" rtl="0" eaLnBrk="1" fontAlgn="auto" latinLnBrk="0" hangingPunct="1">
              <a:lnSpc>
                <a:spcPct val="90000"/>
              </a:lnSpc>
              <a:spcBef>
                <a:spcPct val="20000"/>
              </a:spcBef>
              <a:spcAft>
                <a:spcPts val="0"/>
              </a:spcAft>
              <a:buClrTx/>
              <a:buSzTx/>
              <a:tabLst/>
              <a:defRPr/>
            </a:pPr>
            <a:endParaRPr lang="en-US" sz="2800" noProof="0" dirty="0" smtClean="0"/>
          </a:p>
        </p:txBody>
      </p:sp>
      <p:graphicFrame>
        <p:nvGraphicFramePr>
          <p:cNvPr id="9" name="Chart 8"/>
          <p:cNvGraphicFramePr/>
          <p:nvPr/>
        </p:nvGraphicFramePr>
        <p:xfrm>
          <a:off x="0" y="2286000"/>
          <a:ext cx="3962400" cy="3657600"/>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2057400" y="4697628"/>
            <a:ext cx="1981200" cy="369332"/>
          </a:xfrm>
          <a:prstGeom prst="rect">
            <a:avLst/>
          </a:prstGeom>
          <a:noFill/>
        </p:spPr>
        <p:txBody>
          <a:bodyPr wrap="square" rtlCol="0">
            <a:spAutoFit/>
          </a:bodyPr>
          <a:lstStyle/>
          <a:p>
            <a:r>
              <a:rPr lang="en-US" dirty="0" smtClean="0"/>
              <a:t>20 ppm arsenic</a:t>
            </a:r>
            <a:endParaRPr lang="en-US" dirty="0"/>
          </a:p>
        </p:txBody>
      </p:sp>
      <p:sp>
        <p:nvSpPr>
          <p:cNvPr id="11" name="TextBox 10"/>
          <p:cNvSpPr txBox="1"/>
          <p:nvPr/>
        </p:nvSpPr>
        <p:spPr>
          <a:xfrm>
            <a:off x="2057400" y="3682314"/>
            <a:ext cx="1905000" cy="369332"/>
          </a:xfrm>
          <a:prstGeom prst="rect">
            <a:avLst/>
          </a:prstGeom>
          <a:noFill/>
        </p:spPr>
        <p:txBody>
          <a:bodyPr wrap="square" rtlCol="0">
            <a:spAutoFit/>
          </a:bodyPr>
          <a:lstStyle/>
          <a:p>
            <a:r>
              <a:rPr lang="en-US" dirty="0" smtClean="0"/>
              <a:t>40 ppm arsenic</a:t>
            </a:r>
            <a:endParaRPr lang="en-US" dirty="0"/>
          </a:p>
        </p:txBody>
      </p:sp>
      <p:cxnSp>
        <p:nvCxnSpPr>
          <p:cNvPr id="13" name="Straight Arrow Connector 12"/>
          <p:cNvCxnSpPr/>
          <p:nvPr/>
        </p:nvCxnSpPr>
        <p:spPr>
          <a:xfrm flipH="1">
            <a:off x="1828800" y="2971800"/>
            <a:ext cx="304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828800" y="3886200"/>
            <a:ext cx="3048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13</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grpSp>
        <p:nvGrpSpPr>
          <p:cNvPr id="4" name="Group 3"/>
          <p:cNvGrpSpPr/>
          <p:nvPr/>
        </p:nvGrpSpPr>
        <p:grpSpPr>
          <a:xfrm>
            <a:off x="381000" y="381000"/>
            <a:ext cx="2819400" cy="1524000"/>
            <a:chOff x="5218754" y="796706"/>
            <a:chExt cx="1861616" cy="1116969"/>
          </a:xfrm>
        </p:grpSpPr>
        <p:sp>
          <p:nvSpPr>
            <p:cNvPr id="5" name="Rounded Rectangle 4"/>
            <p:cNvSpPr/>
            <p:nvPr/>
          </p:nvSpPr>
          <p:spPr>
            <a:xfrm>
              <a:off x="5218754" y="796706"/>
              <a:ext cx="1861616" cy="1116969"/>
            </a:xfrm>
            <a:prstGeom prst="roundRect">
              <a:avLst>
                <a:gd name="adj" fmla="val 10000"/>
              </a:avLst>
            </a:prstGeom>
          </p:spPr>
          <p:style>
            <a:lnRef idx="2">
              <a:schemeClr val="lt1">
                <a:hueOff val="0"/>
                <a:satOff val="0"/>
                <a:lumOff val="0"/>
                <a:alphaOff val="0"/>
              </a:schemeClr>
            </a:lnRef>
            <a:fillRef idx="1">
              <a:schemeClr val="accent2">
                <a:hueOff val="-4039786"/>
                <a:satOff val="6664"/>
                <a:lumOff val="5176"/>
                <a:alphaOff val="0"/>
              </a:schemeClr>
            </a:fillRef>
            <a:effectRef idx="0">
              <a:schemeClr val="accent2">
                <a:hueOff val="-4039786"/>
                <a:satOff val="6664"/>
                <a:lumOff val="5176"/>
                <a:alphaOff val="0"/>
              </a:schemeClr>
            </a:effectRef>
            <a:fontRef idx="minor">
              <a:schemeClr val="lt1"/>
            </a:fontRef>
          </p:style>
        </p:sp>
        <p:sp>
          <p:nvSpPr>
            <p:cNvPr id="6" name="Rounded Rectangle 4"/>
            <p:cNvSpPr/>
            <p:nvPr/>
          </p:nvSpPr>
          <p:spPr>
            <a:xfrm>
              <a:off x="5251469" y="829421"/>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3. Build a basic model</a:t>
              </a:r>
              <a:endParaRPr lang="en-US" sz="2800" kern="1200" dirty="0"/>
            </a:p>
          </p:txBody>
        </p:sp>
      </p:grpSp>
      <p:sp>
        <p:nvSpPr>
          <p:cNvPr id="7" name="Freeform 6"/>
          <p:cNvSpPr/>
          <p:nvPr/>
        </p:nvSpPr>
        <p:spPr bwMode="auto">
          <a:xfrm>
            <a:off x="1371600" y="3822357"/>
            <a:ext cx="7772400" cy="2590800"/>
          </a:xfrm>
          <a:custGeom>
            <a:avLst/>
            <a:gdLst>
              <a:gd name="connsiteX0" fmla="*/ 0 w 8291383"/>
              <a:gd name="connsiteY0" fmla="*/ 1285102 h 2063578"/>
              <a:gd name="connsiteX1" fmla="*/ 0 w 8291383"/>
              <a:gd name="connsiteY1" fmla="*/ 1285102 h 2063578"/>
              <a:gd name="connsiteX2" fmla="*/ 345989 w 8291383"/>
              <a:gd name="connsiteY2" fmla="*/ 1248032 h 2063578"/>
              <a:gd name="connsiteX3" fmla="*/ 444843 w 8291383"/>
              <a:gd name="connsiteY3" fmla="*/ 1235675 h 2063578"/>
              <a:gd name="connsiteX4" fmla="*/ 617837 w 8291383"/>
              <a:gd name="connsiteY4" fmla="*/ 1223319 h 2063578"/>
              <a:gd name="connsiteX5" fmla="*/ 815546 w 8291383"/>
              <a:gd name="connsiteY5" fmla="*/ 1186248 h 2063578"/>
              <a:gd name="connsiteX6" fmla="*/ 864973 w 8291383"/>
              <a:gd name="connsiteY6" fmla="*/ 1173892 h 2063578"/>
              <a:gd name="connsiteX7" fmla="*/ 951470 w 8291383"/>
              <a:gd name="connsiteY7" fmla="*/ 1161535 h 2063578"/>
              <a:gd name="connsiteX8" fmla="*/ 1025610 w 8291383"/>
              <a:gd name="connsiteY8" fmla="*/ 1149178 h 2063578"/>
              <a:gd name="connsiteX9" fmla="*/ 1285102 w 8291383"/>
              <a:gd name="connsiteY9" fmla="*/ 1124465 h 2063578"/>
              <a:gd name="connsiteX10" fmla="*/ 1346886 w 8291383"/>
              <a:gd name="connsiteY10" fmla="*/ 1112108 h 2063578"/>
              <a:gd name="connsiteX11" fmla="*/ 1495167 w 8291383"/>
              <a:gd name="connsiteY11" fmla="*/ 1075038 h 2063578"/>
              <a:gd name="connsiteX12" fmla="*/ 1569308 w 8291383"/>
              <a:gd name="connsiteY12" fmla="*/ 1050324 h 2063578"/>
              <a:gd name="connsiteX13" fmla="*/ 1606378 w 8291383"/>
              <a:gd name="connsiteY13" fmla="*/ 1037967 h 2063578"/>
              <a:gd name="connsiteX14" fmla="*/ 1668162 w 8291383"/>
              <a:gd name="connsiteY14" fmla="*/ 1025610 h 2063578"/>
              <a:gd name="connsiteX15" fmla="*/ 1717589 w 8291383"/>
              <a:gd name="connsiteY15" fmla="*/ 1013254 h 2063578"/>
              <a:gd name="connsiteX16" fmla="*/ 1878227 w 8291383"/>
              <a:gd name="connsiteY16" fmla="*/ 988540 h 2063578"/>
              <a:gd name="connsiteX17" fmla="*/ 2014151 w 8291383"/>
              <a:gd name="connsiteY17" fmla="*/ 963827 h 2063578"/>
              <a:gd name="connsiteX18" fmla="*/ 2051221 w 8291383"/>
              <a:gd name="connsiteY18" fmla="*/ 951470 h 2063578"/>
              <a:gd name="connsiteX19" fmla="*/ 2113005 w 8291383"/>
              <a:gd name="connsiteY19" fmla="*/ 939113 h 2063578"/>
              <a:gd name="connsiteX20" fmla="*/ 2162432 w 8291383"/>
              <a:gd name="connsiteY20" fmla="*/ 926756 h 2063578"/>
              <a:gd name="connsiteX21" fmla="*/ 2347783 w 8291383"/>
              <a:gd name="connsiteY21" fmla="*/ 902043 h 2063578"/>
              <a:gd name="connsiteX22" fmla="*/ 2409567 w 8291383"/>
              <a:gd name="connsiteY22" fmla="*/ 889686 h 2063578"/>
              <a:gd name="connsiteX23" fmla="*/ 2557848 w 8291383"/>
              <a:gd name="connsiteY23" fmla="*/ 864973 h 2063578"/>
              <a:gd name="connsiteX24" fmla="*/ 2631989 w 8291383"/>
              <a:gd name="connsiteY24" fmla="*/ 827902 h 2063578"/>
              <a:gd name="connsiteX25" fmla="*/ 2669059 w 8291383"/>
              <a:gd name="connsiteY25" fmla="*/ 815546 h 2063578"/>
              <a:gd name="connsiteX26" fmla="*/ 2718486 w 8291383"/>
              <a:gd name="connsiteY26" fmla="*/ 803189 h 2063578"/>
              <a:gd name="connsiteX27" fmla="*/ 2780270 w 8291383"/>
              <a:gd name="connsiteY27" fmla="*/ 778475 h 2063578"/>
              <a:gd name="connsiteX28" fmla="*/ 2829697 w 8291383"/>
              <a:gd name="connsiteY28" fmla="*/ 766119 h 2063578"/>
              <a:gd name="connsiteX29" fmla="*/ 2866767 w 8291383"/>
              <a:gd name="connsiteY29" fmla="*/ 753762 h 2063578"/>
              <a:gd name="connsiteX30" fmla="*/ 2916194 w 8291383"/>
              <a:gd name="connsiteY30" fmla="*/ 741405 h 2063578"/>
              <a:gd name="connsiteX31" fmla="*/ 3002691 w 8291383"/>
              <a:gd name="connsiteY31" fmla="*/ 691978 h 2063578"/>
              <a:gd name="connsiteX32" fmla="*/ 3039762 w 8291383"/>
              <a:gd name="connsiteY32" fmla="*/ 679621 h 2063578"/>
              <a:gd name="connsiteX33" fmla="*/ 3076832 w 8291383"/>
              <a:gd name="connsiteY33" fmla="*/ 654908 h 2063578"/>
              <a:gd name="connsiteX34" fmla="*/ 3113902 w 8291383"/>
              <a:gd name="connsiteY34" fmla="*/ 642551 h 2063578"/>
              <a:gd name="connsiteX35" fmla="*/ 3188043 w 8291383"/>
              <a:gd name="connsiteY35" fmla="*/ 593124 h 2063578"/>
              <a:gd name="connsiteX36" fmla="*/ 3225113 w 8291383"/>
              <a:gd name="connsiteY36" fmla="*/ 580767 h 2063578"/>
              <a:gd name="connsiteX37" fmla="*/ 3299254 w 8291383"/>
              <a:gd name="connsiteY37" fmla="*/ 543697 h 2063578"/>
              <a:gd name="connsiteX38" fmla="*/ 3336324 w 8291383"/>
              <a:gd name="connsiteY38" fmla="*/ 518983 h 2063578"/>
              <a:gd name="connsiteX39" fmla="*/ 3459891 w 8291383"/>
              <a:gd name="connsiteY39" fmla="*/ 469556 h 2063578"/>
              <a:gd name="connsiteX40" fmla="*/ 3571102 w 8291383"/>
              <a:gd name="connsiteY40" fmla="*/ 407773 h 2063578"/>
              <a:gd name="connsiteX41" fmla="*/ 3608173 w 8291383"/>
              <a:gd name="connsiteY41" fmla="*/ 370702 h 2063578"/>
              <a:gd name="connsiteX42" fmla="*/ 3657600 w 8291383"/>
              <a:gd name="connsiteY42" fmla="*/ 345989 h 2063578"/>
              <a:gd name="connsiteX43" fmla="*/ 3731740 w 8291383"/>
              <a:gd name="connsiteY43" fmla="*/ 308919 h 2063578"/>
              <a:gd name="connsiteX44" fmla="*/ 3768810 w 8291383"/>
              <a:gd name="connsiteY44" fmla="*/ 284205 h 2063578"/>
              <a:gd name="connsiteX45" fmla="*/ 3805881 w 8291383"/>
              <a:gd name="connsiteY45" fmla="*/ 271848 h 2063578"/>
              <a:gd name="connsiteX46" fmla="*/ 3842951 w 8291383"/>
              <a:gd name="connsiteY46" fmla="*/ 234778 h 2063578"/>
              <a:gd name="connsiteX47" fmla="*/ 3880021 w 8291383"/>
              <a:gd name="connsiteY47" fmla="*/ 222421 h 2063578"/>
              <a:gd name="connsiteX48" fmla="*/ 3917091 w 8291383"/>
              <a:gd name="connsiteY48" fmla="*/ 197708 h 2063578"/>
              <a:gd name="connsiteX49" fmla="*/ 4003589 w 8291383"/>
              <a:gd name="connsiteY49" fmla="*/ 160638 h 2063578"/>
              <a:gd name="connsiteX50" fmla="*/ 4077729 w 8291383"/>
              <a:gd name="connsiteY50" fmla="*/ 123567 h 2063578"/>
              <a:gd name="connsiteX51" fmla="*/ 4114800 w 8291383"/>
              <a:gd name="connsiteY51" fmla="*/ 98854 h 2063578"/>
              <a:gd name="connsiteX52" fmla="*/ 4188940 w 8291383"/>
              <a:gd name="connsiteY52" fmla="*/ 74140 h 2063578"/>
              <a:gd name="connsiteX53" fmla="*/ 4226010 w 8291383"/>
              <a:gd name="connsiteY53" fmla="*/ 49427 h 2063578"/>
              <a:gd name="connsiteX54" fmla="*/ 4300151 w 8291383"/>
              <a:gd name="connsiteY54" fmla="*/ 24713 h 2063578"/>
              <a:gd name="connsiteX55" fmla="*/ 4386648 w 8291383"/>
              <a:gd name="connsiteY55" fmla="*/ 0 h 2063578"/>
              <a:gd name="connsiteX56" fmla="*/ 4695567 w 8291383"/>
              <a:gd name="connsiteY56" fmla="*/ 12356 h 2063578"/>
              <a:gd name="connsiteX57" fmla="*/ 4757351 w 8291383"/>
              <a:gd name="connsiteY57" fmla="*/ 24713 h 2063578"/>
              <a:gd name="connsiteX58" fmla="*/ 4880918 w 8291383"/>
              <a:gd name="connsiteY58" fmla="*/ 61783 h 2063578"/>
              <a:gd name="connsiteX59" fmla="*/ 4942702 w 8291383"/>
              <a:gd name="connsiteY59" fmla="*/ 74140 h 2063578"/>
              <a:gd name="connsiteX60" fmla="*/ 4979773 w 8291383"/>
              <a:gd name="connsiteY60" fmla="*/ 86497 h 2063578"/>
              <a:gd name="connsiteX61" fmla="*/ 5041556 w 8291383"/>
              <a:gd name="connsiteY61" fmla="*/ 98854 h 2063578"/>
              <a:gd name="connsiteX62" fmla="*/ 5140410 w 8291383"/>
              <a:gd name="connsiteY62" fmla="*/ 123567 h 2063578"/>
              <a:gd name="connsiteX63" fmla="*/ 5251621 w 8291383"/>
              <a:gd name="connsiteY63" fmla="*/ 172994 h 2063578"/>
              <a:gd name="connsiteX64" fmla="*/ 5288691 w 8291383"/>
              <a:gd name="connsiteY64" fmla="*/ 185351 h 2063578"/>
              <a:gd name="connsiteX65" fmla="*/ 5325762 w 8291383"/>
              <a:gd name="connsiteY65" fmla="*/ 197708 h 2063578"/>
              <a:gd name="connsiteX66" fmla="*/ 5412259 w 8291383"/>
              <a:gd name="connsiteY66" fmla="*/ 247135 h 2063578"/>
              <a:gd name="connsiteX67" fmla="*/ 5449329 w 8291383"/>
              <a:gd name="connsiteY67" fmla="*/ 259492 h 2063578"/>
              <a:gd name="connsiteX68" fmla="*/ 5486400 w 8291383"/>
              <a:gd name="connsiteY68" fmla="*/ 296562 h 2063578"/>
              <a:gd name="connsiteX69" fmla="*/ 5560540 w 8291383"/>
              <a:gd name="connsiteY69" fmla="*/ 345989 h 2063578"/>
              <a:gd name="connsiteX70" fmla="*/ 5597610 w 8291383"/>
              <a:gd name="connsiteY70" fmla="*/ 383059 h 2063578"/>
              <a:gd name="connsiteX71" fmla="*/ 5659394 w 8291383"/>
              <a:gd name="connsiteY71" fmla="*/ 420129 h 2063578"/>
              <a:gd name="connsiteX72" fmla="*/ 5770605 w 8291383"/>
              <a:gd name="connsiteY72" fmla="*/ 506627 h 2063578"/>
              <a:gd name="connsiteX73" fmla="*/ 5844746 w 8291383"/>
              <a:gd name="connsiteY73" fmla="*/ 556054 h 2063578"/>
              <a:gd name="connsiteX74" fmla="*/ 5918886 w 8291383"/>
              <a:gd name="connsiteY74" fmla="*/ 605481 h 2063578"/>
              <a:gd name="connsiteX75" fmla="*/ 5993027 w 8291383"/>
              <a:gd name="connsiteY75" fmla="*/ 630194 h 2063578"/>
              <a:gd name="connsiteX76" fmla="*/ 6079524 w 8291383"/>
              <a:gd name="connsiteY76" fmla="*/ 654908 h 2063578"/>
              <a:gd name="connsiteX77" fmla="*/ 6166021 w 8291383"/>
              <a:gd name="connsiteY77" fmla="*/ 667265 h 2063578"/>
              <a:gd name="connsiteX78" fmla="*/ 6227805 w 8291383"/>
              <a:gd name="connsiteY78" fmla="*/ 679621 h 2063578"/>
              <a:gd name="connsiteX79" fmla="*/ 6301946 w 8291383"/>
              <a:gd name="connsiteY79" fmla="*/ 691978 h 2063578"/>
              <a:gd name="connsiteX80" fmla="*/ 6450227 w 8291383"/>
              <a:gd name="connsiteY80" fmla="*/ 716692 h 2063578"/>
              <a:gd name="connsiteX81" fmla="*/ 6734432 w 8291383"/>
              <a:gd name="connsiteY81" fmla="*/ 741405 h 2063578"/>
              <a:gd name="connsiteX82" fmla="*/ 8291383 w 8291383"/>
              <a:gd name="connsiteY82" fmla="*/ 741405 h 2063578"/>
              <a:gd name="connsiteX83" fmla="*/ 8291383 w 8291383"/>
              <a:gd name="connsiteY83" fmla="*/ 2063578 h 2063578"/>
              <a:gd name="connsiteX84" fmla="*/ 0 w 8291383"/>
              <a:gd name="connsiteY84" fmla="*/ 2051221 h 2063578"/>
              <a:gd name="connsiteX85" fmla="*/ 0 w 8291383"/>
              <a:gd name="connsiteY85" fmla="*/ 1285102 h 20635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8291383" h="2063578">
                <a:moveTo>
                  <a:pt x="0" y="1285102"/>
                </a:moveTo>
                <a:lnTo>
                  <a:pt x="0" y="1285102"/>
                </a:lnTo>
                <a:cubicBezTo>
                  <a:pt x="206838" y="1239139"/>
                  <a:pt x="33816" y="1271156"/>
                  <a:pt x="345989" y="1248032"/>
                </a:cubicBezTo>
                <a:cubicBezTo>
                  <a:pt x="379106" y="1245579"/>
                  <a:pt x="411772" y="1238681"/>
                  <a:pt x="444843" y="1235675"/>
                </a:cubicBezTo>
                <a:cubicBezTo>
                  <a:pt x="502417" y="1230441"/>
                  <a:pt x="560172" y="1227438"/>
                  <a:pt x="617837" y="1223319"/>
                </a:cubicBezTo>
                <a:cubicBezTo>
                  <a:pt x="816681" y="1173607"/>
                  <a:pt x="616725" y="1219384"/>
                  <a:pt x="815546" y="1186248"/>
                </a:cubicBezTo>
                <a:cubicBezTo>
                  <a:pt x="832298" y="1183456"/>
                  <a:pt x="848264" y="1176930"/>
                  <a:pt x="864973" y="1173892"/>
                </a:cubicBezTo>
                <a:cubicBezTo>
                  <a:pt x="893628" y="1168682"/>
                  <a:pt x="922684" y="1165964"/>
                  <a:pt x="951470" y="1161535"/>
                </a:cubicBezTo>
                <a:cubicBezTo>
                  <a:pt x="976233" y="1157725"/>
                  <a:pt x="1000709" y="1151945"/>
                  <a:pt x="1025610" y="1149178"/>
                </a:cubicBezTo>
                <a:cubicBezTo>
                  <a:pt x="1111967" y="1139583"/>
                  <a:pt x="1285102" y="1124465"/>
                  <a:pt x="1285102" y="1124465"/>
                </a:cubicBezTo>
                <a:cubicBezTo>
                  <a:pt x="1305697" y="1120346"/>
                  <a:pt x="1326421" y="1116831"/>
                  <a:pt x="1346886" y="1112108"/>
                </a:cubicBezTo>
                <a:cubicBezTo>
                  <a:pt x="1396529" y="1100652"/>
                  <a:pt x="1445740" y="1087394"/>
                  <a:pt x="1495167" y="1075038"/>
                </a:cubicBezTo>
                <a:cubicBezTo>
                  <a:pt x="1520440" y="1068720"/>
                  <a:pt x="1544594" y="1058562"/>
                  <a:pt x="1569308" y="1050324"/>
                </a:cubicBezTo>
                <a:cubicBezTo>
                  <a:pt x="1581665" y="1046205"/>
                  <a:pt x="1593606" y="1040521"/>
                  <a:pt x="1606378" y="1037967"/>
                </a:cubicBezTo>
                <a:cubicBezTo>
                  <a:pt x="1626973" y="1033848"/>
                  <a:pt x="1647660" y="1030166"/>
                  <a:pt x="1668162" y="1025610"/>
                </a:cubicBezTo>
                <a:cubicBezTo>
                  <a:pt x="1684740" y="1021926"/>
                  <a:pt x="1700936" y="1016585"/>
                  <a:pt x="1717589" y="1013254"/>
                </a:cubicBezTo>
                <a:cubicBezTo>
                  <a:pt x="1760460" y="1004680"/>
                  <a:pt x="1836674" y="994476"/>
                  <a:pt x="1878227" y="988540"/>
                </a:cubicBezTo>
                <a:cubicBezTo>
                  <a:pt x="1963242" y="960201"/>
                  <a:pt x="1860456" y="991771"/>
                  <a:pt x="2014151" y="963827"/>
                </a:cubicBezTo>
                <a:cubicBezTo>
                  <a:pt x="2026966" y="961497"/>
                  <a:pt x="2038585" y="954629"/>
                  <a:pt x="2051221" y="951470"/>
                </a:cubicBezTo>
                <a:cubicBezTo>
                  <a:pt x="2071596" y="946376"/>
                  <a:pt x="2092503" y="943669"/>
                  <a:pt x="2113005" y="939113"/>
                </a:cubicBezTo>
                <a:cubicBezTo>
                  <a:pt x="2129583" y="935429"/>
                  <a:pt x="2145723" y="929794"/>
                  <a:pt x="2162432" y="926756"/>
                </a:cubicBezTo>
                <a:cubicBezTo>
                  <a:pt x="2231054" y="914279"/>
                  <a:pt x="2277892" y="912796"/>
                  <a:pt x="2347783" y="902043"/>
                </a:cubicBezTo>
                <a:cubicBezTo>
                  <a:pt x="2368541" y="898849"/>
                  <a:pt x="2388850" y="893139"/>
                  <a:pt x="2409567" y="889686"/>
                </a:cubicBezTo>
                <a:cubicBezTo>
                  <a:pt x="2472323" y="879226"/>
                  <a:pt x="2499617" y="879530"/>
                  <a:pt x="2557848" y="864973"/>
                </a:cubicBezTo>
                <a:cubicBezTo>
                  <a:pt x="2619964" y="849444"/>
                  <a:pt x="2571587" y="858102"/>
                  <a:pt x="2631989" y="827902"/>
                </a:cubicBezTo>
                <a:cubicBezTo>
                  <a:pt x="2643639" y="822077"/>
                  <a:pt x="2656535" y="819124"/>
                  <a:pt x="2669059" y="815546"/>
                </a:cubicBezTo>
                <a:cubicBezTo>
                  <a:pt x="2685388" y="810881"/>
                  <a:pt x="2702375" y="808560"/>
                  <a:pt x="2718486" y="803189"/>
                </a:cubicBezTo>
                <a:cubicBezTo>
                  <a:pt x="2739529" y="796175"/>
                  <a:pt x="2759227" y="785489"/>
                  <a:pt x="2780270" y="778475"/>
                </a:cubicBezTo>
                <a:cubicBezTo>
                  <a:pt x="2796381" y="773105"/>
                  <a:pt x="2813368" y="770784"/>
                  <a:pt x="2829697" y="766119"/>
                </a:cubicBezTo>
                <a:cubicBezTo>
                  <a:pt x="2842221" y="762541"/>
                  <a:pt x="2854243" y="757340"/>
                  <a:pt x="2866767" y="753762"/>
                </a:cubicBezTo>
                <a:cubicBezTo>
                  <a:pt x="2883096" y="749096"/>
                  <a:pt x="2900293" y="747368"/>
                  <a:pt x="2916194" y="741405"/>
                </a:cubicBezTo>
                <a:cubicBezTo>
                  <a:pt x="3002854" y="708908"/>
                  <a:pt x="2930985" y="727831"/>
                  <a:pt x="3002691" y="691978"/>
                </a:cubicBezTo>
                <a:cubicBezTo>
                  <a:pt x="3014341" y="686153"/>
                  <a:pt x="3028112" y="685446"/>
                  <a:pt x="3039762" y="679621"/>
                </a:cubicBezTo>
                <a:cubicBezTo>
                  <a:pt x="3053045" y="672980"/>
                  <a:pt x="3063549" y="661549"/>
                  <a:pt x="3076832" y="654908"/>
                </a:cubicBezTo>
                <a:cubicBezTo>
                  <a:pt x="3088482" y="649083"/>
                  <a:pt x="3102516" y="648877"/>
                  <a:pt x="3113902" y="642551"/>
                </a:cubicBezTo>
                <a:cubicBezTo>
                  <a:pt x="3139866" y="628126"/>
                  <a:pt x="3163329" y="609600"/>
                  <a:pt x="3188043" y="593124"/>
                </a:cubicBezTo>
                <a:cubicBezTo>
                  <a:pt x="3198881" y="585899"/>
                  <a:pt x="3213463" y="586592"/>
                  <a:pt x="3225113" y="580767"/>
                </a:cubicBezTo>
                <a:cubicBezTo>
                  <a:pt x="3320926" y="532860"/>
                  <a:pt x="3206077" y="574756"/>
                  <a:pt x="3299254" y="543697"/>
                </a:cubicBezTo>
                <a:cubicBezTo>
                  <a:pt x="3311611" y="535459"/>
                  <a:pt x="3322753" y="525015"/>
                  <a:pt x="3336324" y="518983"/>
                </a:cubicBezTo>
                <a:cubicBezTo>
                  <a:pt x="3427271" y="478562"/>
                  <a:pt x="3387637" y="512909"/>
                  <a:pt x="3459891" y="469556"/>
                </a:cubicBezTo>
                <a:cubicBezTo>
                  <a:pt x="3566111" y="405824"/>
                  <a:pt x="3496539" y="432626"/>
                  <a:pt x="3571102" y="407773"/>
                </a:cubicBezTo>
                <a:cubicBezTo>
                  <a:pt x="3583459" y="395416"/>
                  <a:pt x="3593953" y="380859"/>
                  <a:pt x="3608173" y="370702"/>
                </a:cubicBezTo>
                <a:cubicBezTo>
                  <a:pt x="3623162" y="359995"/>
                  <a:pt x="3641607" y="355128"/>
                  <a:pt x="3657600" y="345989"/>
                </a:cubicBezTo>
                <a:cubicBezTo>
                  <a:pt x="3724672" y="307662"/>
                  <a:pt x="3663773" y="331574"/>
                  <a:pt x="3731740" y="308919"/>
                </a:cubicBezTo>
                <a:cubicBezTo>
                  <a:pt x="3744097" y="300681"/>
                  <a:pt x="3755527" y="290847"/>
                  <a:pt x="3768810" y="284205"/>
                </a:cubicBezTo>
                <a:cubicBezTo>
                  <a:pt x="3780460" y="278380"/>
                  <a:pt x="3795043" y="279073"/>
                  <a:pt x="3805881" y="271848"/>
                </a:cubicBezTo>
                <a:cubicBezTo>
                  <a:pt x="3820421" y="262155"/>
                  <a:pt x="3828411" y="244471"/>
                  <a:pt x="3842951" y="234778"/>
                </a:cubicBezTo>
                <a:cubicBezTo>
                  <a:pt x="3853789" y="227553"/>
                  <a:pt x="3868371" y="228246"/>
                  <a:pt x="3880021" y="222421"/>
                </a:cubicBezTo>
                <a:cubicBezTo>
                  <a:pt x="3893304" y="215780"/>
                  <a:pt x="3904197" y="205076"/>
                  <a:pt x="3917091" y="197708"/>
                </a:cubicBezTo>
                <a:cubicBezTo>
                  <a:pt x="3959849" y="173275"/>
                  <a:pt x="3961996" y="174501"/>
                  <a:pt x="4003589" y="160638"/>
                </a:cubicBezTo>
                <a:cubicBezTo>
                  <a:pt x="4109813" y="89820"/>
                  <a:pt x="3975424" y="174719"/>
                  <a:pt x="4077729" y="123567"/>
                </a:cubicBezTo>
                <a:cubicBezTo>
                  <a:pt x="4091012" y="116925"/>
                  <a:pt x="4101229" y="104886"/>
                  <a:pt x="4114800" y="98854"/>
                </a:cubicBezTo>
                <a:cubicBezTo>
                  <a:pt x="4138605" y="88274"/>
                  <a:pt x="4164227" y="82378"/>
                  <a:pt x="4188940" y="74140"/>
                </a:cubicBezTo>
                <a:cubicBezTo>
                  <a:pt x="4203029" y="69444"/>
                  <a:pt x="4212439" y="55458"/>
                  <a:pt x="4226010" y="49427"/>
                </a:cubicBezTo>
                <a:cubicBezTo>
                  <a:pt x="4249815" y="38847"/>
                  <a:pt x="4275437" y="32951"/>
                  <a:pt x="4300151" y="24713"/>
                </a:cubicBezTo>
                <a:cubicBezTo>
                  <a:pt x="4353334" y="6985"/>
                  <a:pt x="4324582" y="15515"/>
                  <a:pt x="4386648" y="0"/>
                </a:cubicBezTo>
                <a:cubicBezTo>
                  <a:pt x="4489621" y="4119"/>
                  <a:pt x="4592740" y="5501"/>
                  <a:pt x="4695567" y="12356"/>
                </a:cubicBezTo>
                <a:cubicBezTo>
                  <a:pt x="4716523" y="13753"/>
                  <a:pt x="4736849" y="20157"/>
                  <a:pt x="4757351" y="24713"/>
                </a:cubicBezTo>
                <a:cubicBezTo>
                  <a:pt x="4813373" y="37163"/>
                  <a:pt x="4819316" y="41249"/>
                  <a:pt x="4880918" y="61783"/>
                </a:cubicBezTo>
                <a:cubicBezTo>
                  <a:pt x="4900843" y="68425"/>
                  <a:pt x="4922327" y="69046"/>
                  <a:pt x="4942702" y="74140"/>
                </a:cubicBezTo>
                <a:cubicBezTo>
                  <a:pt x="4955339" y="77299"/>
                  <a:pt x="4967136" y="83338"/>
                  <a:pt x="4979773" y="86497"/>
                </a:cubicBezTo>
                <a:cubicBezTo>
                  <a:pt x="5000148" y="91591"/>
                  <a:pt x="5021092" y="94131"/>
                  <a:pt x="5041556" y="98854"/>
                </a:cubicBezTo>
                <a:cubicBezTo>
                  <a:pt x="5074652" y="106491"/>
                  <a:pt x="5140410" y="123567"/>
                  <a:pt x="5140410" y="123567"/>
                </a:cubicBezTo>
                <a:cubicBezTo>
                  <a:pt x="5199157" y="162731"/>
                  <a:pt x="5163391" y="143584"/>
                  <a:pt x="5251621" y="172994"/>
                </a:cubicBezTo>
                <a:lnTo>
                  <a:pt x="5288691" y="185351"/>
                </a:lnTo>
                <a:cubicBezTo>
                  <a:pt x="5301048" y="189470"/>
                  <a:pt x="5314924" y="190483"/>
                  <a:pt x="5325762" y="197708"/>
                </a:cubicBezTo>
                <a:cubicBezTo>
                  <a:pt x="5362990" y="222527"/>
                  <a:pt x="5368364" y="228322"/>
                  <a:pt x="5412259" y="247135"/>
                </a:cubicBezTo>
                <a:cubicBezTo>
                  <a:pt x="5424231" y="252266"/>
                  <a:pt x="5436972" y="255373"/>
                  <a:pt x="5449329" y="259492"/>
                </a:cubicBezTo>
                <a:cubicBezTo>
                  <a:pt x="5461686" y="271849"/>
                  <a:pt x="5472606" y="285833"/>
                  <a:pt x="5486400" y="296562"/>
                </a:cubicBezTo>
                <a:cubicBezTo>
                  <a:pt x="5509845" y="314797"/>
                  <a:pt x="5539538" y="324987"/>
                  <a:pt x="5560540" y="345989"/>
                </a:cubicBezTo>
                <a:cubicBezTo>
                  <a:pt x="5572897" y="358346"/>
                  <a:pt x="5583630" y="372574"/>
                  <a:pt x="5597610" y="383059"/>
                </a:cubicBezTo>
                <a:cubicBezTo>
                  <a:pt x="5616824" y="397469"/>
                  <a:pt x="5640806" y="404920"/>
                  <a:pt x="5659394" y="420129"/>
                </a:cubicBezTo>
                <a:cubicBezTo>
                  <a:pt x="5774003" y="513900"/>
                  <a:pt x="5688729" y="479334"/>
                  <a:pt x="5770605" y="506627"/>
                </a:cubicBezTo>
                <a:cubicBezTo>
                  <a:pt x="5852874" y="588896"/>
                  <a:pt x="5764272" y="511346"/>
                  <a:pt x="5844746" y="556054"/>
                </a:cubicBezTo>
                <a:cubicBezTo>
                  <a:pt x="5870710" y="570478"/>
                  <a:pt x="5890708" y="596089"/>
                  <a:pt x="5918886" y="605481"/>
                </a:cubicBezTo>
                <a:lnTo>
                  <a:pt x="5993027" y="630194"/>
                </a:lnTo>
                <a:cubicBezTo>
                  <a:pt x="6024791" y="640782"/>
                  <a:pt x="6045385" y="648701"/>
                  <a:pt x="6079524" y="654908"/>
                </a:cubicBezTo>
                <a:cubicBezTo>
                  <a:pt x="6108179" y="660118"/>
                  <a:pt x="6137292" y="662477"/>
                  <a:pt x="6166021" y="667265"/>
                </a:cubicBezTo>
                <a:cubicBezTo>
                  <a:pt x="6186738" y="670718"/>
                  <a:pt x="6207141" y="675864"/>
                  <a:pt x="6227805" y="679621"/>
                </a:cubicBezTo>
                <a:cubicBezTo>
                  <a:pt x="6252455" y="684103"/>
                  <a:pt x="6277232" y="687859"/>
                  <a:pt x="6301946" y="691978"/>
                </a:cubicBezTo>
                <a:cubicBezTo>
                  <a:pt x="6371258" y="715083"/>
                  <a:pt x="6335068" y="705896"/>
                  <a:pt x="6450227" y="716692"/>
                </a:cubicBezTo>
                <a:lnTo>
                  <a:pt x="6734432" y="741405"/>
                </a:lnTo>
                <a:cubicBezTo>
                  <a:pt x="7251465" y="786363"/>
                  <a:pt x="7772399" y="741405"/>
                  <a:pt x="8291383" y="741405"/>
                </a:cubicBezTo>
                <a:lnTo>
                  <a:pt x="8291383" y="2063578"/>
                </a:lnTo>
                <a:lnTo>
                  <a:pt x="0" y="2051221"/>
                </a:lnTo>
                <a:lnTo>
                  <a:pt x="0" y="1285102"/>
                </a:lnTo>
                <a:close/>
              </a:path>
            </a:pathLst>
          </a:cu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1026" name="Picture 2" descr="C:\Users\haoy461\AppData\Local\Microsoft\Windows\Temporary Internet Files\Content.IE5\AFWA0FWB\MC900433839[1].png"/>
          <p:cNvPicPr>
            <a:picLocks noChangeAspect="1" noChangeArrowheads="1"/>
          </p:cNvPicPr>
          <p:nvPr/>
        </p:nvPicPr>
        <p:blipFill>
          <a:blip r:embed="rId3" cstate="print">
            <a:duotone>
              <a:prstClr val="black"/>
              <a:schemeClr val="accent3">
                <a:tint val="45000"/>
                <a:satMod val="400000"/>
              </a:schemeClr>
            </a:duotone>
          </a:blip>
          <a:srcRect/>
          <a:stretch>
            <a:fillRect/>
          </a:stretch>
        </p:blipFill>
        <p:spPr bwMode="auto">
          <a:xfrm>
            <a:off x="6096000" y="3962400"/>
            <a:ext cx="685800" cy="685800"/>
          </a:xfrm>
          <a:prstGeom prst="rect">
            <a:avLst/>
          </a:prstGeom>
          <a:noFill/>
        </p:spPr>
      </p:pic>
      <p:pic>
        <p:nvPicPr>
          <p:cNvPr id="9" name="Picture 2" descr="C:\Users\haoy461\AppData\Local\Microsoft\Windows\Temporary Internet Files\Content.IE5\AFWA0FWB\MC900433839[1].png"/>
          <p:cNvPicPr>
            <a:picLocks noChangeAspect="1" noChangeArrowheads="1"/>
          </p:cNvPicPr>
          <p:nvPr/>
        </p:nvPicPr>
        <p:blipFill>
          <a:blip r:embed="rId3" cstate="print"/>
          <a:srcRect/>
          <a:stretch>
            <a:fillRect/>
          </a:stretch>
        </p:blipFill>
        <p:spPr bwMode="auto">
          <a:xfrm>
            <a:off x="3962400" y="3962400"/>
            <a:ext cx="1447800" cy="1447800"/>
          </a:xfrm>
          <a:prstGeom prst="rect">
            <a:avLst/>
          </a:prstGeom>
          <a:noFill/>
        </p:spPr>
      </p:pic>
      <p:pic>
        <p:nvPicPr>
          <p:cNvPr id="10" name="Picture 2" descr="C:\Users\haoy461\AppData\Local\Microsoft\Windows\Temporary Internet Files\Content.IE5\AFWA0FWB\MC900433839[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flipH="1">
            <a:off x="7772400" y="4495800"/>
            <a:ext cx="990600" cy="605367"/>
          </a:xfrm>
          <a:prstGeom prst="rect">
            <a:avLst/>
          </a:prstGeom>
          <a:noFill/>
        </p:spPr>
      </p:pic>
      <p:sp>
        <p:nvSpPr>
          <p:cNvPr id="11" name="Rectangle 10"/>
          <p:cNvSpPr/>
          <p:nvPr/>
        </p:nvSpPr>
        <p:spPr bwMode="auto">
          <a:xfrm>
            <a:off x="0" y="5257800"/>
            <a:ext cx="2362200" cy="1143000"/>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Freeform 11"/>
          <p:cNvSpPr/>
          <p:nvPr/>
        </p:nvSpPr>
        <p:spPr>
          <a:xfrm>
            <a:off x="152400" y="2667000"/>
            <a:ext cx="395417" cy="3855308"/>
          </a:xfrm>
          <a:custGeom>
            <a:avLst/>
            <a:gdLst>
              <a:gd name="connsiteX0" fmla="*/ 98854 w 395417"/>
              <a:gd name="connsiteY0" fmla="*/ 1322173 h 3855308"/>
              <a:gd name="connsiteX1" fmla="*/ 0 w 395417"/>
              <a:gd name="connsiteY1" fmla="*/ 3793525 h 3855308"/>
              <a:gd name="connsiteX2" fmla="*/ 61784 w 395417"/>
              <a:gd name="connsiteY2" fmla="*/ 3830595 h 3855308"/>
              <a:gd name="connsiteX3" fmla="*/ 148281 w 395417"/>
              <a:gd name="connsiteY3" fmla="*/ 3842952 h 3855308"/>
              <a:gd name="connsiteX4" fmla="*/ 296563 w 395417"/>
              <a:gd name="connsiteY4" fmla="*/ 3855308 h 3855308"/>
              <a:gd name="connsiteX5" fmla="*/ 395417 w 395417"/>
              <a:gd name="connsiteY5" fmla="*/ 3793525 h 3855308"/>
              <a:gd name="connsiteX6" fmla="*/ 321276 w 395417"/>
              <a:gd name="connsiteY6" fmla="*/ 12357 h 3855308"/>
              <a:gd name="connsiteX7" fmla="*/ 135925 w 395417"/>
              <a:gd name="connsiteY7" fmla="*/ 0 h 3855308"/>
              <a:gd name="connsiteX8" fmla="*/ 98854 w 395417"/>
              <a:gd name="connsiteY8" fmla="*/ 1396314 h 3855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5417" h="3855308">
                <a:moveTo>
                  <a:pt x="98854" y="1322173"/>
                </a:moveTo>
                <a:lnTo>
                  <a:pt x="0" y="3793525"/>
                </a:lnTo>
                <a:lnTo>
                  <a:pt x="61784" y="3830595"/>
                </a:lnTo>
                <a:lnTo>
                  <a:pt x="148281" y="3842952"/>
                </a:lnTo>
                <a:lnTo>
                  <a:pt x="296563" y="3855308"/>
                </a:lnTo>
                <a:lnTo>
                  <a:pt x="395417" y="3793525"/>
                </a:lnTo>
                <a:lnTo>
                  <a:pt x="321276" y="12357"/>
                </a:lnTo>
                <a:lnTo>
                  <a:pt x="135925" y="0"/>
                </a:lnTo>
                <a:lnTo>
                  <a:pt x="98854" y="1396314"/>
                </a:lnTo>
              </a:path>
            </a:pathLst>
          </a:custGeom>
          <a:solidFill>
            <a:schemeClr val="bg1">
              <a:lumMod val="50000"/>
              <a:lumOff val="50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Cloud Callout 12"/>
          <p:cNvSpPr/>
          <p:nvPr/>
        </p:nvSpPr>
        <p:spPr bwMode="auto">
          <a:xfrm>
            <a:off x="0" y="1981200"/>
            <a:ext cx="1524000" cy="609600"/>
          </a:xfrm>
          <a:prstGeom prst="cloudCallout">
            <a:avLst/>
          </a:prstGeom>
          <a:solidFill>
            <a:schemeClr val="tx1">
              <a:lumMod val="8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4" name="Cloud Callout 13"/>
          <p:cNvSpPr/>
          <p:nvPr/>
        </p:nvSpPr>
        <p:spPr bwMode="auto">
          <a:xfrm>
            <a:off x="838200" y="1676400"/>
            <a:ext cx="1524000" cy="609600"/>
          </a:xfrm>
          <a:prstGeom prst="cloudCallout">
            <a:avLst/>
          </a:prstGeom>
          <a:solidFill>
            <a:schemeClr val="tx1">
              <a:lumMod val="8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5" name="Cloud Callout 14"/>
          <p:cNvSpPr/>
          <p:nvPr/>
        </p:nvSpPr>
        <p:spPr bwMode="auto">
          <a:xfrm flipV="1">
            <a:off x="1676400" y="2057400"/>
            <a:ext cx="1524000" cy="685800"/>
          </a:xfrm>
          <a:prstGeom prst="cloudCallout">
            <a:avLst/>
          </a:prstGeom>
          <a:solidFill>
            <a:schemeClr val="tx1">
              <a:lumMod val="8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6" name="TextBox 15"/>
          <p:cNvSpPr txBox="1"/>
          <p:nvPr/>
        </p:nvSpPr>
        <p:spPr>
          <a:xfrm>
            <a:off x="914400" y="4050268"/>
            <a:ext cx="2895600" cy="369332"/>
          </a:xfrm>
          <a:prstGeom prst="rect">
            <a:avLst/>
          </a:prstGeom>
          <a:noFill/>
        </p:spPr>
        <p:txBody>
          <a:bodyPr wrap="square" rtlCol="0">
            <a:spAutoFit/>
          </a:bodyPr>
          <a:lstStyle/>
          <a:p>
            <a:r>
              <a:rPr lang="en-US" dirty="0" smtClean="0"/>
              <a:t>Distance from the smelter</a:t>
            </a:r>
            <a:endParaRPr lang="en-US" dirty="0"/>
          </a:p>
        </p:txBody>
      </p:sp>
      <p:sp>
        <p:nvSpPr>
          <p:cNvPr id="17" name="TextBox 16"/>
          <p:cNvSpPr txBox="1"/>
          <p:nvPr/>
        </p:nvSpPr>
        <p:spPr>
          <a:xfrm>
            <a:off x="5105400" y="5638800"/>
            <a:ext cx="2895600" cy="369332"/>
          </a:xfrm>
          <a:prstGeom prst="rect">
            <a:avLst/>
          </a:prstGeom>
          <a:noFill/>
        </p:spPr>
        <p:txBody>
          <a:bodyPr wrap="square" rtlCol="0">
            <a:spAutoFit/>
          </a:bodyPr>
          <a:lstStyle/>
          <a:p>
            <a:r>
              <a:rPr lang="en-US" dirty="0" smtClean="0"/>
              <a:t>Direction from the smelter</a:t>
            </a:r>
            <a:endParaRPr lang="en-US" dirty="0"/>
          </a:p>
        </p:txBody>
      </p:sp>
      <p:sp>
        <p:nvSpPr>
          <p:cNvPr id="18" name="TextBox 17"/>
          <p:cNvSpPr txBox="1"/>
          <p:nvPr/>
        </p:nvSpPr>
        <p:spPr>
          <a:xfrm>
            <a:off x="6705600" y="4038600"/>
            <a:ext cx="838200" cy="369332"/>
          </a:xfrm>
          <a:prstGeom prst="rect">
            <a:avLst/>
          </a:prstGeom>
          <a:noFill/>
        </p:spPr>
        <p:txBody>
          <a:bodyPr wrap="square" rtlCol="0">
            <a:spAutoFit/>
          </a:bodyPr>
          <a:lstStyle/>
          <a:p>
            <a:r>
              <a:rPr lang="en-US" dirty="0" smtClean="0"/>
              <a:t>Slope</a:t>
            </a:r>
            <a:endParaRPr lang="en-US" dirty="0"/>
          </a:p>
        </p:txBody>
      </p:sp>
      <p:sp>
        <p:nvSpPr>
          <p:cNvPr id="19" name="TextBox 18"/>
          <p:cNvSpPr txBox="1"/>
          <p:nvPr/>
        </p:nvSpPr>
        <p:spPr>
          <a:xfrm>
            <a:off x="5029200" y="3124200"/>
            <a:ext cx="2895600" cy="369332"/>
          </a:xfrm>
          <a:prstGeom prst="rect">
            <a:avLst/>
          </a:prstGeom>
          <a:noFill/>
        </p:spPr>
        <p:txBody>
          <a:bodyPr wrap="square" rtlCol="0">
            <a:spAutoFit/>
          </a:bodyPr>
          <a:lstStyle/>
          <a:p>
            <a:r>
              <a:rPr lang="en-US" dirty="0" smtClean="0"/>
              <a:t>Elevation</a:t>
            </a:r>
            <a:endParaRPr lang="en-US" dirty="0"/>
          </a:p>
        </p:txBody>
      </p:sp>
      <p:pic>
        <p:nvPicPr>
          <p:cNvPr id="20" name="Picture 2" descr="C:\Users\haoy461\AppData\Local\Microsoft\Windows\Temporary Internet Files\Content.IE5\AFWA0FWB\MC900433839[1].png"/>
          <p:cNvPicPr>
            <a:picLocks noChangeAspect="1" noChangeArrowheads="1"/>
          </p:cNvPicPr>
          <p:nvPr/>
        </p:nvPicPr>
        <p:blipFill>
          <a:blip r:embed="rId3" cstate="print">
            <a:duotone>
              <a:prstClr val="black"/>
              <a:schemeClr val="accent6">
                <a:tint val="45000"/>
                <a:satMod val="400000"/>
              </a:schemeClr>
            </a:duotone>
          </a:blip>
          <a:srcRect/>
          <a:stretch>
            <a:fillRect/>
          </a:stretch>
        </p:blipFill>
        <p:spPr bwMode="auto">
          <a:xfrm flipH="1">
            <a:off x="5410200" y="3505200"/>
            <a:ext cx="609600" cy="685800"/>
          </a:xfrm>
          <a:prstGeom prst="rect">
            <a:avLst/>
          </a:prstGeom>
          <a:noFill/>
        </p:spPr>
      </p:pic>
      <p:cxnSp>
        <p:nvCxnSpPr>
          <p:cNvPr id="22" name="Straight Arrow Connector 21"/>
          <p:cNvCxnSpPr/>
          <p:nvPr/>
        </p:nvCxnSpPr>
        <p:spPr>
          <a:xfrm>
            <a:off x="609600" y="4419600"/>
            <a:ext cx="3505200" cy="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descr="C:\Users\haoy461\AppData\Local\Microsoft\Windows\Temporary Internet Files\Content.IE5\AFWA0FWB\MC900433839[1].png"/>
          <p:cNvPicPr>
            <a:picLocks noChangeAspect="1" noChangeArrowheads="1"/>
          </p:cNvPicPr>
          <p:nvPr/>
        </p:nvPicPr>
        <p:blipFill>
          <a:blip r:embed="rId3" cstate="print">
            <a:duotone>
              <a:prstClr val="black"/>
              <a:schemeClr val="accent1">
                <a:tint val="45000"/>
                <a:satMod val="400000"/>
              </a:schemeClr>
            </a:duotone>
          </a:blip>
          <a:srcRect/>
          <a:stretch>
            <a:fillRect/>
          </a:stretch>
        </p:blipFill>
        <p:spPr bwMode="auto">
          <a:xfrm flipH="1">
            <a:off x="5791200" y="4572000"/>
            <a:ext cx="990600" cy="1367367"/>
          </a:xfrm>
          <a:prstGeom prst="rect">
            <a:avLst/>
          </a:prstGeom>
          <a:noFill/>
        </p:spPr>
      </p:pic>
      <p:cxnSp>
        <p:nvCxnSpPr>
          <p:cNvPr id="24" name="Straight Arrow Connector 23"/>
          <p:cNvCxnSpPr/>
          <p:nvPr/>
        </p:nvCxnSpPr>
        <p:spPr>
          <a:xfrm>
            <a:off x="609600" y="4495800"/>
            <a:ext cx="518160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14</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4" name="Title 1"/>
          <p:cNvSpPr txBox="1">
            <a:spLocks/>
          </p:cNvSpPr>
          <p:nvPr/>
        </p:nvSpPr>
        <p:spPr>
          <a:xfrm>
            <a:off x="381000" y="230188"/>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Individual Property History Impacts Arsenic and Lead Levels</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graphicFrame>
        <p:nvGraphicFramePr>
          <p:cNvPr id="5" name="Diagram 4"/>
          <p:cNvGraphicFramePr/>
          <p:nvPr/>
        </p:nvGraphicFramePr>
        <p:xfrm>
          <a:off x="533400" y="1676400"/>
          <a:ext cx="8229600" cy="2438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81000" y="304800"/>
            <a:ext cx="2971800" cy="1600200"/>
            <a:chOff x="5218754" y="2658323"/>
            <a:chExt cx="1861616" cy="1116969"/>
          </a:xfrm>
        </p:grpSpPr>
        <p:sp>
          <p:nvSpPr>
            <p:cNvPr id="3" name="Rounded Rectangle 2"/>
            <p:cNvSpPr/>
            <p:nvPr/>
          </p:nvSpPr>
          <p:spPr>
            <a:xfrm>
              <a:off x="5218754" y="2658323"/>
              <a:ext cx="1861616" cy="1116969"/>
            </a:xfrm>
            <a:prstGeom prst="roundRect">
              <a:avLst>
                <a:gd name="adj" fmla="val 10000"/>
              </a:avLst>
            </a:prstGeom>
          </p:spPr>
          <p:style>
            <a:lnRef idx="2">
              <a:schemeClr val="lt1">
                <a:hueOff val="0"/>
                <a:satOff val="0"/>
                <a:lumOff val="0"/>
                <a:alphaOff val="0"/>
              </a:schemeClr>
            </a:lnRef>
            <a:fillRef idx="1">
              <a:schemeClr val="accent2">
                <a:hueOff val="-6059680"/>
                <a:satOff val="9996"/>
                <a:lumOff val="7765"/>
                <a:alphaOff val="0"/>
              </a:schemeClr>
            </a:fillRef>
            <a:effectRef idx="0">
              <a:schemeClr val="accent2">
                <a:hueOff val="-6059680"/>
                <a:satOff val="9996"/>
                <a:lumOff val="7765"/>
                <a:alphaOff val="0"/>
              </a:schemeClr>
            </a:effectRef>
            <a:fontRef idx="minor">
              <a:schemeClr val="lt1"/>
            </a:fontRef>
          </p:style>
        </p:sp>
        <p:sp>
          <p:nvSpPr>
            <p:cNvPr id="4" name="Rounded Rectangle 4"/>
            <p:cNvSpPr/>
            <p:nvPr/>
          </p:nvSpPr>
          <p:spPr>
            <a:xfrm>
              <a:off x="5251469" y="2691038"/>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4. Refine the model</a:t>
              </a:r>
              <a:endParaRPr lang="en-US" sz="2800" kern="1200" dirty="0"/>
            </a:p>
          </p:txBody>
        </p:sp>
      </p:grpSp>
      <p:pic>
        <p:nvPicPr>
          <p:cNvPr id="5" name="Picture 2"/>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85800" y="2895600"/>
            <a:ext cx="533400" cy="2044700"/>
          </a:xfrm>
          <a:prstGeom prst="rect">
            <a:avLst/>
          </a:prstGeom>
          <a:noFill/>
          <a:ln w="9525">
            <a:noFill/>
            <a:miter lim="800000"/>
            <a:headEnd/>
            <a:tailEnd/>
          </a:ln>
        </p:spPr>
      </p:pic>
      <p:sp>
        <p:nvSpPr>
          <p:cNvPr id="6" name="TextBox 5"/>
          <p:cNvSpPr txBox="1"/>
          <p:nvPr/>
        </p:nvSpPr>
        <p:spPr>
          <a:xfrm>
            <a:off x="1295400" y="2971800"/>
            <a:ext cx="2209800" cy="1015663"/>
          </a:xfrm>
          <a:prstGeom prst="rect">
            <a:avLst/>
          </a:prstGeom>
          <a:noFill/>
        </p:spPr>
        <p:txBody>
          <a:bodyPr wrap="square" tIns="91440" bIns="91440" rtlCol="0">
            <a:spAutoFit/>
          </a:bodyPr>
          <a:lstStyle/>
          <a:p>
            <a:r>
              <a:rPr lang="en-US" b="1" dirty="0" smtClean="0">
                <a:solidFill>
                  <a:schemeClr val="bg1"/>
                </a:solidFill>
                <a:cs typeface="Times New Roman" pitchFamily="18" charset="0"/>
              </a:rPr>
              <a:t>Where model under-estimated arsenic levels</a:t>
            </a:r>
            <a:endParaRPr lang="en-US" b="1" dirty="0">
              <a:solidFill>
                <a:schemeClr val="bg1"/>
              </a:solidFill>
              <a:cs typeface="Times New Roman" pitchFamily="18" charset="0"/>
            </a:endParaRPr>
          </a:p>
        </p:txBody>
      </p:sp>
      <p:sp>
        <p:nvSpPr>
          <p:cNvPr id="7" name="TextBox 6"/>
          <p:cNvSpPr txBox="1"/>
          <p:nvPr/>
        </p:nvSpPr>
        <p:spPr>
          <a:xfrm>
            <a:off x="1295400" y="4419600"/>
            <a:ext cx="2209800" cy="461665"/>
          </a:xfrm>
          <a:prstGeom prst="rect">
            <a:avLst/>
          </a:prstGeom>
          <a:noFill/>
        </p:spPr>
        <p:txBody>
          <a:bodyPr wrap="square" tIns="91440" bIns="91440" rtlCol="0">
            <a:spAutoFit/>
          </a:bodyPr>
          <a:lstStyle/>
          <a:p>
            <a:r>
              <a:rPr lang="en-US" b="1" dirty="0" smtClean="0">
                <a:solidFill>
                  <a:schemeClr val="bg1"/>
                </a:solidFill>
                <a:cs typeface="Times New Roman" pitchFamily="18" charset="0"/>
              </a:rPr>
              <a:t>Over-estimated</a:t>
            </a:r>
            <a:endParaRPr lang="en-US" b="1" dirty="0">
              <a:solidFill>
                <a:schemeClr val="bg1"/>
              </a:solidFill>
              <a:cs typeface="Times New Roman" pitchFamily="18" charset="0"/>
            </a:endParaRPr>
          </a:p>
        </p:txBody>
      </p:sp>
      <p:pic>
        <p:nvPicPr>
          <p:cNvPr id="8" name="Picture 4"/>
          <p:cNvPicPr>
            <a:picLocks noChangeAspect="1" noChangeArrowheads="1"/>
          </p:cNvPicPr>
          <p:nvPr/>
        </p:nvPicPr>
        <p:blipFill>
          <a:blip r:embed="rId4" cstate="print">
            <a:lum bright="-20000" contrast="20000"/>
          </a:blip>
          <a:srcRect/>
          <a:stretch>
            <a:fillRect/>
          </a:stretch>
        </p:blipFill>
        <p:spPr bwMode="auto">
          <a:xfrm>
            <a:off x="4311203" y="228600"/>
            <a:ext cx="4604197" cy="6019800"/>
          </a:xfrm>
          <a:prstGeom prst="rect">
            <a:avLst/>
          </a:prstGeom>
          <a:noFill/>
          <a:ln w="9525">
            <a:solidFill>
              <a:schemeClr val="bg1"/>
            </a:solidFill>
            <a:miter lim="800000"/>
            <a:headEnd/>
            <a:tailEnd/>
          </a:ln>
        </p:spPr>
      </p:pic>
      <p:sp>
        <p:nvSpPr>
          <p:cNvPr id="9" name="Down Arrow 8"/>
          <p:cNvSpPr/>
          <p:nvPr/>
        </p:nvSpPr>
        <p:spPr bwMode="auto">
          <a:xfrm>
            <a:off x="1600200" y="3962400"/>
            <a:ext cx="381000" cy="381000"/>
          </a:xfrm>
          <a:prstGeom prst="downArrow">
            <a:avLst/>
          </a:prstGeom>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15</a:t>
            </a:fld>
            <a:endParaRPr lang="en-US" dirty="0"/>
          </a:p>
        </p:txBody>
      </p:sp>
      <p:sp>
        <p:nvSpPr>
          <p:cNvPr id="11" name="TextBox 10"/>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12" name="TextBox 11"/>
          <p:cNvSpPr txBox="1"/>
          <p:nvPr/>
        </p:nvSpPr>
        <p:spPr>
          <a:xfrm>
            <a:off x="609600" y="5334000"/>
            <a:ext cx="3505200" cy="553998"/>
          </a:xfrm>
          <a:prstGeom prst="rect">
            <a:avLst/>
          </a:prstGeom>
          <a:noFill/>
        </p:spPr>
        <p:txBody>
          <a:bodyPr wrap="square" tIns="91440" bIns="91440" rtlCol="0">
            <a:spAutoFit/>
          </a:bodyPr>
          <a:lstStyle/>
          <a:p>
            <a:r>
              <a:rPr lang="en-US" sz="2400" b="1" dirty="0" smtClean="0">
                <a:solidFill>
                  <a:srgbClr val="92D050"/>
                </a:solidFill>
                <a:cs typeface="Times New Roman" pitchFamily="18" charset="0"/>
              </a:rPr>
              <a:t>Varies by place!</a:t>
            </a:r>
            <a:endParaRPr lang="en-US" sz="2400" b="1" dirty="0">
              <a:solidFill>
                <a:srgbClr val="92D050"/>
              </a:solidFill>
              <a:cs typeface="Times New Roman" pitchFamily="18" charset="0"/>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16</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4" name="Title 1"/>
          <p:cNvSpPr txBox="1">
            <a:spLocks/>
          </p:cNvSpPr>
          <p:nvPr/>
        </p:nvSpPr>
        <p:spPr>
          <a:xfrm>
            <a:off x="381000" y="230188"/>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Model Outputs</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Rectangle 5"/>
          <p:cNvSpPr/>
          <p:nvPr/>
        </p:nvSpPr>
        <p:spPr bwMode="auto">
          <a:xfrm>
            <a:off x="1231557" y="2113002"/>
            <a:ext cx="1130643" cy="545068"/>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000" dirty="0" smtClean="0">
                <a:solidFill>
                  <a:schemeClr val="bg1"/>
                </a:solidFill>
                <a:effectLst>
                  <a:outerShdw blurRad="38100" dist="38100" dir="2700000" algn="tl">
                    <a:srgbClr val="000000">
                      <a:alpha val="43137"/>
                    </a:srgbClr>
                  </a:outerShdw>
                </a:effectLst>
                <a:latin typeface="Segoe" pitchFamily="34" charset="0"/>
              </a:rPr>
              <a:t>Parcel</a:t>
            </a:r>
          </a:p>
        </p:txBody>
      </p:sp>
      <p:sp>
        <p:nvSpPr>
          <p:cNvPr id="7" name="Rectangle 6"/>
          <p:cNvSpPr/>
          <p:nvPr/>
        </p:nvSpPr>
        <p:spPr bwMode="auto">
          <a:xfrm>
            <a:off x="4267200" y="1447800"/>
            <a:ext cx="3429000" cy="2450068"/>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bg1"/>
                </a:solidFill>
                <a:effectLst>
                  <a:outerShdw blurRad="38100" dist="38100" dir="2700000" algn="tl">
                    <a:srgbClr val="000000">
                      <a:alpha val="43137"/>
                    </a:srgbClr>
                  </a:outerShdw>
                </a:effectLst>
                <a:latin typeface="Segoe" pitchFamily="34" charset="0"/>
              </a:rPr>
              <a:t>Census block group </a:t>
            </a:r>
          </a:p>
          <a:p>
            <a:pPr algn="ctr" defTabSz="914099" fontAlgn="base">
              <a:spcBef>
                <a:spcPct val="0"/>
              </a:spcBef>
              <a:spcAft>
                <a:spcPct val="0"/>
              </a:spcAft>
            </a:pPr>
            <a:r>
              <a:rPr lang="en-US" sz="2300" dirty="0" smtClean="0">
                <a:solidFill>
                  <a:schemeClr val="bg1"/>
                </a:solidFill>
                <a:effectLst>
                  <a:outerShdw blurRad="38100" dist="38100" dir="2700000" algn="tl">
                    <a:srgbClr val="000000">
                      <a:alpha val="43137"/>
                    </a:srgbClr>
                  </a:outerShdw>
                </a:effectLst>
                <a:latin typeface="Segoe" pitchFamily="34" charset="0"/>
              </a:rPr>
              <a:t>(hundreds of parcels)</a:t>
            </a:r>
          </a:p>
        </p:txBody>
      </p:sp>
      <p:sp>
        <p:nvSpPr>
          <p:cNvPr id="8" name="Rectangle 7"/>
          <p:cNvSpPr/>
          <p:nvPr/>
        </p:nvSpPr>
        <p:spPr bwMode="auto">
          <a:xfrm>
            <a:off x="2743200" y="2429470"/>
            <a:ext cx="609600" cy="457200"/>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3581400" y="2819400"/>
            <a:ext cx="381000" cy="304800"/>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TextBox 9"/>
          <p:cNvSpPr txBox="1"/>
          <p:nvPr/>
        </p:nvSpPr>
        <p:spPr>
          <a:xfrm>
            <a:off x="990600" y="2734270"/>
            <a:ext cx="1600200" cy="1015663"/>
          </a:xfrm>
          <a:prstGeom prst="rect">
            <a:avLst/>
          </a:prstGeom>
          <a:noFill/>
        </p:spPr>
        <p:txBody>
          <a:bodyPr wrap="square" rtlCol="0">
            <a:spAutoFit/>
          </a:bodyPr>
          <a:lstStyle/>
          <a:p>
            <a:pPr algn="ctr"/>
            <a:r>
              <a:rPr lang="en-US" sz="2000" b="1" dirty="0" smtClean="0">
                <a:solidFill>
                  <a:schemeClr val="bg2">
                    <a:lumMod val="60000"/>
                    <a:lumOff val="40000"/>
                  </a:schemeClr>
                </a:solidFill>
              </a:rPr>
              <a:t>Probability</a:t>
            </a:r>
            <a:r>
              <a:rPr lang="en-US" sz="2000" dirty="0" smtClean="0"/>
              <a:t> </a:t>
            </a:r>
            <a:r>
              <a:rPr lang="en-US" sz="2000" b="1" dirty="0" smtClean="0">
                <a:solidFill>
                  <a:schemeClr val="tx2">
                    <a:lumMod val="50000"/>
                  </a:schemeClr>
                </a:solidFill>
              </a:rPr>
              <a:t>&gt;X ppm arsenic</a:t>
            </a:r>
            <a:endParaRPr lang="en-US" sz="2000" b="1" dirty="0">
              <a:solidFill>
                <a:schemeClr val="tx2">
                  <a:lumMod val="50000"/>
                </a:schemeClr>
              </a:solidFill>
            </a:endParaRPr>
          </a:p>
        </p:txBody>
      </p:sp>
      <p:sp>
        <p:nvSpPr>
          <p:cNvPr id="11" name="TextBox 10"/>
          <p:cNvSpPr txBox="1"/>
          <p:nvPr/>
        </p:nvSpPr>
        <p:spPr>
          <a:xfrm>
            <a:off x="4114800" y="3974068"/>
            <a:ext cx="3581400" cy="400110"/>
          </a:xfrm>
          <a:prstGeom prst="rect">
            <a:avLst/>
          </a:prstGeom>
          <a:noFill/>
        </p:spPr>
        <p:txBody>
          <a:bodyPr wrap="square" rtlCol="0">
            <a:spAutoFit/>
          </a:bodyPr>
          <a:lstStyle/>
          <a:p>
            <a:pPr algn="ctr"/>
            <a:r>
              <a:rPr lang="en-US" sz="2000" b="1" dirty="0" smtClean="0">
                <a:solidFill>
                  <a:schemeClr val="accent5">
                    <a:lumMod val="75000"/>
                  </a:schemeClr>
                </a:solidFill>
              </a:rPr>
              <a:t>% parcels </a:t>
            </a:r>
            <a:r>
              <a:rPr lang="en-US" sz="2000" b="1" dirty="0" smtClean="0">
                <a:solidFill>
                  <a:schemeClr val="tx2">
                    <a:lumMod val="50000"/>
                  </a:schemeClr>
                </a:solidFill>
              </a:rPr>
              <a:t>&gt;X ppm arsenic</a:t>
            </a:r>
            <a:endParaRPr lang="en-US" sz="2000" b="1" dirty="0">
              <a:solidFill>
                <a:schemeClr val="tx2">
                  <a:lumMod val="50000"/>
                </a:schemeClr>
              </a:solidFill>
            </a:endParaRPr>
          </a:p>
        </p:txBody>
      </p:sp>
      <p:sp>
        <p:nvSpPr>
          <p:cNvPr id="12" name="Rectangle 11"/>
          <p:cNvSpPr/>
          <p:nvPr/>
        </p:nvSpPr>
        <p:spPr bwMode="auto">
          <a:xfrm>
            <a:off x="1295400" y="5334000"/>
            <a:ext cx="2286000" cy="762000"/>
          </a:xfrm>
          <a:prstGeom prst="rect">
            <a:avLst/>
          </a:prstGeom>
          <a:solidFill>
            <a:schemeClr val="tx2">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Arsenic (ppm)</a:t>
            </a:r>
          </a:p>
        </p:txBody>
      </p:sp>
      <p:sp>
        <p:nvSpPr>
          <p:cNvPr id="13" name="Rectangle 12"/>
          <p:cNvSpPr/>
          <p:nvPr/>
        </p:nvSpPr>
        <p:spPr bwMode="auto">
          <a:xfrm>
            <a:off x="6172200" y="5334000"/>
            <a:ext cx="2286000" cy="762000"/>
          </a:xfrm>
          <a:prstGeom prst="rect">
            <a:avLst/>
          </a:prstGeom>
          <a:solidFill>
            <a:schemeClr val="bg2">
              <a:lumMod val="60000"/>
              <a:lumOff val="4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Probability</a:t>
            </a:r>
          </a:p>
        </p:txBody>
      </p:sp>
      <p:sp>
        <p:nvSpPr>
          <p:cNvPr id="14" name="Rectangle 13"/>
          <p:cNvSpPr/>
          <p:nvPr/>
        </p:nvSpPr>
        <p:spPr bwMode="auto">
          <a:xfrm>
            <a:off x="3733800" y="5334000"/>
            <a:ext cx="2286000" cy="762000"/>
          </a:xfrm>
          <a:prstGeom prst="rect">
            <a:avLst/>
          </a:prstGeom>
          <a:solidFill>
            <a:schemeClr val="accent3">
              <a:lumMod val="7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2300" dirty="0" smtClean="0">
                <a:solidFill>
                  <a:schemeClr val="tx1"/>
                </a:solidFill>
                <a:effectLst>
                  <a:outerShdw blurRad="38100" dist="38100" dir="2700000" algn="tl">
                    <a:srgbClr val="000000">
                      <a:alpha val="43137"/>
                    </a:srgbClr>
                  </a:outerShdw>
                </a:effectLst>
                <a:latin typeface="Segoe" pitchFamily="34" charset="0"/>
              </a:rPr>
              <a:t>% parcels</a:t>
            </a:r>
          </a:p>
        </p:txBody>
      </p:sp>
      <p:sp>
        <p:nvSpPr>
          <p:cNvPr id="15" name="TextBox 14"/>
          <p:cNvSpPr txBox="1"/>
          <p:nvPr/>
        </p:nvSpPr>
        <p:spPr>
          <a:xfrm>
            <a:off x="609600" y="4648200"/>
            <a:ext cx="3581400" cy="523220"/>
          </a:xfrm>
          <a:prstGeom prst="rect">
            <a:avLst/>
          </a:prstGeom>
          <a:noFill/>
        </p:spPr>
        <p:txBody>
          <a:bodyPr wrap="square" rtlCol="0">
            <a:spAutoFit/>
          </a:bodyPr>
          <a:lstStyle/>
          <a:p>
            <a:r>
              <a:rPr lang="en-US" sz="2800" b="1" dirty="0" smtClean="0"/>
              <a:t>Variables</a:t>
            </a:r>
            <a:endParaRPr lang="en-US" sz="2800" b="1" dirty="0"/>
          </a:p>
        </p:txBody>
      </p:sp>
      <p:sp>
        <p:nvSpPr>
          <p:cNvPr id="16" name="TextBox 15"/>
          <p:cNvSpPr txBox="1"/>
          <p:nvPr/>
        </p:nvSpPr>
        <p:spPr>
          <a:xfrm>
            <a:off x="381000" y="1219200"/>
            <a:ext cx="3581400" cy="523220"/>
          </a:xfrm>
          <a:prstGeom prst="rect">
            <a:avLst/>
          </a:prstGeom>
          <a:noFill/>
        </p:spPr>
        <p:txBody>
          <a:bodyPr wrap="square" rtlCol="0">
            <a:spAutoFit/>
          </a:bodyPr>
          <a:lstStyle/>
          <a:p>
            <a:r>
              <a:rPr lang="en-US" sz="2800" b="1" dirty="0" smtClean="0"/>
              <a:t>Geography</a:t>
            </a:r>
            <a:endParaRPr lang="en-US" sz="2800" b="1" dirty="0"/>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17</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grpSp>
        <p:nvGrpSpPr>
          <p:cNvPr id="4" name="Group 3"/>
          <p:cNvGrpSpPr/>
          <p:nvPr/>
        </p:nvGrpSpPr>
        <p:grpSpPr>
          <a:xfrm>
            <a:off x="381000" y="304800"/>
            <a:ext cx="2971800" cy="1447800"/>
            <a:chOff x="2612491" y="2658323"/>
            <a:chExt cx="1861616" cy="1116969"/>
          </a:xfrm>
        </p:grpSpPr>
        <p:sp>
          <p:nvSpPr>
            <p:cNvPr id="5" name="Rounded Rectangle 4"/>
            <p:cNvSpPr/>
            <p:nvPr/>
          </p:nvSpPr>
          <p:spPr>
            <a:xfrm>
              <a:off x="2612491" y="2658323"/>
              <a:ext cx="1861616" cy="1116969"/>
            </a:xfrm>
            <a:prstGeom prst="roundRect">
              <a:avLst>
                <a:gd name="adj" fmla="val 10000"/>
              </a:avLst>
            </a:prstGeom>
          </p:spPr>
          <p:style>
            <a:lnRef idx="2">
              <a:schemeClr val="lt1">
                <a:hueOff val="0"/>
                <a:satOff val="0"/>
                <a:lumOff val="0"/>
                <a:alphaOff val="0"/>
              </a:schemeClr>
            </a:lnRef>
            <a:fillRef idx="1">
              <a:schemeClr val="accent2">
                <a:hueOff val="-8079573"/>
                <a:satOff val="13328"/>
                <a:lumOff val="10353"/>
                <a:alphaOff val="0"/>
              </a:schemeClr>
            </a:fillRef>
            <a:effectRef idx="0">
              <a:schemeClr val="accent2">
                <a:hueOff val="-8079573"/>
                <a:satOff val="13328"/>
                <a:lumOff val="10353"/>
                <a:alphaOff val="0"/>
              </a:schemeClr>
            </a:effectRef>
            <a:fontRef idx="minor">
              <a:schemeClr val="lt1"/>
            </a:fontRef>
          </p:style>
        </p:sp>
        <p:sp>
          <p:nvSpPr>
            <p:cNvPr id="6" name="Rounded Rectangle 4"/>
            <p:cNvSpPr/>
            <p:nvPr/>
          </p:nvSpPr>
          <p:spPr>
            <a:xfrm>
              <a:off x="2645206" y="2691038"/>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5. Map the outputs</a:t>
              </a:r>
              <a:endParaRPr lang="en-US" sz="2800" kern="1200" dirty="0"/>
            </a:p>
          </p:txBody>
        </p:sp>
      </p:grpSp>
      <p:pic>
        <p:nvPicPr>
          <p:cNvPr id="8" name="Picture 7" descr="20%Prob.jpg"/>
          <p:cNvPicPr/>
          <p:nvPr/>
        </p:nvPicPr>
        <p:blipFill>
          <a:blip r:embed="rId3" cstate="print"/>
          <a:srcRect/>
          <a:stretch>
            <a:fillRect/>
          </a:stretch>
        </p:blipFill>
        <p:spPr>
          <a:xfrm>
            <a:off x="4114800" y="381000"/>
            <a:ext cx="4572000" cy="5867400"/>
          </a:xfrm>
          <a:prstGeom prst="rect">
            <a:avLst/>
          </a:prstGeom>
          <a:ln>
            <a:solidFill>
              <a:schemeClr val="bg1"/>
            </a:solidFill>
          </a:ln>
        </p:spPr>
      </p:pic>
      <p:sp>
        <p:nvSpPr>
          <p:cNvPr id="10" name="TextBox 9"/>
          <p:cNvSpPr txBox="1"/>
          <p:nvPr/>
        </p:nvSpPr>
        <p:spPr>
          <a:xfrm>
            <a:off x="1219200" y="4343400"/>
            <a:ext cx="2819400" cy="369332"/>
          </a:xfrm>
          <a:prstGeom prst="rect">
            <a:avLst/>
          </a:prstGeom>
          <a:noFill/>
        </p:spPr>
        <p:txBody>
          <a:bodyPr wrap="square" rtlCol="0">
            <a:spAutoFit/>
          </a:bodyPr>
          <a:lstStyle/>
          <a:p>
            <a:pPr algn="r"/>
            <a:r>
              <a:rPr lang="en-US" b="1" dirty="0" smtClean="0"/>
              <a:t>% parcels over 90 ppm</a:t>
            </a:r>
            <a:endParaRPr lang="en-US" b="1" dirty="0"/>
          </a:p>
        </p:txBody>
      </p:sp>
      <p:pic>
        <p:nvPicPr>
          <p:cNvPr id="11" name="Picture 10" descr="C:\Users\haoy461\Desktop\Draft Figures for Map Write Up_Page_2.jpg"/>
          <p:cNvPicPr/>
          <p:nvPr/>
        </p:nvPicPr>
        <p:blipFill>
          <a:blip r:embed="rId4" cstate="screen"/>
          <a:srcRect/>
          <a:stretch>
            <a:fillRect/>
          </a:stretch>
        </p:blipFill>
        <p:spPr bwMode="auto">
          <a:xfrm>
            <a:off x="2590800" y="4800600"/>
            <a:ext cx="1295400" cy="1447800"/>
          </a:xfrm>
          <a:prstGeom prst="rect">
            <a:avLst/>
          </a:prstGeom>
          <a:noFill/>
          <a:ln w="9525">
            <a:noFill/>
            <a:miter lim="800000"/>
            <a:headEnd/>
            <a:tailEnd/>
          </a:ln>
        </p:spPr>
      </p:pic>
      <p:sp>
        <p:nvSpPr>
          <p:cNvPr id="12" name="TextBox 11"/>
          <p:cNvSpPr txBox="1"/>
          <p:nvPr/>
        </p:nvSpPr>
        <p:spPr>
          <a:xfrm>
            <a:off x="5715000" y="5791200"/>
            <a:ext cx="2819400" cy="369332"/>
          </a:xfrm>
          <a:prstGeom prst="rect">
            <a:avLst/>
          </a:prstGeom>
          <a:solidFill>
            <a:schemeClr val="bg1">
              <a:lumMod val="65000"/>
              <a:lumOff val="35000"/>
            </a:schemeClr>
          </a:solidFill>
        </p:spPr>
        <p:txBody>
          <a:bodyPr wrap="square" rtlCol="0">
            <a:spAutoFit/>
          </a:bodyPr>
          <a:lstStyle/>
          <a:p>
            <a:pPr algn="ctr"/>
            <a:r>
              <a:rPr lang="en-US" dirty="0" smtClean="0"/>
              <a:t>20% probability map</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18</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grpSp>
        <p:nvGrpSpPr>
          <p:cNvPr id="4" name="Group 3"/>
          <p:cNvGrpSpPr/>
          <p:nvPr/>
        </p:nvGrpSpPr>
        <p:grpSpPr>
          <a:xfrm>
            <a:off x="381000" y="381000"/>
            <a:ext cx="3276600" cy="990600"/>
            <a:chOff x="6228" y="2658323"/>
            <a:chExt cx="1861616" cy="1116969"/>
          </a:xfrm>
        </p:grpSpPr>
        <p:sp>
          <p:nvSpPr>
            <p:cNvPr id="5" name="Rounded Rectangle 4"/>
            <p:cNvSpPr/>
            <p:nvPr/>
          </p:nvSpPr>
          <p:spPr>
            <a:xfrm>
              <a:off x="6228" y="2658323"/>
              <a:ext cx="1861616" cy="1116969"/>
            </a:xfrm>
            <a:prstGeom prst="roundRect">
              <a:avLst>
                <a:gd name="adj" fmla="val 10000"/>
              </a:avLst>
            </a:prstGeom>
          </p:spPr>
          <p:style>
            <a:lnRef idx="2">
              <a:schemeClr val="lt1">
                <a:hueOff val="0"/>
                <a:satOff val="0"/>
                <a:lumOff val="0"/>
                <a:alphaOff val="0"/>
              </a:schemeClr>
            </a:lnRef>
            <a:fillRef idx="1">
              <a:schemeClr val="accent2">
                <a:hueOff val="-10099466"/>
                <a:satOff val="16660"/>
                <a:lumOff val="12941"/>
                <a:alphaOff val="0"/>
              </a:schemeClr>
            </a:fillRef>
            <a:effectRef idx="0">
              <a:schemeClr val="accent2">
                <a:hueOff val="-10099466"/>
                <a:satOff val="16660"/>
                <a:lumOff val="12941"/>
                <a:alphaOff val="0"/>
              </a:schemeClr>
            </a:effectRef>
            <a:fontRef idx="minor">
              <a:schemeClr val="lt1"/>
            </a:fontRef>
          </p:style>
        </p:sp>
        <p:sp>
          <p:nvSpPr>
            <p:cNvPr id="6" name="Rounded Rectangle 4"/>
            <p:cNvSpPr/>
            <p:nvPr/>
          </p:nvSpPr>
          <p:spPr>
            <a:xfrm>
              <a:off x="38943" y="2691038"/>
              <a:ext cx="1796186" cy="10515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US" sz="2800" kern="1200" dirty="0" smtClean="0"/>
                <a:t>6. Make decisions</a:t>
              </a:r>
              <a:endParaRPr lang="en-US" sz="2800" kern="1200" dirty="0"/>
            </a:p>
          </p:txBody>
        </p:sp>
      </p:grpSp>
      <p:pic>
        <p:nvPicPr>
          <p:cNvPr id="7" name="Picture 6" descr="80%Prob.jpg"/>
          <p:cNvPicPr/>
          <p:nvPr/>
        </p:nvPicPr>
        <p:blipFill>
          <a:blip r:embed="rId3" cstate="print"/>
          <a:srcRect/>
          <a:stretch>
            <a:fillRect/>
          </a:stretch>
        </p:blipFill>
        <p:spPr>
          <a:xfrm>
            <a:off x="228600" y="1764268"/>
            <a:ext cx="2895600" cy="3810000"/>
          </a:xfrm>
          <a:prstGeom prst="rect">
            <a:avLst/>
          </a:prstGeom>
          <a:ln>
            <a:solidFill>
              <a:schemeClr val="bg1"/>
            </a:solidFill>
          </a:ln>
        </p:spPr>
      </p:pic>
      <p:pic>
        <p:nvPicPr>
          <p:cNvPr id="8" name="Picture 7" descr="C:\Users\haoy461\Desktop\Draft Figures for Map Write Up_Page_3.jpg"/>
          <p:cNvPicPr/>
          <p:nvPr/>
        </p:nvPicPr>
        <p:blipFill>
          <a:blip r:embed="rId4" cstate="screen"/>
          <a:srcRect/>
          <a:stretch>
            <a:fillRect/>
          </a:stretch>
        </p:blipFill>
        <p:spPr bwMode="auto">
          <a:xfrm>
            <a:off x="3352800" y="1764268"/>
            <a:ext cx="2819400" cy="3810000"/>
          </a:xfrm>
          <a:prstGeom prst="rect">
            <a:avLst/>
          </a:prstGeom>
          <a:noFill/>
          <a:ln w="9525">
            <a:solidFill>
              <a:schemeClr val="bg1"/>
            </a:solidFill>
            <a:miter lim="800000"/>
            <a:headEnd/>
            <a:tailEnd/>
          </a:ln>
        </p:spPr>
      </p:pic>
      <p:pic>
        <p:nvPicPr>
          <p:cNvPr id="9" name="Picture 8" descr="20%Prob.jpg"/>
          <p:cNvPicPr/>
          <p:nvPr/>
        </p:nvPicPr>
        <p:blipFill>
          <a:blip r:embed="rId5" cstate="print"/>
          <a:srcRect/>
          <a:stretch>
            <a:fillRect/>
          </a:stretch>
        </p:blipFill>
        <p:spPr>
          <a:xfrm>
            <a:off x="6400800" y="1764268"/>
            <a:ext cx="2590800" cy="3810000"/>
          </a:xfrm>
          <a:prstGeom prst="rect">
            <a:avLst/>
          </a:prstGeom>
          <a:ln>
            <a:solidFill>
              <a:schemeClr val="bg1"/>
            </a:solidFill>
          </a:ln>
        </p:spPr>
      </p:pic>
      <p:sp>
        <p:nvSpPr>
          <p:cNvPr id="10" name="TextBox 9"/>
          <p:cNvSpPr txBox="1"/>
          <p:nvPr/>
        </p:nvSpPr>
        <p:spPr>
          <a:xfrm>
            <a:off x="6553200" y="5650468"/>
            <a:ext cx="2362200" cy="369332"/>
          </a:xfrm>
          <a:prstGeom prst="rect">
            <a:avLst/>
          </a:prstGeom>
          <a:solidFill>
            <a:schemeClr val="bg1">
              <a:lumMod val="65000"/>
              <a:lumOff val="35000"/>
            </a:schemeClr>
          </a:solidFill>
        </p:spPr>
        <p:txBody>
          <a:bodyPr wrap="square" rtlCol="0">
            <a:spAutoFit/>
          </a:bodyPr>
          <a:lstStyle/>
          <a:p>
            <a:pPr algn="ctr"/>
            <a:r>
              <a:rPr lang="en-US" dirty="0" smtClean="0"/>
              <a:t>20% probability</a:t>
            </a:r>
            <a:endParaRPr lang="en-US" dirty="0"/>
          </a:p>
        </p:txBody>
      </p:sp>
      <p:sp>
        <p:nvSpPr>
          <p:cNvPr id="11" name="TextBox 10"/>
          <p:cNvSpPr txBox="1"/>
          <p:nvPr/>
        </p:nvSpPr>
        <p:spPr>
          <a:xfrm>
            <a:off x="3657600" y="5650468"/>
            <a:ext cx="2362200" cy="369332"/>
          </a:xfrm>
          <a:prstGeom prst="rect">
            <a:avLst/>
          </a:prstGeom>
          <a:solidFill>
            <a:schemeClr val="bg1">
              <a:lumMod val="65000"/>
              <a:lumOff val="35000"/>
            </a:schemeClr>
          </a:solidFill>
        </p:spPr>
        <p:txBody>
          <a:bodyPr wrap="square" rtlCol="0">
            <a:spAutoFit/>
          </a:bodyPr>
          <a:lstStyle/>
          <a:p>
            <a:pPr algn="ctr"/>
            <a:r>
              <a:rPr lang="en-US" dirty="0" smtClean="0"/>
              <a:t>50% probability</a:t>
            </a:r>
            <a:endParaRPr lang="en-US" dirty="0"/>
          </a:p>
        </p:txBody>
      </p:sp>
      <p:sp>
        <p:nvSpPr>
          <p:cNvPr id="12" name="TextBox 11"/>
          <p:cNvSpPr txBox="1"/>
          <p:nvPr/>
        </p:nvSpPr>
        <p:spPr>
          <a:xfrm>
            <a:off x="533400" y="5650468"/>
            <a:ext cx="2362200" cy="369332"/>
          </a:xfrm>
          <a:prstGeom prst="rect">
            <a:avLst/>
          </a:prstGeom>
          <a:solidFill>
            <a:schemeClr val="bg1">
              <a:lumMod val="65000"/>
              <a:lumOff val="35000"/>
            </a:schemeClr>
          </a:solidFill>
        </p:spPr>
        <p:txBody>
          <a:bodyPr wrap="square" rtlCol="0">
            <a:spAutoFit/>
          </a:bodyPr>
          <a:lstStyle/>
          <a:p>
            <a:pPr algn="ctr"/>
            <a:r>
              <a:rPr lang="en-US" dirty="0" smtClean="0"/>
              <a:t>80% probability</a:t>
            </a:r>
            <a:endParaRPr lang="en-US" dirty="0"/>
          </a:p>
        </p:txBody>
      </p:sp>
      <p:sp>
        <p:nvSpPr>
          <p:cNvPr id="16" name="Rectangle 15"/>
          <p:cNvSpPr/>
          <p:nvPr/>
        </p:nvSpPr>
        <p:spPr bwMode="auto">
          <a:xfrm>
            <a:off x="6400800" y="1752600"/>
            <a:ext cx="2590800" cy="3810000"/>
          </a:xfrm>
          <a:prstGeom prst="rect">
            <a:avLst/>
          </a:prstGeom>
          <a:noFill/>
          <a:ln w="57150">
            <a:solidFill>
              <a:schemeClr val="tx2">
                <a:lumMod val="75000"/>
              </a:schemeClr>
            </a:solidFill>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6172200" y="1219200"/>
            <a:ext cx="2819400" cy="369332"/>
          </a:xfrm>
          <a:prstGeom prst="rect">
            <a:avLst/>
          </a:prstGeom>
          <a:noFill/>
        </p:spPr>
        <p:txBody>
          <a:bodyPr wrap="square" rtlCol="0">
            <a:spAutoFit/>
          </a:bodyPr>
          <a:lstStyle/>
          <a:p>
            <a:pPr algn="r"/>
            <a:r>
              <a:rPr lang="en-US" b="1" dirty="0" smtClean="0"/>
              <a:t>% parcels over 90 ppm</a:t>
            </a:r>
            <a:endParaRPr lang="en-US" b="1" dirty="0"/>
          </a:p>
        </p:txBody>
      </p:sp>
      <p:pic>
        <p:nvPicPr>
          <p:cNvPr id="15" name="Picture 14" descr="C:\Users\haoy461\Desktop\Draft Figures for Map Write Up_Page_2.jpg"/>
          <p:cNvPicPr/>
          <p:nvPr/>
        </p:nvPicPr>
        <p:blipFill>
          <a:blip r:embed="rId6" cstate="screen"/>
          <a:srcRect/>
          <a:stretch>
            <a:fillRect/>
          </a:stretch>
        </p:blipFill>
        <p:spPr bwMode="auto">
          <a:xfrm>
            <a:off x="7848600" y="228600"/>
            <a:ext cx="1066800" cy="1066800"/>
          </a:xfrm>
          <a:prstGeom prst="rect">
            <a:avLst/>
          </a:prstGeom>
          <a:noFill/>
          <a:ln w="9525">
            <a:noFill/>
            <a:miter lim="800000"/>
            <a:headEnd/>
            <a:tailEnd/>
          </a:ln>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81000" y="230188"/>
            <a:ext cx="4191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8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2013 Service Area</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
        <p:nvSpPr>
          <p:cNvPr id="9" name="TextBox 8"/>
          <p:cNvSpPr txBox="1"/>
          <p:nvPr/>
        </p:nvSpPr>
        <p:spPr>
          <a:xfrm>
            <a:off x="304800" y="6477000"/>
            <a:ext cx="8686800" cy="338554"/>
          </a:xfrm>
          <a:prstGeom prst="rect">
            <a:avLst/>
          </a:prstGeom>
          <a:noFill/>
        </p:spPr>
        <p:txBody>
          <a:bodyPr wrap="square" rtlCol="0">
            <a:spAutoFit/>
          </a:bodyPr>
          <a:lstStyle/>
          <a:p>
            <a:pPr algn="r"/>
            <a:r>
              <a:rPr lang="en-US" sz="1600" b="1" dirty="0" smtClean="0"/>
              <a:t>Tacoma Smelter Plume Project, Toxics Cleanup Program	 			</a:t>
            </a:r>
            <a:fld id="{3D8F378A-1980-414D-829B-6B7ED887C2C1}" type="slidenum">
              <a:rPr lang="en-US" sz="1600" b="1" smtClean="0"/>
              <a:pPr algn="r"/>
              <a:t>19</a:t>
            </a:fld>
            <a:endParaRPr lang="en-US" sz="1600" b="1" dirty="0"/>
          </a:p>
        </p:txBody>
      </p:sp>
      <p:pic>
        <p:nvPicPr>
          <p:cNvPr id="1027" name="Picture 3"/>
          <p:cNvPicPr>
            <a:picLocks noChangeAspect="1" noChangeArrowheads="1"/>
          </p:cNvPicPr>
          <p:nvPr/>
        </p:nvPicPr>
        <p:blipFill>
          <a:blip r:embed="rId3" cstate="print"/>
          <a:srcRect/>
          <a:stretch>
            <a:fillRect/>
          </a:stretch>
        </p:blipFill>
        <p:spPr bwMode="auto">
          <a:xfrm>
            <a:off x="4311159" y="76200"/>
            <a:ext cx="4680441" cy="6324600"/>
          </a:xfrm>
          <a:prstGeom prst="rect">
            <a:avLst/>
          </a:prstGeom>
          <a:noFill/>
          <a:ln w="9525">
            <a:solidFill>
              <a:schemeClr val="bg1"/>
            </a:solidFill>
            <a:miter lim="800000"/>
            <a:headEnd/>
            <a:tailEnd/>
          </a:ln>
          <a:effectLst/>
        </p:spPr>
      </p:pic>
      <p:pic>
        <p:nvPicPr>
          <p:cNvPr id="7" name="Picture 3"/>
          <p:cNvPicPr>
            <a:picLocks noChangeAspect="1" noChangeArrowheads="1"/>
          </p:cNvPicPr>
          <p:nvPr/>
        </p:nvPicPr>
        <p:blipFill>
          <a:blip r:embed="rId4" cstate="print"/>
          <a:srcRect/>
          <a:stretch>
            <a:fillRect/>
          </a:stretch>
        </p:blipFill>
        <p:spPr bwMode="auto">
          <a:xfrm>
            <a:off x="7079673" y="5486400"/>
            <a:ext cx="1911927" cy="914400"/>
          </a:xfrm>
          <a:prstGeom prst="rect">
            <a:avLst/>
          </a:prstGeom>
          <a:noFill/>
          <a:ln w="9525">
            <a:noFill/>
            <a:miter lim="800000"/>
            <a:headEnd/>
            <a:tailEnd/>
          </a:ln>
          <a:effectLst/>
        </p:spPr>
      </p:pic>
      <p:pic>
        <p:nvPicPr>
          <p:cNvPr id="8" name="Picture 7" descr="20%Prob.jpg"/>
          <p:cNvPicPr/>
          <p:nvPr/>
        </p:nvPicPr>
        <p:blipFill>
          <a:blip r:embed="rId5" cstate="print"/>
          <a:srcRect/>
          <a:stretch>
            <a:fillRect/>
          </a:stretch>
        </p:blipFill>
        <p:spPr>
          <a:xfrm>
            <a:off x="762000" y="1981200"/>
            <a:ext cx="3124200" cy="4114800"/>
          </a:xfrm>
          <a:prstGeom prst="rect">
            <a:avLst/>
          </a:prstGeom>
          <a:ln>
            <a:solidFill>
              <a:schemeClr val="bg1"/>
            </a:solidFill>
          </a:ln>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381000" y="230188"/>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Yard Program Workshop Topics</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Text Placeholder 2"/>
          <p:cNvSpPr txBox="1">
            <a:spLocks/>
          </p:cNvSpPr>
          <p:nvPr/>
        </p:nvSpPr>
        <p:spPr>
          <a:xfrm>
            <a:off x="228600" y="1219200"/>
            <a:ext cx="8610600" cy="6815704"/>
          </a:xfrm>
          <a:prstGeom prst="rect">
            <a:avLst/>
          </a:prstGeom>
        </p:spPr>
        <p:txBody>
          <a:bodyPr/>
          <a:lstStyle/>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Program overview</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How we set the Service Area</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kumimoji="0" lang="en-US" sz="3000" b="0" i="0" u="none" strike="noStrike" kern="1200" cap="none" spc="0" normalizeH="0" dirty="0" smtClean="0">
                <a:ln>
                  <a:noFill/>
                </a:ln>
                <a:solidFill>
                  <a:schemeClr val="tx1"/>
                </a:solidFill>
                <a:effectLst/>
                <a:uLnTx/>
                <a:uFillTx/>
                <a:latin typeface="+mn-lt"/>
                <a:ea typeface="+mn-ea"/>
                <a:cs typeface="+mn-cs"/>
              </a:rPr>
              <a:t>How soil sampling works</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Engineering soil cleanup</a:t>
            </a:r>
            <a:endParaRPr kumimoji="0" lang="en-US" sz="30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endParaRPr kumimoji="0" lang="en-US" sz="28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9" name="TextBox 8"/>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a:t>
            </a:fld>
            <a:endParaRPr lang="en-US" dirty="0"/>
          </a:p>
        </p:txBody>
      </p:sp>
      <p:sp>
        <p:nvSpPr>
          <p:cNvPr id="10" name="TextBox 9"/>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3352800" y="0"/>
            <a:ext cx="5562600" cy="6477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5715000" y="5270157"/>
            <a:ext cx="3200400" cy="1207698"/>
          </a:xfrm>
          <a:prstGeom prst="rect">
            <a:avLst/>
          </a:prstGeom>
          <a:noFill/>
          <a:ln w="9525">
            <a:noFill/>
            <a:miter lim="800000"/>
            <a:headEnd/>
            <a:tailEnd/>
          </a:ln>
          <a:effectLst/>
        </p:spPr>
      </p:pic>
      <p:sp>
        <p:nvSpPr>
          <p:cNvPr id="5" name="TextBox 4"/>
          <p:cNvSpPr txBox="1"/>
          <p:nvPr/>
        </p:nvSpPr>
        <p:spPr>
          <a:xfrm>
            <a:off x="304800" y="6477000"/>
            <a:ext cx="8686800" cy="338554"/>
          </a:xfrm>
          <a:prstGeom prst="rect">
            <a:avLst/>
          </a:prstGeom>
          <a:noFill/>
        </p:spPr>
        <p:txBody>
          <a:bodyPr wrap="square" rtlCol="0">
            <a:spAutoFit/>
          </a:bodyPr>
          <a:lstStyle/>
          <a:p>
            <a:pPr algn="r"/>
            <a:r>
              <a:rPr lang="en-US" sz="1600" b="1" dirty="0" smtClean="0"/>
              <a:t>Tacoma Smelter Plume Project, Toxics Cleanup Program	 			</a:t>
            </a:r>
            <a:fld id="{3D8F378A-1980-414D-829B-6B7ED887C2C1}" type="slidenum">
              <a:rPr lang="en-US" sz="1600" b="1" smtClean="0"/>
              <a:pPr algn="r"/>
              <a:t>20</a:t>
            </a:fld>
            <a:endParaRPr lang="en-US" sz="1600" b="1" dirty="0"/>
          </a:p>
        </p:txBody>
      </p:sp>
      <p:sp>
        <p:nvSpPr>
          <p:cNvPr id="6" name="Title 1"/>
          <p:cNvSpPr txBox="1">
            <a:spLocks/>
          </p:cNvSpPr>
          <p:nvPr/>
        </p:nvSpPr>
        <p:spPr>
          <a:xfrm>
            <a:off x="381000" y="230188"/>
            <a:ext cx="4191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8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Program sequence</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2362705"/>
            <a:ext cx="7681913" cy="15234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How Soil Sampling Works</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22</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2050" name="Picture 2" descr="X:\Tacoma_Smelter_Plume\Logos, Graphics, Photos\PHOTOS\Soil sampling photos\Jar Labeling.jpg"/>
          <p:cNvPicPr>
            <a:picLocks noChangeAspect="1" noChangeArrowheads="1"/>
          </p:cNvPicPr>
          <p:nvPr/>
        </p:nvPicPr>
        <p:blipFill>
          <a:blip r:embed="rId2" cstate="print">
            <a:lum bright="10000"/>
          </a:blip>
          <a:srcRect/>
          <a:stretch>
            <a:fillRect/>
          </a:stretch>
        </p:blipFill>
        <p:spPr bwMode="auto">
          <a:xfrm>
            <a:off x="4811764" y="609600"/>
            <a:ext cx="3932155" cy="5241925"/>
          </a:xfrm>
          <a:prstGeom prst="rect">
            <a:avLst/>
          </a:prstGeom>
          <a:noFill/>
        </p:spPr>
      </p:pic>
      <p:pic>
        <p:nvPicPr>
          <p:cNvPr id="2051" name="Picture 3" descr="X:\Tacoma_Smelter_Plume\Logos, Graphics, Photos\PHOTOS\Soil sampling photos\Soil test equipment.jpg"/>
          <p:cNvPicPr>
            <a:picLocks noChangeAspect="1" noChangeArrowheads="1"/>
          </p:cNvPicPr>
          <p:nvPr/>
        </p:nvPicPr>
        <p:blipFill>
          <a:blip r:embed="rId3" cstate="print"/>
          <a:srcRect/>
          <a:stretch>
            <a:fillRect/>
          </a:stretch>
        </p:blipFill>
        <p:spPr bwMode="auto">
          <a:xfrm>
            <a:off x="762000" y="609600"/>
            <a:ext cx="3943319" cy="5256809"/>
          </a:xfrm>
          <a:prstGeom prst="rect">
            <a:avLst/>
          </a:prstGeom>
          <a:noFill/>
        </p:spPr>
      </p:pic>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23</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3074" name="Picture 2" descr="X:\Tacoma_Smelter_Plume\Logos, Graphics, Photos\PHOTOS\Soil sampling photos\Probe 3.jpg"/>
          <p:cNvPicPr>
            <a:picLocks noChangeAspect="1" noChangeArrowheads="1"/>
          </p:cNvPicPr>
          <p:nvPr/>
        </p:nvPicPr>
        <p:blipFill>
          <a:blip r:embed="rId2" cstate="print"/>
          <a:srcRect l="14609" r="6087"/>
          <a:stretch>
            <a:fillRect/>
          </a:stretch>
        </p:blipFill>
        <p:spPr bwMode="auto">
          <a:xfrm>
            <a:off x="0" y="838200"/>
            <a:ext cx="2895600" cy="4867452"/>
          </a:xfrm>
          <a:prstGeom prst="rect">
            <a:avLst/>
          </a:prstGeom>
          <a:noFill/>
        </p:spPr>
      </p:pic>
      <p:pic>
        <p:nvPicPr>
          <p:cNvPr id="3075" name="Picture 3" descr="X:\Tacoma_Smelter_Plume\Logos, Graphics, Photos\PHOTOS\Soil sampling photos\Probe 2.jpg"/>
          <p:cNvPicPr>
            <a:picLocks noChangeAspect="1" noChangeArrowheads="1"/>
          </p:cNvPicPr>
          <p:nvPr/>
        </p:nvPicPr>
        <p:blipFill>
          <a:blip r:embed="rId3" cstate="print"/>
          <a:srcRect t="12494" b="10417"/>
          <a:stretch>
            <a:fillRect/>
          </a:stretch>
        </p:blipFill>
        <p:spPr bwMode="auto">
          <a:xfrm rot="5400000">
            <a:off x="2019300" y="1866900"/>
            <a:ext cx="4876800" cy="2819400"/>
          </a:xfrm>
          <a:prstGeom prst="rect">
            <a:avLst/>
          </a:prstGeom>
          <a:noFill/>
        </p:spPr>
      </p:pic>
      <p:pic>
        <p:nvPicPr>
          <p:cNvPr id="3076" name="Picture 4" descr="X:\Tacoma_Smelter_Plume\Logos, Graphics, Photos\PHOTOS\Soil sampling photos\Probe 1.jpg"/>
          <p:cNvPicPr>
            <a:picLocks noChangeAspect="1" noChangeArrowheads="1"/>
          </p:cNvPicPr>
          <p:nvPr/>
        </p:nvPicPr>
        <p:blipFill>
          <a:blip r:embed="rId4" cstate="print"/>
          <a:srcRect l="4629" r="9612"/>
          <a:stretch>
            <a:fillRect/>
          </a:stretch>
        </p:blipFill>
        <p:spPr bwMode="auto">
          <a:xfrm>
            <a:off x="6006735" y="838201"/>
            <a:ext cx="3137265" cy="4876800"/>
          </a:xfrm>
          <a:prstGeom prst="rect">
            <a:avLst/>
          </a:prstGeom>
          <a:noFill/>
        </p:spPr>
      </p:pic>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24</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4098" name="Picture 2" descr="X:\Tacoma_Smelter_Plume\Logos, Graphics, Photos\PHOTOS\Soil sampling photos\Soil mix 1.jpg"/>
          <p:cNvPicPr>
            <a:picLocks noChangeAspect="1" noChangeArrowheads="1"/>
          </p:cNvPicPr>
          <p:nvPr/>
        </p:nvPicPr>
        <p:blipFill>
          <a:blip r:embed="rId2" cstate="print"/>
          <a:srcRect l="5985"/>
          <a:stretch>
            <a:fillRect/>
          </a:stretch>
        </p:blipFill>
        <p:spPr bwMode="auto">
          <a:xfrm rot="5400000">
            <a:off x="-255760" y="1246361"/>
            <a:ext cx="4788246" cy="3819525"/>
          </a:xfrm>
          <a:prstGeom prst="rect">
            <a:avLst/>
          </a:prstGeom>
          <a:noFill/>
        </p:spPr>
      </p:pic>
      <p:pic>
        <p:nvPicPr>
          <p:cNvPr id="4099" name="Picture 3" descr="X:\Tacoma_Smelter_Plume\Logos, Graphics, Photos\PHOTOS\Soil sampling photos\Soil Jar 4.jpg"/>
          <p:cNvPicPr>
            <a:picLocks noChangeAspect="1" noChangeArrowheads="1"/>
          </p:cNvPicPr>
          <p:nvPr/>
        </p:nvPicPr>
        <p:blipFill>
          <a:blip r:embed="rId3" cstate="print"/>
          <a:srcRect/>
          <a:stretch>
            <a:fillRect/>
          </a:stretch>
        </p:blipFill>
        <p:spPr bwMode="auto">
          <a:xfrm>
            <a:off x="4224338" y="1371600"/>
            <a:ext cx="4919662" cy="3689496"/>
          </a:xfrm>
          <a:prstGeom prst="rect">
            <a:avLst/>
          </a:prstGeom>
          <a:noFill/>
        </p:spPr>
      </p:pic>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25</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5122" name="Picture 2" descr="X:\Tacoma_Smelter_Plume\Logos, Graphics, Photos\PHOTOS\Soil sampling photos\Soil jar 1.jpg"/>
          <p:cNvPicPr>
            <a:picLocks noChangeAspect="1" noChangeArrowheads="1"/>
          </p:cNvPicPr>
          <p:nvPr/>
        </p:nvPicPr>
        <p:blipFill>
          <a:blip r:embed="rId2" cstate="print"/>
          <a:srcRect l="7499" r="16006"/>
          <a:stretch>
            <a:fillRect/>
          </a:stretch>
        </p:blipFill>
        <p:spPr bwMode="auto">
          <a:xfrm>
            <a:off x="0" y="1143000"/>
            <a:ext cx="3886200" cy="3810000"/>
          </a:xfrm>
          <a:prstGeom prst="rect">
            <a:avLst/>
          </a:prstGeom>
          <a:noFill/>
        </p:spPr>
      </p:pic>
      <p:pic>
        <p:nvPicPr>
          <p:cNvPr id="5123" name="Picture 3" descr="X:\Tacoma_Smelter_Plume\Logos, Graphics, Photos\PHOTOS\Soil sampling photos\Soil bowl wash 2.jpg"/>
          <p:cNvPicPr>
            <a:picLocks noChangeAspect="1" noChangeArrowheads="1"/>
          </p:cNvPicPr>
          <p:nvPr/>
        </p:nvPicPr>
        <p:blipFill>
          <a:blip r:embed="rId3" cstate="print"/>
          <a:srcRect/>
          <a:stretch>
            <a:fillRect/>
          </a:stretch>
        </p:blipFill>
        <p:spPr bwMode="auto">
          <a:xfrm>
            <a:off x="4063655" y="1143000"/>
            <a:ext cx="5080345" cy="3810000"/>
          </a:xfrm>
          <a:prstGeom prst="rect">
            <a:avLst/>
          </a:prstGeom>
          <a:noFill/>
        </p:spPr>
      </p:pic>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990600" y="1143000"/>
            <a:ext cx="6858000" cy="4876800"/>
          </a:xfrm>
          <a:prstGeom prst="rect">
            <a:avLst/>
          </a:prstGeom>
          <a:solidFill>
            <a:schemeClr val="tx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   Inductively Coupled Plasma (ICP)</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26</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24578" name="Picture 2" descr="http://www.analyticalspectroscopy.net/ap8_html_26683b53.gif"/>
          <p:cNvPicPr>
            <a:picLocks noChangeAspect="1" noChangeArrowheads="1"/>
          </p:cNvPicPr>
          <p:nvPr/>
        </p:nvPicPr>
        <p:blipFill>
          <a:blip r:embed="rId3" cstate="print"/>
          <a:srcRect/>
          <a:stretch>
            <a:fillRect/>
          </a:stretch>
        </p:blipFill>
        <p:spPr bwMode="auto">
          <a:xfrm>
            <a:off x="1619724" y="1447800"/>
            <a:ext cx="5619276" cy="4191000"/>
          </a:xfrm>
          <a:prstGeom prst="rect">
            <a:avLst/>
          </a:prstGeom>
          <a:noFill/>
        </p:spPr>
      </p:pic>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   X-Ray Fluorescence Spectrometer (XRF)</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4" name="TextBox 3"/>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27</a:t>
            </a:fld>
            <a:endParaRPr lang="en-US" dirty="0"/>
          </a:p>
        </p:txBody>
      </p:sp>
      <p:sp>
        <p:nvSpPr>
          <p:cNvPr id="5" name="TextBox 4"/>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67586" name="Picture 2" descr="http://www.nachi.org/images10-2/XRF-Gun-Diagram.jpg"/>
          <p:cNvPicPr>
            <a:picLocks noChangeAspect="1" noChangeArrowheads="1"/>
          </p:cNvPicPr>
          <p:nvPr/>
        </p:nvPicPr>
        <p:blipFill>
          <a:blip r:embed="rId3" cstate="print"/>
          <a:srcRect/>
          <a:stretch>
            <a:fillRect/>
          </a:stretch>
        </p:blipFill>
        <p:spPr bwMode="auto">
          <a:xfrm>
            <a:off x="1981200" y="990600"/>
            <a:ext cx="5334000" cy="5334001"/>
          </a:xfrm>
          <a:prstGeom prst="rect">
            <a:avLst/>
          </a:prstGeom>
          <a:noFill/>
        </p:spPr>
      </p:pic>
      <p:sp>
        <p:nvSpPr>
          <p:cNvPr id="7" name="Rectangle 6"/>
          <p:cNvSpPr/>
          <p:nvPr/>
        </p:nvSpPr>
        <p:spPr>
          <a:xfrm rot="16200000">
            <a:off x="4282217" y="3032984"/>
            <a:ext cx="6342966" cy="276999"/>
          </a:xfrm>
          <a:prstGeom prst="rect">
            <a:avLst/>
          </a:prstGeom>
        </p:spPr>
        <p:txBody>
          <a:bodyPr wrap="square">
            <a:spAutoFit/>
          </a:bodyPr>
          <a:lstStyle/>
          <a:p>
            <a:r>
              <a:rPr lang="en-US" sz="1200" dirty="0" smtClean="0"/>
              <a:t>http://www.nachi.org/images10-2/XRF-Gun-Diagram.jpg</a:t>
            </a:r>
            <a:endParaRPr lang="en-US" sz="1200" dirty="0"/>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2362705"/>
            <a:ext cx="7681913" cy="15234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Soil </a:t>
            </a:r>
            <a:r>
              <a:rPr kumimoji="0" lang="en-US" sz="48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Cleanup Engineering </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685800" y="0"/>
            <a:ext cx="79248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lang="en-US" sz="48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Areas Excluded from Sampling and Cleanup</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1026" name="Picture 2"/>
          <p:cNvPicPr>
            <a:picLocks noChangeAspect="1" noChangeArrowheads="1"/>
          </p:cNvPicPr>
          <p:nvPr/>
        </p:nvPicPr>
        <p:blipFill>
          <a:blip r:embed="rId3" cstate="print"/>
          <a:srcRect/>
          <a:stretch>
            <a:fillRect/>
          </a:stretch>
        </p:blipFill>
        <p:spPr bwMode="auto">
          <a:xfrm>
            <a:off x="0" y="1371600"/>
            <a:ext cx="9126072" cy="5171440"/>
          </a:xfrm>
          <a:prstGeom prst="rect">
            <a:avLst/>
          </a:prstGeom>
          <a:solidFill>
            <a:srgbClr val="DDF2FF"/>
          </a:solidFill>
          <a:ln w="12700" algn="in">
            <a:solidFill>
              <a:srgbClr val="000000"/>
            </a:solidFill>
            <a:miter lim="800000"/>
            <a:headEnd/>
            <a:tailEnd/>
          </a:ln>
          <a:effectLst/>
        </p:spPr>
      </p:pic>
      <p:sp>
        <p:nvSpPr>
          <p:cNvPr id="4" name="TextBox 3"/>
          <p:cNvSpPr txBox="1"/>
          <p:nvPr/>
        </p:nvSpPr>
        <p:spPr>
          <a:xfrm>
            <a:off x="304800" y="6477000"/>
            <a:ext cx="8686800" cy="338554"/>
          </a:xfrm>
          <a:prstGeom prst="rect">
            <a:avLst/>
          </a:prstGeom>
          <a:noFill/>
        </p:spPr>
        <p:txBody>
          <a:bodyPr wrap="square" rtlCol="0">
            <a:spAutoFit/>
          </a:bodyPr>
          <a:lstStyle/>
          <a:p>
            <a:pPr algn="r"/>
            <a:r>
              <a:rPr lang="en-US" sz="1600" b="1" dirty="0" smtClean="0"/>
              <a:t>Tacoma Smelter Plume Project, Toxics Cleanup Program	 			</a:t>
            </a:r>
            <a:fld id="{3D8F378A-1980-414D-829B-6B7ED887C2C1}" type="slidenum">
              <a:rPr lang="en-US" sz="1600" b="1" smtClean="0"/>
              <a:pPr algn="r"/>
              <a:t>29</a:t>
            </a:fld>
            <a:endParaRPr lang="en-US" sz="1600" b="1"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asic TSP map.jpg"/>
          <p:cNvPicPr>
            <a:picLocks noChangeAspect="1"/>
          </p:cNvPicPr>
          <p:nvPr/>
        </p:nvPicPr>
        <p:blipFill>
          <a:blip r:embed="rId3" cstate="print"/>
          <a:srcRect/>
          <a:stretch>
            <a:fillRect/>
          </a:stretch>
        </p:blipFill>
        <p:spPr>
          <a:xfrm>
            <a:off x="4212021" y="76200"/>
            <a:ext cx="4855779" cy="6400800"/>
          </a:xfrm>
          <a:prstGeom prst="rect">
            <a:avLst/>
          </a:prstGeom>
        </p:spPr>
      </p:pic>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5" name="Title 1"/>
          <p:cNvSpPr txBox="1">
            <a:spLocks/>
          </p:cNvSpPr>
          <p:nvPr/>
        </p:nvSpPr>
        <p:spPr>
          <a:xfrm>
            <a:off x="381000" y="230188"/>
            <a:ext cx="8382000" cy="664797"/>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The Problem</a:t>
            </a:r>
            <a:endParaRPr kumimoji="0" lang="en-US" sz="48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Text Placeholder 2"/>
          <p:cNvSpPr txBox="1">
            <a:spLocks/>
          </p:cNvSpPr>
          <p:nvPr/>
        </p:nvSpPr>
        <p:spPr>
          <a:xfrm>
            <a:off x="228600" y="1219200"/>
            <a:ext cx="3810000" cy="4953000"/>
          </a:xfrm>
          <a:prstGeom prst="rect">
            <a:avLst/>
          </a:prstGeom>
        </p:spPr>
        <p:txBody>
          <a:bodyPr/>
          <a:lstStyle/>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Over 1,000 square miles impacted</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kumimoji="0" lang="en-US" sz="3000" b="0" i="0" u="none" strike="noStrike" kern="1200" cap="none" spc="0" normalizeH="0" dirty="0" smtClean="0">
                <a:ln>
                  <a:noFill/>
                </a:ln>
                <a:solidFill>
                  <a:schemeClr val="tx1"/>
                </a:solidFill>
                <a:effectLst/>
                <a:uLnTx/>
                <a:uFillTx/>
                <a:latin typeface="+mn-lt"/>
                <a:ea typeface="+mn-ea"/>
                <a:cs typeface="+mn-cs"/>
              </a:rPr>
              <a:t>Arsenic and lead stay in soils</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kumimoji="0" lang="en-US" sz="3000" b="0" i="0" u="none" strike="noStrike" kern="1200" cap="none" spc="0" normalizeH="0" dirty="0" smtClean="0">
                <a:ln>
                  <a:noFill/>
                </a:ln>
                <a:solidFill>
                  <a:schemeClr val="tx1"/>
                </a:solidFill>
                <a:effectLst/>
                <a:uLnTx/>
                <a:uFillTx/>
                <a:latin typeface="+mn-lt"/>
                <a:ea typeface="+mn-ea"/>
                <a:cs typeface="+mn-cs"/>
              </a:rPr>
              <a:t>Risk varies across the plume</a:t>
            </a:r>
            <a:endParaRPr kumimoji="0" lang="en-US" sz="28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230188"/>
            <a:ext cx="6172200" cy="664797"/>
          </a:xfrm>
          <a:prstGeom prst="rect">
            <a:avLst/>
          </a:prstGeom>
        </p:spPr>
        <p:txBody>
          <a:bodyPr anchor="t"/>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Working Near</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Foundations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4" name="TextBox 3"/>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30</a:t>
            </a:fld>
            <a:endParaRPr lang="en-US" dirty="0"/>
          </a:p>
        </p:txBody>
      </p:sp>
      <p:sp>
        <p:nvSpPr>
          <p:cNvPr id="5" name="TextBox 4"/>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6" name="Rectangle 5"/>
          <p:cNvSpPr/>
          <p:nvPr/>
        </p:nvSpPr>
        <p:spPr bwMode="auto">
          <a:xfrm>
            <a:off x="0" y="4876800"/>
            <a:ext cx="4953000" cy="1295400"/>
          </a:xfrm>
          <a:prstGeom prst="rect">
            <a:avLst/>
          </a:pr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Right Triangle 7"/>
          <p:cNvSpPr/>
          <p:nvPr/>
        </p:nvSpPr>
        <p:spPr bwMode="auto">
          <a:xfrm rot="16200000">
            <a:off x="3583458" y="3581400"/>
            <a:ext cx="2590800" cy="2590800"/>
          </a:xfrm>
          <a:prstGeom prst="rtTriangle">
            <a:avLst/>
          </a:pr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Rectangle 6"/>
          <p:cNvSpPr/>
          <p:nvPr/>
        </p:nvSpPr>
        <p:spPr bwMode="auto">
          <a:xfrm>
            <a:off x="6172200" y="2819400"/>
            <a:ext cx="2971800" cy="3352800"/>
          </a:xfrm>
          <a:prstGeom prst="rect">
            <a:avLst/>
          </a:prstGeom>
          <a:solidFill>
            <a:schemeClr val="tx1">
              <a:lumMod val="65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Rectangle 8"/>
          <p:cNvSpPr/>
          <p:nvPr/>
        </p:nvSpPr>
        <p:spPr bwMode="auto">
          <a:xfrm>
            <a:off x="6172200" y="0"/>
            <a:ext cx="2971800" cy="2819400"/>
          </a:xfrm>
          <a:prstGeom prst="rect">
            <a:avLst/>
          </a:prstGeom>
          <a:solidFill>
            <a:schemeClr val="accent2">
              <a:lumMod val="40000"/>
              <a:lumOff val="6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6147" name="Picture 3" descr="C:\Users\haoy461\AppData\Local\Microsoft\Windows\Temporary Internet Files\Content.IE5\QAUJ6O6Z\MC900389388[1].wmf"/>
          <p:cNvPicPr>
            <a:picLocks noChangeAspect="1" noChangeArrowheads="1"/>
          </p:cNvPicPr>
          <p:nvPr/>
        </p:nvPicPr>
        <p:blipFill>
          <a:blip r:embed="rId3" cstate="print"/>
          <a:srcRect/>
          <a:stretch>
            <a:fillRect/>
          </a:stretch>
        </p:blipFill>
        <p:spPr bwMode="auto">
          <a:xfrm>
            <a:off x="7010400" y="0"/>
            <a:ext cx="1761653" cy="1720767"/>
          </a:xfrm>
          <a:prstGeom prst="rect">
            <a:avLst/>
          </a:prstGeom>
          <a:noFill/>
        </p:spPr>
      </p:pic>
      <p:cxnSp>
        <p:nvCxnSpPr>
          <p:cNvPr id="13" name="Straight Connector 12"/>
          <p:cNvCxnSpPr/>
          <p:nvPr/>
        </p:nvCxnSpPr>
        <p:spPr>
          <a:xfrm flipH="1">
            <a:off x="0" y="3581400"/>
            <a:ext cx="6172200" cy="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1447800" y="3124200"/>
            <a:ext cx="2895600" cy="369332"/>
          </a:xfrm>
          <a:prstGeom prst="rect">
            <a:avLst/>
          </a:prstGeom>
          <a:noFill/>
        </p:spPr>
        <p:txBody>
          <a:bodyPr wrap="square" rtlCol="0">
            <a:spAutoFit/>
          </a:bodyPr>
          <a:lstStyle/>
          <a:p>
            <a:r>
              <a:rPr lang="en-US" dirty="0" smtClean="0"/>
              <a:t>Original ground surface</a:t>
            </a:r>
            <a:endParaRPr lang="en-US" dirty="0"/>
          </a:p>
        </p:txBody>
      </p:sp>
      <p:sp>
        <p:nvSpPr>
          <p:cNvPr id="15" name="TextBox 14"/>
          <p:cNvSpPr txBox="1"/>
          <p:nvPr/>
        </p:nvSpPr>
        <p:spPr>
          <a:xfrm>
            <a:off x="7010400" y="3581400"/>
            <a:ext cx="1600200" cy="369332"/>
          </a:xfrm>
          <a:prstGeom prst="rect">
            <a:avLst/>
          </a:prstGeom>
          <a:noFill/>
        </p:spPr>
        <p:txBody>
          <a:bodyPr wrap="square" rtlCol="0">
            <a:spAutoFit/>
          </a:bodyPr>
          <a:lstStyle/>
          <a:p>
            <a:r>
              <a:rPr lang="en-US" dirty="0" smtClean="0"/>
              <a:t>Foundation</a:t>
            </a:r>
            <a:endParaRPr lang="en-US" dirty="0"/>
          </a:p>
        </p:txBody>
      </p:sp>
      <p:sp>
        <p:nvSpPr>
          <p:cNvPr id="16" name="TextBox 15"/>
          <p:cNvSpPr txBox="1"/>
          <p:nvPr/>
        </p:nvSpPr>
        <p:spPr>
          <a:xfrm>
            <a:off x="1676400" y="4495800"/>
            <a:ext cx="2895600" cy="369332"/>
          </a:xfrm>
          <a:prstGeom prst="rect">
            <a:avLst/>
          </a:prstGeom>
          <a:noFill/>
        </p:spPr>
        <p:txBody>
          <a:bodyPr wrap="square" rtlCol="0">
            <a:spAutoFit/>
          </a:bodyPr>
          <a:lstStyle/>
          <a:p>
            <a:r>
              <a:rPr lang="en-US" dirty="0" smtClean="0"/>
              <a:t>Bottom of excavation</a:t>
            </a:r>
            <a:endParaRPr lang="en-US" dirty="0"/>
          </a:p>
        </p:txBody>
      </p:sp>
      <p:sp>
        <p:nvSpPr>
          <p:cNvPr id="17" name="TextBox 16"/>
          <p:cNvSpPr txBox="1"/>
          <p:nvPr/>
        </p:nvSpPr>
        <p:spPr>
          <a:xfrm>
            <a:off x="5181600" y="4953000"/>
            <a:ext cx="914400" cy="369332"/>
          </a:xfrm>
          <a:prstGeom prst="rect">
            <a:avLst/>
          </a:prstGeom>
          <a:noFill/>
        </p:spPr>
        <p:txBody>
          <a:bodyPr wrap="square" rtlCol="0">
            <a:spAutoFit/>
          </a:bodyPr>
          <a:lstStyle/>
          <a:p>
            <a:r>
              <a:rPr lang="en-US" dirty="0" smtClean="0"/>
              <a:t>1 foot</a:t>
            </a:r>
            <a:endParaRPr lang="en-US" dirty="0"/>
          </a:p>
        </p:txBody>
      </p:sp>
      <p:sp>
        <p:nvSpPr>
          <p:cNvPr id="18" name="TextBox 17"/>
          <p:cNvSpPr txBox="1"/>
          <p:nvPr/>
        </p:nvSpPr>
        <p:spPr>
          <a:xfrm>
            <a:off x="5257800" y="4191000"/>
            <a:ext cx="838200" cy="369332"/>
          </a:xfrm>
          <a:prstGeom prst="rect">
            <a:avLst/>
          </a:prstGeom>
          <a:noFill/>
        </p:spPr>
        <p:txBody>
          <a:bodyPr wrap="square" rtlCol="0">
            <a:spAutoFit/>
          </a:bodyPr>
          <a:lstStyle/>
          <a:p>
            <a:r>
              <a:rPr lang="en-US" dirty="0" smtClean="0"/>
              <a:t>1 foot</a:t>
            </a:r>
            <a:endParaRPr lang="en-US" dirty="0"/>
          </a:p>
        </p:txBody>
      </p:sp>
      <p:cxnSp>
        <p:nvCxnSpPr>
          <p:cNvPr id="19" name="Straight Arrow Connector 18"/>
          <p:cNvCxnSpPr/>
          <p:nvPr/>
        </p:nvCxnSpPr>
        <p:spPr>
          <a:xfrm>
            <a:off x="4953000" y="4953000"/>
            <a:ext cx="1145058"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V="1">
            <a:off x="6096000" y="3657600"/>
            <a:ext cx="0" cy="121920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bwMode="auto">
          <a:xfrm>
            <a:off x="0" y="3746500"/>
            <a:ext cx="4648200" cy="2603500"/>
          </a:xfrm>
          <a:custGeom>
            <a:avLst/>
            <a:gdLst>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565400 w 9156700"/>
              <a:gd name="connsiteY34" fmla="*/ 114679 h 2959479"/>
              <a:gd name="connsiteX35" fmla="*/ 3009900 w 9156700"/>
              <a:gd name="connsiteY35" fmla="*/ 101979 h 2959479"/>
              <a:gd name="connsiteX36" fmla="*/ 3695700 w 9156700"/>
              <a:gd name="connsiteY36" fmla="*/ 89279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9900 w 9156700"/>
              <a:gd name="connsiteY35" fmla="*/ 101979 h 2959479"/>
              <a:gd name="connsiteX36" fmla="*/ 3695700 w 9156700"/>
              <a:gd name="connsiteY36" fmla="*/ 89279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9900 w 9156700"/>
              <a:gd name="connsiteY35" fmla="*/ 101979 h 2959479"/>
              <a:gd name="connsiteX36" fmla="*/ 3152307 w 9156700"/>
              <a:gd name="connsiteY36" fmla="*/ 72182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2197 w 9156700"/>
              <a:gd name="connsiteY35" fmla="*/ 851752 h 2959479"/>
              <a:gd name="connsiteX36" fmla="*/ 3152307 w 9156700"/>
              <a:gd name="connsiteY36" fmla="*/ 72182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2197 w 9156700"/>
              <a:gd name="connsiteY35" fmla="*/ 851752 h 2959479"/>
              <a:gd name="connsiteX36" fmla="*/ 3152307 w 9156700"/>
              <a:gd name="connsiteY36" fmla="*/ 72182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2197 w 9156700"/>
              <a:gd name="connsiteY35" fmla="*/ 851752 h 2959479"/>
              <a:gd name="connsiteX36" fmla="*/ 3139797 w 9156700"/>
              <a:gd name="connsiteY36" fmla="*/ 158801 h 2959479"/>
              <a:gd name="connsiteX37" fmla="*/ 3152307 w 9156700"/>
              <a:gd name="connsiteY37" fmla="*/ 72182 h 2959479"/>
              <a:gd name="connsiteX38" fmla="*/ 3873500 w 9156700"/>
              <a:gd name="connsiteY38" fmla="*/ 63879 h 2959479"/>
              <a:gd name="connsiteX39" fmla="*/ 3911600 w 9156700"/>
              <a:gd name="connsiteY39" fmla="*/ 51179 h 2959479"/>
              <a:gd name="connsiteX40" fmla="*/ 4013200 w 9156700"/>
              <a:gd name="connsiteY40" fmla="*/ 38479 h 2959479"/>
              <a:gd name="connsiteX41" fmla="*/ 4165600 w 9156700"/>
              <a:gd name="connsiteY41" fmla="*/ 63879 h 2959479"/>
              <a:gd name="connsiteX42" fmla="*/ 5168900 w 9156700"/>
              <a:gd name="connsiteY42" fmla="*/ 76579 h 2959479"/>
              <a:gd name="connsiteX43" fmla="*/ 6680200 w 9156700"/>
              <a:gd name="connsiteY43" fmla="*/ 63879 h 2959479"/>
              <a:gd name="connsiteX44" fmla="*/ 8242300 w 9156700"/>
              <a:gd name="connsiteY44" fmla="*/ 89279 h 2959479"/>
              <a:gd name="connsiteX45" fmla="*/ 9156700 w 9156700"/>
              <a:gd name="connsiteY45" fmla="*/ 76579 h 2959479"/>
              <a:gd name="connsiteX46" fmla="*/ 9131300 w 9156700"/>
              <a:gd name="connsiteY46" fmla="*/ 2946779 h 2959479"/>
              <a:gd name="connsiteX47" fmla="*/ 0 w 9156700"/>
              <a:gd name="connsiteY47" fmla="*/ 2959479 h 2959479"/>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701977 w 9156700"/>
              <a:gd name="connsiteY34" fmla="*/ 851752 h 2959479"/>
              <a:gd name="connsiteX35" fmla="*/ 3002197 w 9156700"/>
              <a:gd name="connsiteY35" fmla="*/ 851752 h 2959479"/>
              <a:gd name="connsiteX36" fmla="*/ 3002197 w 9156700"/>
              <a:gd name="connsiteY36" fmla="*/ 158801 h 2959479"/>
              <a:gd name="connsiteX37" fmla="*/ 3152307 w 9156700"/>
              <a:gd name="connsiteY37" fmla="*/ 72182 h 2959479"/>
              <a:gd name="connsiteX38" fmla="*/ 3873500 w 9156700"/>
              <a:gd name="connsiteY38" fmla="*/ 63879 h 2959479"/>
              <a:gd name="connsiteX39" fmla="*/ 3911600 w 9156700"/>
              <a:gd name="connsiteY39" fmla="*/ 51179 h 2959479"/>
              <a:gd name="connsiteX40" fmla="*/ 4013200 w 9156700"/>
              <a:gd name="connsiteY40" fmla="*/ 38479 h 2959479"/>
              <a:gd name="connsiteX41" fmla="*/ 4165600 w 9156700"/>
              <a:gd name="connsiteY41" fmla="*/ 63879 h 2959479"/>
              <a:gd name="connsiteX42" fmla="*/ 5168900 w 9156700"/>
              <a:gd name="connsiteY42" fmla="*/ 76579 h 2959479"/>
              <a:gd name="connsiteX43" fmla="*/ 6680200 w 9156700"/>
              <a:gd name="connsiteY43" fmla="*/ 63879 h 2959479"/>
              <a:gd name="connsiteX44" fmla="*/ 8242300 w 9156700"/>
              <a:gd name="connsiteY44" fmla="*/ 89279 h 2959479"/>
              <a:gd name="connsiteX45" fmla="*/ 9156700 w 9156700"/>
              <a:gd name="connsiteY45" fmla="*/ 76579 h 2959479"/>
              <a:gd name="connsiteX46" fmla="*/ 9131300 w 9156700"/>
              <a:gd name="connsiteY46" fmla="*/ 2946779 h 2959479"/>
              <a:gd name="connsiteX47" fmla="*/ 0 w 9156700"/>
              <a:gd name="connsiteY47" fmla="*/ 2959479 h 2959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56700" h="2959479">
                <a:moveTo>
                  <a:pt x="0" y="2959479"/>
                </a:moveTo>
                <a:lnTo>
                  <a:pt x="12700" y="2006979"/>
                </a:lnTo>
                <a:lnTo>
                  <a:pt x="114300" y="2006979"/>
                </a:lnTo>
                <a:cubicBezTo>
                  <a:pt x="442081" y="2043399"/>
                  <a:pt x="272340" y="2029507"/>
                  <a:pt x="914400" y="2006979"/>
                </a:cubicBezTo>
                <a:cubicBezTo>
                  <a:pt x="927779" y="2006510"/>
                  <a:pt x="939800" y="1998512"/>
                  <a:pt x="952500" y="1994279"/>
                </a:cubicBezTo>
                <a:lnTo>
                  <a:pt x="1028700" y="1943479"/>
                </a:lnTo>
                <a:cubicBezTo>
                  <a:pt x="1041400" y="1935012"/>
                  <a:pt x="1043307" y="1916172"/>
                  <a:pt x="1054100" y="1905379"/>
                </a:cubicBezTo>
                <a:cubicBezTo>
                  <a:pt x="1064893" y="1894586"/>
                  <a:pt x="1079500" y="1888446"/>
                  <a:pt x="1092200" y="1879979"/>
                </a:cubicBezTo>
                <a:lnTo>
                  <a:pt x="1193800" y="1727579"/>
                </a:lnTo>
                <a:cubicBezTo>
                  <a:pt x="1202267" y="1714879"/>
                  <a:pt x="1206500" y="1697946"/>
                  <a:pt x="1219200" y="1689479"/>
                </a:cubicBezTo>
                <a:lnTo>
                  <a:pt x="1257300" y="1664079"/>
                </a:lnTo>
                <a:cubicBezTo>
                  <a:pt x="1320363" y="1569484"/>
                  <a:pt x="1239312" y="1685665"/>
                  <a:pt x="1320800" y="1587879"/>
                </a:cubicBezTo>
                <a:cubicBezTo>
                  <a:pt x="1373717" y="1524379"/>
                  <a:pt x="1314450" y="1570946"/>
                  <a:pt x="1384300" y="1524379"/>
                </a:cubicBezTo>
                <a:cubicBezTo>
                  <a:pt x="1446183" y="1431554"/>
                  <a:pt x="1370648" y="1548270"/>
                  <a:pt x="1435100" y="1435479"/>
                </a:cubicBezTo>
                <a:cubicBezTo>
                  <a:pt x="1465648" y="1382020"/>
                  <a:pt x="1460314" y="1410543"/>
                  <a:pt x="1485900" y="1346579"/>
                </a:cubicBezTo>
                <a:cubicBezTo>
                  <a:pt x="1495844" y="1321720"/>
                  <a:pt x="1496448" y="1292656"/>
                  <a:pt x="1511300" y="1270379"/>
                </a:cubicBezTo>
                <a:cubicBezTo>
                  <a:pt x="1519767" y="1257679"/>
                  <a:pt x="1530501" y="1246227"/>
                  <a:pt x="1536700" y="1232279"/>
                </a:cubicBezTo>
                <a:cubicBezTo>
                  <a:pt x="1547574" y="1207813"/>
                  <a:pt x="1553633" y="1181479"/>
                  <a:pt x="1562100" y="1156079"/>
                </a:cubicBezTo>
                <a:lnTo>
                  <a:pt x="1587500" y="1079879"/>
                </a:lnTo>
                <a:cubicBezTo>
                  <a:pt x="1592327" y="1065399"/>
                  <a:pt x="1606701" y="1055727"/>
                  <a:pt x="1612900" y="1041779"/>
                </a:cubicBezTo>
                <a:cubicBezTo>
                  <a:pt x="1673353" y="905759"/>
                  <a:pt x="1606217" y="1013704"/>
                  <a:pt x="1663700" y="927479"/>
                </a:cubicBezTo>
                <a:cubicBezTo>
                  <a:pt x="1682894" y="850704"/>
                  <a:pt x="1670880" y="893238"/>
                  <a:pt x="1701800" y="800479"/>
                </a:cubicBezTo>
                <a:cubicBezTo>
                  <a:pt x="1706033" y="787779"/>
                  <a:pt x="1711875" y="775506"/>
                  <a:pt x="1714500" y="762379"/>
                </a:cubicBezTo>
                <a:cubicBezTo>
                  <a:pt x="1723230" y="718731"/>
                  <a:pt x="1727943" y="689928"/>
                  <a:pt x="1739900" y="648079"/>
                </a:cubicBezTo>
                <a:cubicBezTo>
                  <a:pt x="1743578" y="635207"/>
                  <a:pt x="1748922" y="622851"/>
                  <a:pt x="1752600" y="609979"/>
                </a:cubicBezTo>
                <a:cubicBezTo>
                  <a:pt x="1757395" y="593196"/>
                  <a:pt x="1760284" y="575897"/>
                  <a:pt x="1765300" y="559179"/>
                </a:cubicBezTo>
                <a:cubicBezTo>
                  <a:pt x="1772993" y="533534"/>
                  <a:pt x="1784206" y="508954"/>
                  <a:pt x="1790700" y="482979"/>
                </a:cubicBezTo>
                <a:cubicBezTo>
                  <a:pt x="1794933" y="466046"/>
                  <a:pt x="1796524" y="448222"/>
                  <a:pt x="1803400" y="432179"/>
                </a:cubicBezTo>
                <a:cubicBezTo>
                  <a:pt x="1809413" y="418150"/>
                  <a:pt x="1822601" y="408027"/>
                  <a:pt x="1828800" y="394079"/>
                </a:cubicBezTo>
                <a:cubicBezTo>
                  <a:pt x="1898907" y="236338"/>
                  <a:pt x="1799381" y="400107"/>
                  <a:pt x="1905000" y="241679"/>
                </a:cubicBezTo>
                <a:cubicBezTo>
                  <a:pt x="1913467" y="228979"/>
                  <a:pt x="1931374" y="226050"/>
                  <a:pt x="1943100" y="216279"/>
                </a:cubicBezTo>
                <a:cubicBezTo>
                  <a:pt x="1959544" y="202576"/>
                  <a:pt x="1993832" y="158236"/>
                  <a:pt x="2019300" y="152779"/>
                </a:cubicBezTo>
                <a:cubicBezTo>
                  <a:pt x="2065021" y="142982"/>
                  <a:pt x="2112338" y="143089"/>
                  <a:pt x="2159000" y="140079"/>
                </a:cubicBezTo>
                <a:cubicBezTo>
                  <a:pt x="2243597" y="134621"/>
                  <a:pt x="2328393" y="132667"/>
                  <a:pt x="2413000" y="127379"/>
                </a:cubicBezTo>
                <a:cubicBezTo>
                  <a:pt x="2463877" y="124199"/>
                  <a:pt x="2651047" y="853919"/>
                  <a:pt x="2701977" y="851752"/>
                </a:cubicBezTo>
                <a:cubicBezTo>
                  <a:pt x="2850070" y="845450"/>
                  <a:pt x="2854007" y="855082"/>
                  <a:pt x="3002197" y="851752"/>
                </a:cubicBezTo>
                <a:lnTo>
                  <a:pt x="3002197" y="158801"/>
                </a:lnTo>
                <a:lnTo>
                  <a:pt x="3152307" y="72182"/>
                </a:lnTo>
                <a:cubicBezTo>
                  <a:pt x="3277549" y="40871"/>
                  <a:pt x="3648286" y="98527"/>
                  <a:pt x="3873500" y="63879"/>
                </a:cubicBezTo>
                <a:cubicBezTo>
                  <a:pt x="3886731" y="61843"/>
                  <a:pt x="3898429" y="53574"/>
                  <a:pt x="3911600" y="51179"/>
                </a:cubicBezTo>
                <a:cubicBezTo>
                  <a:pt x="3945180" y="45074"/>
                  <a:pt x="3979333" y="42712"/>
                  <a:pt x="4013200" y="38479"/>
                </a:cubicBezTo>
                <a:cubicBezTo>
                  <a:pt x="4128636" y="0"/>
                  <a:pt x="3920893" y="60781"/>
                  <a:pt x="4165600" y="63879"/>
                </a:cubicBezTo>
                <a:lnTo>
                  <a:pt x="5168900" y="76579"/>
                </a:lnTo>
                <a:lnTo>
                  <a:pt x="6680200" y="63879"/>
                </a:lnTo>
                <a:cubicBezTo>
                  <a:pt x="8005065" y="63879"/>
                  <a:pt x="7644624" y="34945"/>
                  <a:pt x="8242300" y="89279"/>
                </a:cubicBezTo>
                <a:lnTo>
                  <a:pt x="9156700" y="76579"/>
                </a:lnTo>
                <a:lnTo>
                  <a:pt x="9131300" y="2946779"/>
                </a:lnTo>
                <a:lnTo>
                  <a:pt x="0" y="2959479"/>
                </a:lnTo>
                <a:close/>
              </a:path>
            </a:pathLst>
          </a:cu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Avoiding Steep Slopes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7" name="TextBox 6"/>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31</a:t>
            </a:fld>
            <a:endParaRPr lang="en-US" dirty="0"/>
          </a:p>
        </p:txBody>
      </p:sp>
      <p:sp>
        <p:nvSpPr>
          <p:cNvPr id="8" name="TextBox 7"/>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9" name="Freeform 8"/>
          <p:cNvSpPr/>
          <p:nvPr/>
        </p:nvSpPr>
        <p:spPr bwMode="auto">
          <a:xfrm>
            <a:off x="4572000" y="3731074"/>
            <a:ext cx="4648200" cy="2606225"/>
          </a:xfrm>
          <a:custGeom>
            <a:avLst/>
            <a:gdLst>
              <a:gd name="connsiteX0" fmla="*/ 0 w 9156700"/>
              <a:gd name="connsiteY0" fmla="*/ 2959479 h 2959479"/>
              <a:gd name="connsiteX1" fmla="*/ 12700 w 9156700"/>
              <a:gd name="connsiteY1" fmla="*/ 2006979 h 2959479"/>
              <a:gd name="connsiteX2" fmla="*/ 114300 w 9156700"/>
              <a:gd name="connsiteY2" fmla="*/ 2006979 h 2959479"/>
              <a:gd name="connsiteX3" fmla="*/ 914400 w 9156700"/>
              <a:gd name="connsiteY3" fmla="*/ 2006979 h 2959479"/>
              <a:gd name="connsiteX4" fmla="*/ 952500 w 9156700"/>
              <a:gd name="connsiteY4" fmla="*/ 1994279 h 2959479"/>
              <a:gd name="connsiteX5" fmla="*/ 1028700 w 9156700"/>
              <a:gd name="connsiteY5" fmla="*/ 1943479 h 2959479"/>
              <a:gd name="connsiteX6" fmla="*/ 1054100 w 9156700"/>
              <a:gd name="connsiteY6" fmla="*/ 1905379 h 2959479"/>
              <a:gd name="connsiteX7" fmla="*/ 1092200 w 9156700"/>
              <a:gd name="connsiteY7" fmla="*/ 1879979 h 2959479"/>
              <a:gd name="connsiteX8" fmla="*/ 1193800 w 9156700"/>
              <a:gd name="connsiteY8" fmla="*/ 1727579 h 2959479"/>
              <a:gd name="connsiteX9" fmla="*/ 1219200 w 9156700"/>
              <a:gd name="connsiteY9" fmla="*/ 1689479 h 2959479"/>
              <a:gd name="connsiteX10" fmla="*/ 1257300 w 9156700"/>
              <a:gd name="connsiteY10" fmla="*/ 1664079 h 2959479"/>
              <a:gd name="connsiteX11" fmla="*/ 1320800 w 9156700"/>
              <a:gd name="connsiteY11" fmla="*/ 1587879 h 2959479"/>
              <a:gd name="connsiteX12" fmla="*/ 1384300 w 9156700"/>
              <a:gd name="connsiteY12" fmla="*/ 1524379 h 2959479"/>
              <a:gd name="connsiteX13" fmla="*/ 1435100 w 9156700"/>
              <a:gd name="connsiteY13" fmla="*/ 1435479 h 2959479"/>
              <a:gd name="connsiteX14" fmla="*/ 1485900 w 9156700"/>
              <a:gd name="connsiteY14" fmla="*/ 1346579 h 2959479"/>
              <a:gd name="connsiteX15" fmla="*/ 1511300 w 9156700"/>
              <a:gd name="connsiteY15" fmla="*/ 1270379 h 2959479"/>
              <a:gd name="connsiteX16" fmla="*/ 1536700 w 9156700"/>
              <a:gd name="connsiteY16" fmla="*/ 1232279 h 2959479"/>
              <a:gd name="connsiteX17" fmla="*/ 1562100 w 9156700"/>
              <a:gd name="connsiteY17" fmla="*/ 1156079 h 2959479"/>
              <a:gd name="connsiteX18" fmla="*/ 1587500 w 9156700"/>
              <a:gd name="connsiteY18" fmla="*/ 1079879 h 2959479"/>
              <a:gd name="connsiteX19" fmla="*/ 1612900 w 9156700"/>
              <a:gd name="connsiteY19" fmla="*/ 1041779 h 2959479"/>
              <a:gd name="connsiteX20" fmla="*/ 1663700 w 9156700"/>
              <a:gd name="connsiteY20" fmla="*/ 927479 h 2959479"/>
              <a:gd name="connsiteX21" fmla="*/ 1701800 w 9156700"/>
              <a:gd name="connsiteY21" fmla="*/ 800479 h 2959479"/>
              <a:gd name="connsiteX22" fmla="*/ 1714500 w 9156700"/>
              <a:gd name="connsiteY22" fmla="*/ 762379 h 2959479"/>
              <a:gd name="connsiteX23" fmla="*/ 1739900 w 9156700"/>
              <a:gd name="connsiteY23" fmla="*/ 648079 h 2959479"/>
              <a:gd name="connsiteX24" fmla="*/ 1752600 w 9156700"/>
              <a:gd name="connsiteY24" fmla="*/ 609979 h 2959479"/>
              <a:gd name="connsiteX25" fmla="*/ 1765300 w 9156700"/>
              <a:gd name="connsiteY25" fmla="*/ 559179 h 2959479"/>
              <a:gd name="connsiteX26" fmla="*/ 1790700 w 9156700"/>
              <a:gd name="connsiteY26" fmla="*/ 482979 h 2959479"/>
              <a:gd name="connsiteX27" fmla="*/ 1803400 w 9156700"/>
              <a:gd name="connsiteY27" fmla="*/ 432179 h 2959479"/>
              <a:gd name="connsiteX28" fmla="*/ 1828800 w 9156700"/>
              <a:gd name="connsiteY28" fmla="*/ 394079 h 2959479"/>
              <a:gd name="connsiteX29" fmla="*/ 1905000 w 9156700"/>
              <a:gd name="connsiteY29" fmla="*/ 241679 h 2959479"/>
              <a:gd name="connsiteX30" fmla="*/ 1943100 w 9156700"/>
              <a:gd name="connsiteY30" fmla="*/ 216279 h 2959479"/>
              <a:gd name="connsiteX31" fmla="*/ 2019300 w 9156700"/>
              <a:gd name="connsiteY31" fmla="*/ 152779 h 2959479"/>
              <a:gd name="connsiteX32" fmla="*/ 2159000 w 9156700"/>
              <a:gd name="connsiteY32" fmla="*/ 140079 h 2959479"/>
              <a:gd name="connsiteX33" fmla="*/ 2413000 w 9156700"/>
              <a:gd name="connsiteY33" fmla="*/ 127379 h 2959479"/>
              <a:gd name="connsiteX34" fmla="*/ 2565400 w 9156700"/>
              <a:gd name="connsiteY34" fmla="*/ 114679 h 2959479"/>
              <a:gd name="connsiteX35" fmla="*/ 3009900 w 9156700"/>
              <a:gd name="connsiteY35" fmla="*/ 101979 h 2959479"/>
              <a:gd name="connsiteX36" fmla="*/ 3695700 w 9156700"/>
              <a:gd name="connsiteY36" fmla="*/ 89279 h 2959479"/>
              <a:gd name="connsiteX37" fmla="*/ 3873500 w 9156700"/>
              <a:gd name="connsiteY37" fmla="*/ 63879 h 2959479"/>
              <a:gd name="connsiteX38" fmla="*/ 3911600 w 9156700"/>
              <a:gd name="connsiteY38" fmla="*/ 51179 h 2959479"/>
              <a:gd name="connsiteX39" fmla="*/ 4013200 w 9156700"/>
              <a:gd name="connsiteY39" fmla="*/ 38479 h 2959479"/>
              <a:gd name="connsiteX40" fmla="*/ 4165600 w 9156700"/>
              <a:gd name="connsiteY40" fmla="*/ 63879 h 2959479"/>
              <a:gd name="connsiteX41" fmla="*/ 5168900 w 9156700"/>
              <a:gd name="connsiteY41" fmla="*/ 76579 h 2959479"/>
              <a:gd name="connsiteX42" fmla="*/ 6680200 w 9156700"/>
              <a:gd name="connsiteY42" fmla="*/ 63879 h 2959479"/>
              <a:gd name="connsiteX43" fmla="*/ 8242300 w 9156700"/>
              <a:gd name="connsiteY43" fmla="*/ 89279 h 2959479"/>
              <a:gd name="connsiteX44" fmla="*/ 9156700 w 9156700"/>
              <a:gd name="connsiteY44" fmla="*/ 76579 h 2959479"/>
              <a:gd name="connsiteX45" fmla="*/ 9131300 w 9156700"/>
              <a:gd name="connsiteY45" fmla="*/ 2946779 h 2959479"/>
              <a:gd name="connsiteX46" fmla="*/ 0 w 9156700"/>
              <a:gd name="connsiteY46" fmla="*/ 2959479 h 2959479"/>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168900 w 9156700"/>
              <a:gd name="connsiteY41" fmla="*/ 79677 h 2962577"/>
              <a:gd name="connsiteX42" fmla="*/ 6680200 w 9156700"/>
              <a:gd name="connsiteY42" fmla="*/ 66977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168900 w 9156700"/>
              <a:gd name="connsiteY41" fmla="*/ 79677 h 2962577"/>
              <a:gd name="connsiteX42" fmla="*/ 6680200 w 9156700"/>
              <a:gd name="connsiteY42" fmla="*/ 66977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168900 w 9156700"/>
              <a:gd name="connsiteY41" fmla="*/ 79677 h 2962577"/>
              <a:gd name="connsiteX42" fmla="*/ 6680200 w 9156700"/>
              <a:gd name="connsiteY42" fmla="*/ 66977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522812 h 2962577"/>
              <a:gd name="connsiteX42" fmla="*/ 6680200 w 9156700"/>
              <a:gd name="connsiteY42" fmla="*/ 66977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522812 h 2962577"/>
              <a:gd name="connsiteX42" fmla="*/ 7805711 w 9156700"/>
              <a:gd name="connsiteY42" fmla="*/ 609431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522812 h 2962577"/>
              <a:gd name="connsiteX42" fmla="*/ 7805711 w 9156700"/>
              <a:gd name="connsiteY42" fmla="*/ 609431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522812 h 2962577"/>
              <a:gd name="connsiteX42" fmla="*/ 7805711 w 9156700"/>
              <a:gd name="connsiteY42" fmla="*/ 609431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609431 h 2962577"/>
              <a:gd name="connsiteX42" fmla="*/ 7805711 w 9156700"/>
              <a:gd name="connsiteY42" fmla="*/ 609431 h 2962577"/>
              <a:gd name="connsiteX43" fmla="*/ 8242300 w 9156700"/>
              <a:gd name="connsiteY43" fmla="*/ 92377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609431 h 2962577"/>
              <a:gd name="connsiteX42" fmla="*/ 7805711 w 9156700"/>
              <a:gd name="connsiteY42" fmla="*/ 609431 h 2962577"/>
              <a:gd name="connsiteX43" fmla="*/ 9006590 w 9156700"/>
              <a:gd name="connsiteY43" fmla="*/ 609431 h 2962577"/>
              <a:gd name="connsiteX44" fmla="*/ 9156700 w 9156700"/>
              <a:gd name="connsiteY44" fmla="*/ 79677 h 2962577"/>
              <a:gd name="connsiteX45" fmla="*/ 9131300 w 9156700"/>
              <a:gd name="connsiteY45" fmla="*/ 2949877 h 2962577"/>
              <a:gd name="connsiteX46" fmla="*/ 0 w 9156700"/>
              <a:gd name="connsiteY46" fmla="*/ 2962577 h 2962577"/>
              <a:gd name="connsiteX0" fmla="*/ 0 w 9156700"/>
              <a:gd name="connsiteY0" fmla="*/ 2962577 h 2962577"/>
              <a:gd name="connsiteX1" fmla="*/ 12700 w 9156700"/>
              <a:gd name="connsiteY1" fmla="*/ 2010077 h 2962577"/>
              <a:gd name="connsiteX2" fmla="*/ 114300 w 9156700"/>
              <a:gd name="connsiteY2" fmla="*/ 2010077 h 2962577"/>
              <a:gd name="connsiteX3" fmla="*/ 914400 w 9156700"/>
              <a:gd name="connsiteY3" fmla="*/ 2010077 h 2962577"/>
              <a:gd name="connsiteX4" fmla="*/ 952500 w 9156700"/>
              <a:gd name="connsiteY4" fmla="*/ 1997377 h 2962577"/>
              <a:gd name="connsiteX5" fmla="*/ 1028700 w 9156700"/>
              <a:gd name="connsiteY5" fmla="*/ 1946577 h 2962577"/>
              <a:gd name="connsiteX6" fmla="*/ 1054100 w 9156700"/>
              <a:gd name="connsiteY6" fmla="*/ 1908477 h 2962577"/>
              <a:gd name="connsiteX7" fmla="*/ 1092200 w 9156700"/>
              <a:gd name="connsiteY7" fmla="*/ 1883077 h 2962577"/>
              <a:gd name="connsiteX8" fmla="*/ 1193800 w 9156700"/>
              <a:gd name="connsiteY8" fmla="*/ 1730677 h 2962577"/>
              <a:gd name="connsiteX9" fmla="*/ 1219200 w 9156700"/>
              <a:gd name="connsiteY9" fmla="*/ 1692577 h 2962577"/>
              <a:gd name="connsiteX10" fmla="*/ 1257300 w 9156700"/>
              <a:gd name="connsiteY10" fmla="*/ 1667177 h 2962577"/>
              <a:gd name="connsiteX11" fmla="*/ 1320800 w 9156700"/>
              <a:gd name="connsiteY11" fmla="*/ 1590977 h 2962577"/>
              <a:gd name="connsiteX12" fmla="*/ 1384300 w 9156700"/>
              <a:gd name="connsiteY12" fmla="*/ 1527477 h 2962577"/>
              <a:gd name="connsiteX13" fmla="*/ 1435100 w 9156700"/>
              <a:gd name="connsiteY13" fmla="*/ 1438577 h 2962577"/>
              <a:gd name="connsiteX14" fmla="*/ 1485900 w 9156700"/>
              <a:gd name="connsiteY14" fmla="*/ 1349677 h 2962577"/>
              <a:gd name="connsiteX15" fmla="*/ 1511300 w 9156700"/>
              <a:gd name="connsiteY15" fmla="*/ 1273477 h 2962577"/>
              <a:gd name="connsiteX16" fmla="*/ 1536700 w 9156700"/>
              <a:gd name="connsiteY16" fmla="*/ 1235377 h 2962577"/>
              <a:gd name="connsiteX17" fmla="*/ 1562100 w 9156700"/>
              <a:gd name="connsiteY17" fmla="*/ 1159177 h 2962577"/>
              <a:gd name="connsiteX18" fmla="*/ 1587500 w 9156700"/>
              <a:gd name="connsiteY18" fmla="*/ 1082977 h 2962577"/>
              <a:gd name="connsiteX19" fmla="*/ 1612900 w 9156700"/>
              <a:gd name="connsiteY19" fmla="*/ 1044877 h 2962577"/>
              <a:gd name="connsiteX20" fmla="*/ 1663700 w 9156700"/>
              <a:gd name="connsiteY20" fmla="*/ 930577 h 2962577"/>
              <a:gd name="connsiteX21" fmla="*/ 1701800 w 9156700"/>
              <a:gd name="connsiteY21" fmla="*/ 803577 h 2962577"/>
              <a:gd name="connsiteX22" fmla="*/ 1714500 w 9156700"/>
              <a:gd name="connsiteY22" fmla="*/ 765477 h 2962577"/>
              <a:gd name="connsiteX23" fmla="*/ 1739900 w 9156700"/>
              <a:gd name="connsiteY23" fmla="*/ 651177 h 2962577"/>
              <a:gd name="connsiteX24" fmla="*/ 1752600 w 9156700"/>
              <a:gd name="connsiteY24" fmla="*/ 613077 h 2962577"/>
              <a:gd name="connsiteX25" fmla="*/ 1765300 w 9156700"/>
              <a:gd name="connsiteY25" fmla="*/ 562277 h 2962577"/>
              <a:gd name="connsiteX26" fmla="*/ 1790700 w 9156700"/>
              <a:gd name="connsiteY26" fmla="*/ 486077 h 2962577"/>
              <a:gd name="connsiteX27" fmla="*/ 1803400 w 9156700"/>
              <a:gd name="connsiteY27" fmla="*/ 435277 h 2962577"/>
              <a:gd name="connsiteX28" fmla="*/ 1828800 w 9156700"/>
              <a:gd name="connsiteY28" fmla="*/ 397177 h 2962577"/>
              <a:gd name="connsiteX29" fmla="*/ 1905000 w 9156700"/>
              <a:gd name="connsiteY29" fmla="*/ 244777 h 2962577"/>
              <a:gd name="connsiteX30" fmla="*/ 1943100 w 9156700"/>
              <a:gd name="connsiteY30" fmla="*/ 219377 h 2962577"/>
              <a:gd name="connsiteX31" fmla="*/ 2019300 w 9156700"/>
              <a:gd name="connsiteY31" fmla="*/ 155877 h 2962577"/>
              <a:gd name="connsiteX32" fmla="*/ 2159000 w 9156700"/>
              <a:gd name="connsiteY32" fmla="*/ 143177 h 2962577"/>
              <a:gd name="connsiteX33" fmla="*/ 2413000 w 9156700"/>
              <a:gd name="connsiteY33" fmla="*/ 130477 h 2962577"/>
              <a:gd name="connsiteX34" fmla="*/ 2565400 w 9156700"/>
              <a:gd name="connsiteY34" fmla="*/ 117777 h 2962577"/>
              <a:gd name="connsiteX35" fmla="*/ 3009900 w 9156700"/>
              <a:gd name="connsiteY35" fmla="*/ 105077 h 2962577"/>
              <a:gd name="connsiteX36" fmla="*/ 3695700 w 9156700"/>
              <a:gd name="connsiteY36" fmla="*/ 92377 h 2962577"/>
              <a:gd name="connsiteX37" fmla="*/ 3873500 w 9156700"/>
              <a:gd name="connsiteY37" fmla="*/ 66977 h 2962577"/>
              <a:gd name="connsiteX38" fmla="*/ 3911600 w 9156700"/>
              <a:gd name="connsiteY38" fmla="*/ 54277 h 2962577"/>
              <a:gd name="connsiteX39" fmla="*/ 4013200 w 9156700"/>
              <a:gd name="connsiteY39" fmla="*/ 41577 h 2962577"/>
              <a:gd name="connsiteX40" fmla="*/ 4803515 w 9156700"/>
              <a:gd name="connsiteY40" fmla="*/ 3098 h 2962577"/>
              <a:gd name="connsiteX41" fmla="*/ 5704174 w 9156700"/>
              <a:gd name="connsiteY41" fmla="*/ 609431 h 2962577"/>
              <a:gd name="connsiteX42" fmla="*/ 7805711 w 9156700"/>
              <a:gd name="connsiteY42" fmla="*/ 609431 h 2962577"/>
              <a:gd name="connsiteX43" fmla="*/ 9006590 w 9156700"/>
              <a:gd name="connsiteY43" fmla="*/ 609431 h 2962577"/>
              <a:gd name="connsiteX44" fmla="*/ 9156700 w 9156700"/>
              <a:gd name="connsiteY44" fmla="*/ 609431 h 2962577"/>
              <a:gd name="connsiteX45" fmla="*/ 9131300 w 9156700"/>
              <a:gd name="connsiteY45" fmla="*/ 2949877 h 2962577"/>
              <a:gd name="connsiteX46" fmla="*/ 0 w 9156700"/>
              <a:gd name="connsiteY46" fmla="*/ 2962577 h 29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156700" h="2962577">
                <a:moveTo>
                  <a:pt x="0" y="2962577"/>
                </a:moveTo>
                <a:lnTo>
                  <a:pt x="12700" y="2010077"/>
                </a:lnTo>
                <a:lnTo>
                  <a:pt x="114300" y="2010077"/>
                </a:lnTo>
                <a:cubicBezTo>
                  <a:pt x="442081" y="2046497"/>
                  <a:pt x="272340" y="2032605"/>
                  <a:pt x="914400" y="2010077"/>
                </a:cubicBezTo>
                <a:cubicBezTo>
                  <a:pt x="927779" y="2009608"/>
                  <a:pt x="939800" y="2001610"/>
                  <a:pt x="952500" y="1997377"/>
                </a:cubicBezTo>
                <a:lnTo>
                  <a:pt x="1028700" y="1946577"/>
                </a:lnTo>
                <a:cubicBezTo>
                  <a:pt x="1041400" y="1938110"/>
                  <a:pt x="1043307" y="1919270"/>
                  <a:pt x="1054100" y="1908477"/>
                </a:cubicBezTo>
                <a:cubicBezTo>
                  <a:pt x="1064893" y="1897684"/>
                  <a:pt x="1079500" y="1891544"/>
                  <a:pt x="1092200" y="1883077"/>
                </a:cubicBezTo>
                <a:lnTo>
                  <a:pt x="1193800" y="1730677"/>
                </a:lnTo>
                <a:cubicBezTo>
                  <a:pt x="1202267" y="1717977"/>
                  <a:pt x="1206500" y="1701044"/>
                  <a:pt x="1219200" y="1692577"/>
                </a:cubicBezTo>
                <a:lnTo>
                  <a:pt x="1257300" y="1667177"/>
                </a:lnTo>
                <a:cubicBezTo>
                  <a:pt x="1320363" y="1572582"/>
                  <a:pt x="1239312" y="1688763"/>
                  <a:pt x="1320800" y="1590977"/>
                </a:cubicBezTo>
                <a:cubicBezTo>
                  <a:pt x="1373717" y="1527477"/>
                  <a:pt x="1314450" y="1574044"/>
                  <a:pt x="1384300" y="1527477"/>
                </a:cubicBezTo>
                <a:cubicBezTo>
                  <a:pt x="1446183" y="1434652"/>
                  <a:pt x="1370648" y="1551368"/>
                  <a:pt x="1435100" y="1438577"/>
                </a:cubicBezTo>
                <a:cubicBezTo>
                  <a:pt x="1465648" y="1385118"/>
                  <a:pt x="1460314" y="1413641"/>
                  <a:pt x="1485900" y="1349677"/>
                </a:cubicBezTo>
                <a:cubicBezTo>
                  <a:pt x="1495844" y="1324818"/>
                  <a:pt x="1496448" y="1295754"/>
                  <a:pt x="1511300" y="1273477"/>
                </a:cubicBezTo>
                <a:cubicBezTo>
                  <a:pt x="1519767" y="1260777"/>
                  <a:pt x="1530501" y="1249325"/>
                  <a:pt x="1536700" y="1235377"/>
                </a:cubicBezTo>
                <a:cubicBezTo>
                  <a:pt x="1547574" y="1210911"/>
                  <a:pt x="1553633" y="1184577"/>
                  <a:pt x="1562100" y="1159177"/>
                </a:cubicBezTo>
                <a:lnTo>
                  <a:pt x="1587500" y="1082977"/>
                </a:lnTo>
                <a:cubicBezTo>
                  <a:pt x="1592327" y="1068497"/>
                  <a:pt x="1606701" y="1058825"/>
                  <a:pt x="1612900" y="1044877"/>
                </a:cubicBezTo>
                <a:cubicBezTo>
                  <a:pt x="1673353" y="908857"/>
                  <a:pt x="1606217" y="1016802"/>
                  <a:pt x="1663700" y="930577"/>
                </a:cubicBezTo>
                <a:cubicBezTo>
                  <a:pt x="1682894" y="853802"/>
                  <a:pt x="1670880" y="896336"/>
                  <a:pt x="1701800" y="803577"/>
                </a:cubicBezTo>
                <a:cubicBezTo>
                  <a:pt x="1706033" y="790877"/>
                  <a:pt x="1711875" y="778604"/>
                  <a:pt x="1714500" y="765477"/>
                </a:cubicBezTo>
                <a:cubicBezTo>
                  <a:pt x="1723230" y="721829"/>
                  <a:pt x="1727943" y="693026"/>
                  <a:pt x="1739900" y="651177"/>
                </a:cubicBezTo>
                <a:cubicBezTo>
                  <a:pt x="1743578" y="638305"/>
                  <a:pt x="1748922" y="625949"/>
                  <a:pt x="1752600" y="613077"/>
                </a:cubicBezTo>
                <a:cubicBezTo>
                  <a:pt x="1757395" y="596294"/>
                  <a:pt x="1760284" y="578995"/>
                  <a:pt x="1765300" y="562277"/>
                </a:cubicBezTo>
                <a:cubicBezTo>
                  <a:pt x="1772993" y="536632"/>
                  <a:pt x="1784206" y="512052"/>
                  <a:pt x="1790700" y="486077"/>
                </a:cubicBezTo>
                <a:cubicBezTo>
                  <a:pt x="1794933" y="469144"/>
                  <a:pt x="1796524" y="451320"/>
                  <a:pt x="1803400" y="435277"/>
                </a:cubicBezTo>
                <a:cubicBezTo>
                  <a:pt x="1809413" y="421248"/>
                  <a:pt x="1822601" y="411125"/>
                  <a:pt x="1828800" y="397177"/>
                </a:cubicBezTo>
                <a:cubicBezTo>
                  <a:pt x="1898907" y="239436"/>
                  <a:pt x="1799381" y="403205"/>
                  <a:pt x="1905000" y="244777"/>
                </a:cubicBezTo>
                <a:cubicBezTo>
                  <a:pt x="1913467" y="232077"/>
                  <a:pt x="1931374" y="229148"/>
                  <a:pt x="1943100" y="219377"/>
                </a:cubicBezTo>
                <a:cubicBezTo>
                  <a:pt x="1959544" y="205674"/>
                  <a:pt x="1993832" y="161334"/>
                  <a:pt x="2019300" y="155877"/>
                </a:cubicBezTo>
                <a:cubicBezTo>
                  <a:pt x="2065021" y="146080"/>
                  <a:pt x="2112338" y="146187"/>
                  <a:pt x="2159000" y="143177"/>
                </a:cubicBezTo>
                <a:cubicBezTo>
                  <a:pt x="2243597" y="137719"/>
                  <a:pt x="2328393" y="135765"/>
                  <a:pt x="2413000" y="130477"/>
                </a:cubicBezTo>
                <a:cubicBezTo>
                  <a:pt x="2463877" y="127297"/>
                  <a:pt x="2514470" y="119944"/>
                  <a:pt x="2565400" y="117777"/>
                </a:cubicBezTo>
                <a:cubicBezTo>
                  <a:pt x="2713493" y="111475"/>
                  <a:pt x="2861710" y="108407"/>
                  <a:pt x="3009900" y="105077"/>
                </a:cubicBezTo>
                <a:lnTo>
                  <a:pt x="3695700" y="92377"/>
                </a:lnTo>
                <a:cubicBezTo>
                  <a:pt x="3820942" y="61066"/>
                  <a:pt x="3648286" y="101625"/>
                  <a:pt x="3873500" y="66977"/>
                </a:cubicBezTo>
                <a:cubicBezTo>
                  <a:pt x="3886731" y="64941"/>
                  <a:pt x="3898429" y="56672"/>
                  <a:pt x="3911600" y="54277"/>
                </a:cubicBezTo>
                <a:cubicBezTo>
                  <a:pt x="3945180" y="48172"/>
                  <a:pt x="3979333" y="45810"/>
                  <a:pt x="4013200" y="41577"/>
                </a:cubicBezTo>
                <a:cubicBezTo>
                  <a:pt x="4128636" y="3098"/>
                  <a:pt x="4558808" y="0"/>
                  <a:pt x="4803515" y="3098"/>
                </a:cubicBezTo>
                <a:cubicBezTo>
                  <a:pt x="4895289" y="938123"/>
                  <a:pt x="5582379" y="583905"/>
                  <a:pt x="5704174" y="609431"/>
                </a:cubicBezTo>
                <a:lnTo>
                  <a:pt x="7805711" y="609431"/>
                </a:lnTo>
                <a:cubicBezTo>
                  <a:pt x="9130576" y="609431"/>
                  <a:pt x="8408914" y="555097"/>
                  <a:pt x="9006590" y="609431"/>
                </a:cubicBezTo>
                <a:lnTo>
                  <a:pt x="9156700" y="609431"/>
                </a:lnTo>
                <a:lnTo>
                  <a:pt x="9131300" y="2949877"/>
                </a:lnTo>
                <a:lnTo>
                  <a:pt x="0" y="2962577"/>
                </a:lnTo>
                <a:close/>
              </a:path>
            </a:pathLst>
          </a:cu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1" name="Straight Connector 10"/>
          <p:cNvCxnSpPr/>
          <p:nvPr/>
        </p:nvCxnSpPr>
        <p:spPr>
          <a:xfrm flipV="1">
            <a:off x="4648200" y="990600"/>
            <a:ext cx="0" cy="534670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1524000" y="3111500"/>
            <a:ext cx="0" cy="15367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bwMode="auto">
          <a:xfrm>
            <a:off x="381000" y="4267200"/>
            <a:ext cx="350750" cy="304074"/>
          </a:xfrm>
          <a:custGeom>
            <a:avLst/>
            <a:gdLst>
              <a:gd name="connsiteX0" fmla="*/ 312650 w 350750"/>
              <a:gd name="connsiteY0" fmla="*/ 4900 h 304074"/>
              <a:gd name="connsiteX1" fmla="*/ 312650 w 350750"/>
              <a:gd name="connsiteY1" fmla="*/ 4900 h 304074"/>
              <a:gd name="connsiteX2" fmla="*/ 84050 w 350750"/>
              <a:gd name="connsiteY2" fmla="*/ 30300 h 304074"/>
              <a:gd name="connsiteX3" fmla="*/ 45950 w 350750"/>
              <a:gd name="connsiteY3" fmla="*/ 55700 h 304074"/>
              <a:gd name="connsiteX4" fmla="*/ 20550 w 350750"/>
              <a:gd name="connsiteY4" fmla="*/ 93800 h 304074"/>
              <a:gd name="connsiteX5" fmla="*/ 20550 w 350750"/>
              <a:gd name="connsiteY5" fmla="*/ 182700 h 304074"/>
              <a:gd name="connsiteX6" fmla="*/ 58650 w 350750"/>
              <a:gd name="connsiteY6" fmla="*/ 208100 h 304074"/>
              <a:gd name="connsiteX7" fmla="*/ 147550 w 350750"/>
              <a:gd name="connsiteY7" fmla="*/ 297000 h 304074"/>
              <a:gd name="connsiteX8" fmla="*/ 287250 w 350750"/>
              <a:gd name="connsiteY8" fmla="*/ 284300 h 304074"/>
              <a:gd name="connsiteX9" fmla="*/ 338050 w 350750"/>
              <a:gd name="connsiteY9" fmla="*/ 208100 h 304074"/>
              <a:gd name="connsiteX10" fmla="*/ 350750 w 350750"/>
              <a:gd name="connsiteY10" fmla="*/ 157300 h 304074"/>
              <a:gd name="connsiteX11" fmla="*/ 325350 w 350750"/>
              <a:gd name="connsiteY11" fmla="*/ 17600 h 304074"/>
              <a:gd name="connsiteX12" fmla="*/ 312650 w 350750"/>
              <a:gd name="connsiteY12" fmla="*/ 4900 h 30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750" h="304074">
                <a:moveTo>
                  <a:pt x="312650" y="4900"/>
                </a:moveTo>
                <a:lnTo>
                  <a:pt x="312650" y="4900"/>
                </a:lnTo>
                <a:cubicBezTo>
                  <a:pt x="288849" y="6487"/>
                  <a:pt x="144650" y="0"/>
                  <a:pt x="84050" y="30300"/>
                </a:cubicBezTo>
                <a:cubicBezTo>
                  <a:pt x="70398" y="37126"/>
                  <a:pt x="58650" y="47233"/>
                  <a:pt x="45950" y="55700"/>
                </a:cubicBezTo>
                <a:cubicBezTo>
                  <a:pt x="37483" y="68400"/>
                  <a:pt x="27376" y="80148"/>
                  <a:pt x="20550" y="93800"/>
                </a:cubicBezTo>
                <a:cubicBezTo>
                  <a:pt x="5861" y="123178"/>
                  <a:pt x="0" y="151875"/>
                  <a:pt x="20550" y="182700"/>
                </a:cubicBezTo>
                <a:cubicBezTo>
                  <a:pt x="29017" y="195400"/>
                  <a:pt x="45950" y="199633"/>
                  <a:pt x="58650" y="208100"/>
                </a:cubicBezTo>
                <a:cubicBezTo>
                  <a:pt x="116876" y="295439"/>
                  <a:pt x="80490" y="274647"/>
                  <a:pt x="147550" y="297000"/>
                </a:cubicBezTo>
                <a:cubicBezTo>
                  <a:pt x="194117" y="292767"/>
                  <a:pt x="244878" y="304074"/>
                  <a:pt x="287250" y="284300"/>
                </a:cubicBezTo>
                <a:cubicBezTo>
                  <a:pt x="314913" y="271391"/>
                  <a:pt x="338050" y="208100"/>
                  <a:pt x="338050" y="208100"/>
                </a:cubicBezTo>
                <a:cubicBezTo>
                  <a:pt x="342283" y="191167"/>
                  <a:pt x="350750" y="174754"/>
                  <a:pt x="350750" y="157300"/>
                </a:cubicBezTo>
                <a:cubicBezTo>
                  <a:pt x="350750" y="108265"/>
                  <a:pt x="343210" y="62251"/>
                  <a:pt x="325350" y="17600"/>
                </a:cubicBezTo>
                <a:cubicBezTo>
                  <a:pt x="321834" y="8811"/>
                  <a:pt x="314767" y="7017"/>
                  <a:pt x="312650" y="4900"/>
                </a:cubicBezTo>
                <a:close/>
              </a:path>
            </a:pathLst>
          </a:cu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Freeform 17"/>
          <p:cNvSpPr/>
          <p:nvPr/>
        </p:nvSpPr>
        <p:spPr bwMode="auto">
          <a:xfrm>
            <a:off x="762000" y="3886200"/>
            <a:ext cx="152400" cy="685074"/>
          </a:xfrm>
          <a:custGeom>
            <a:avLst/>
            <a:gdLst>
              <a:gd name="connsiteX0" fmla="*/ 312650 w 350750"/>
              <a:gd name="connsiteY0" fmla="*/ 4900 h 304074"/>
              <a:gd name="connsiteX1" fmla="*/ 312650 w 350750"/>
              <a:gd name="connsiteY1" fmla="*/ 4900 h 304074"/>
              <a:gd name="connsiteX2" fmla="*/ 84050 w 350750"/>
              <a:gd name="connsiteY2" fmla="*/ 30300 h 304074"/>
              <a:gd name="connsiteX3" fmla="*/ 45950 w 350750"/>
              <a:gd name="connsiteY3" fmla="*/ 55700 h 304074"/>
              <a:gd name="connsiteX4" fmla="*/ 20550 w 350750"/>
              <a:gd name="connsiteY4" fmla="*/ 93800 h 304074"/>
              <a:gd name="connsiteX5" fmla="*/ 20550 w 350750"/>
              <a:gd name="connsiteY5" fmla="*/ 182700 h 304074"/>
              <a:gd name="connsiteX6" fmla="*/ 58650 w 350750"/>
              <a:gd name="connsiteY6" fmla="*/ 208100 h 304074"/>
              <a:gd name="connsiteX7" fmla="*/ 147550 w 350750"/>
              <a:gd name="connsiteY7" fmla="*/ 297000 h 304074"/>
              <a:gd name="connsiteX8" fmla="*/ 287250 w 350750"/>
              <a:gd name="connsiteY8" fmla="*/ 284300 h 304074"/>
              <a:gd name="connsiteX9" fmla="*/ 338050 w 350750"/>
              <a:gd name="connsiteY9" fmla="*/ 208100 h 304074"/>
              <a:gd name="connsiteX10" fmla="*/ 350750 w 350750"/>
              <a:gd name="connsiteY10" fmla="*/ 157300 h 304074"/>
              <a:gd name="connsiteX11" fmla="*/ 325350 w 350750"/>
              <a:gd name="connsiteY11" fmla="*/ 17600 h 304074"/>
              <a:gd name="connsiteX12" fmla="*/ 312650 w 350750"/>
              <a:gd name="connsiteY12" fmla="*/ 4900 h 30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750" h="304074">
                <a:moveTo>
                  <a:pt x="312650" y="4900"/>
                </a:moveTo>
                <a:lnTo>
                  <a:pt x="312650" y="4900"/>
                </a:lnTo>
                <a:cubicBezTo>
                  <a:pt x="288849" y="6487"/>
                  <a:pt x="144650" y="0"/>
                  <a:pt x="84050" y="30300"/>
                </a:cubicBezTo>
                <a:cubicBezTo>
                  <a:pt x="70398" y="37126"/>
                  <a:pt x="58650" y="47233"/>
                  <a:pt x="45950" y="55700"/>
                </a:cubicBezTo>
                <a:cubicBezTo>
                  <a:pt x="37483" y="68400"/>
                  <a:pt x="27376" y="80148"/>
                  <a:pt x="20550" y="93800"/>
                </a:cubicBezTo>
                <a:cubicBezTo>
                  <a:pt x="5861" y="123178"/>
                  <a:pt x="0" y="151875"/>
                  <a:pt x="20550" y="182700"/>
                </a:cubicBezTo>
                <a:cubicBezTo>
                  <a:pt x="29017" y="195400"/>
                  <a:pt x="45950" y="199633"/>
                  <a:pt x="58650" y="208100"/>
                </a:cubicBezTo>
                <a:cubicBezTo>
                  <a:pt x="116876" y="295439"/>
                  <a:pt x="80490" y="274647"/>
                  <a:pt x="147550" y="297000"/>
                </a:cubicBezTo>
                <a:cubicBezTo>
                  <a:pt x="194117" y="292767"/>
                  <a:pt x="244878" y="304074"/>
                  <a:pt x="287250" y="284300"/>
                </a:cubicBezTo>
                <a:cubicBezTo>
                  <a:pt x="314913" y="271391"/>
                  <a:pt x="338050" y="208100"/>
                  <a:pt x="338050" y="208100"/>
                </a:cubicBezTo>
                <a:cubicBezTo>
                  <a:pt x="342283" y="191167"/>
                  <a:pt x="350750" y="174754"/>
                  <a:pt x="350750" y="157300"/>
                </a:cubicBezTo>
                <a:cubicBezTo>
                  <a:pt x="350750" y="108265"/>
                  <a:pt x="343210" y="62251"/>
                  <a:pt x="325350" y="17600"/>
                </a:cubicBezTo>
                <a:cubicBezTo>
                  <a:pt x="321834" y="8811"/>
                  <a:pt x="314767" y="7017"/>
                  <a:pt x="312650" y="4900"/>
                </a:cubicBezTo>
                <a:close/>
              </a:path>
            </a:pathLst>
          </a:cu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Freeform 18"/>
          <p:cNvSpPr/>
          <p:nvPr/>
        </p:nvSpPr>
        <p:spPr bwMode="auto">
          <a:xfrm>
            <a:off x="304800" y="4648200"/>
            <a:ext cx="228600" cy="151674"/>
          </a:xfrm>
          <a:custGeom>
            <a:avLst/>
            <a:gdLst>
              <a:gd name="connsiteX0" fmla="*/ 312650 w 350750"/>
              <a:gd name="connsiteY0" fmla="*/ 4900 h 304074"/>
              <a:gd name="connsiteX1" fmla="*/ 312650 w 350750"/>
              <a:gd name="connsiteY1" fmla="*/ 4900 h 304074"/>
              <a:gd name="connsiteX2" fmla="*/ 84050 w 350750"/>
              <a:gd name="connsiteY2" fmla="*/ 30300 h 304074"/>
              <a:gd name="connsiteX3" fmla="*/ 45950 w 350750"/>
              <a:gd name="connsiteY3" fmla="*/ 55700 h 304074"/>
              <a:gd name="connsiteX4" fmla="*/ 20550 w 350750"/>
              <a:gd name="connsiteY4" fmla="*/ 93800 h 304074"/>
              <a:gd name="connsiteX5" fmla="*/ 20550 w 350750"/>
              <a:gd name="connsiteY5" fmla="*/ 182700 h 304074"/>
              <a:gd name="connsiteX6" fmla="*/ 58650 w 350750"/>
              <a:gd name="connsiteY6" fmla="*/ 208100 h 304074"/>
              <a:gd name="connsiteX7" fmla="*/ 147550 w 350750"/>
              <a:gd name="connsiteY7" fmla="*/ 297000 h 304074"/>
              <a:gd name="connsiteX8" fmla="*/ 287250 w 350750"/>
              <a:gd name="connsiteY8" fmla="*/ 284300 h 304074"/>
              <a:gd name="connsiteX9" fmla="*/ 338050 w 350750"/>
              <a:gd name="connsiteY9" fmla="*/ 208100 h 304074"/>
              <a:gd name="connsiteX10" fmla="*/ 350750 w 350750"/>
              <a:gd name="connsiteY10" fmla="*/ 157300 h 304074"/>
              <a:gd name="connsiteX11" fmla="*/ 325350 w 350750"/>
              <a:gd name="connsiteY11" fmla="*/ 17600 h 304074"/>
              <a:gd name="connsiteX12" fmla="*/ 312650 w 350750"/>
              <a:gd name="connsiteY12" fmla="*/ 4900 h 30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0750" h="304074">
                <a:moveTo>
                  <a:pt x="312650" y="4900"/>
                </a:moveTo>
                <a:lnTo>
                  <a:pt x="312650" y="4900"/>
                </a:lnTo>
                <a:cubicBezTo>
                  <a:pt x="288849" y="6487"/>
                  <a:pt x="144650" y="0"/>
                  <a:pt x="84050" y="30300"/>
                </a:cubicBezTo>
                <a:cubicBezTo>
                  <a:pt x="70398" y="37126"/>
                  <a:pt x="58650" y="47233"/>
                  <a:pt x="45950" y="55700"/>
                </a:cubicBezTo>
                <a:cubicBezTo>
                  <a:pt x="37483" y="68400"/>
                  <a:pt x="27376" y="80148"/>
                  <a:pt x="20550" y="93800"/>
                </a:cubicBezTo>
                <a:cubicBezTo>
                  <a:pt x="5861" y="123178"/>
                  <a:pt x="0" y="151875"/>
                  <a:pt x="20550" y="182700"/>
                </a:cubicBezTo>
                <a:cubicBezTo>
                  <a:pt x="29017" y="195400"/>
                  <a:pt x="45950" y="199633"/>
                  <a:pt x="58650" y="208100"/>
                </a:cubicBezTo>
                <a:cubicBezTo>
                  <a:pt x="116876" y="295439"/>
                  <a:pt x="80490" y="274647"/>
                  <a:pt x="147550" y="297000"/>
                </a:cubicBezTo>
                <a:cubicBezTo>
                  <a:pt x="194117" y="292767"/>
                  <a:pt x="244878" y="304074"/>
                  <a:pt x="287250" y="284300"/>
                </a:cubicBezTo>
                <a:cubicBezTo>
                  <a:pt x="314913" y="271391"/>
                  <a:pt x="338050" y="208100"/>
                  <a:pt x="338050" y="208100"/>
                </a:cubicBezTo>
                <a:cubicBezTo>
                  <a:pt x="342283" y="191167"/>
                  <a:pt x="350750" y="174754"/>
                  <a:pt x="350750" y="157300"/>
                </a:cubicBezTo>
                <a:cubicBezTo>
                  <a:pt x="350750" y="108265"/>
                  <a:pt x="343210" y="62251"/>
                  <a:pt x="325350" y="17600"/>
                </a:cubicBezTo>
                <a:cubicBezTo>
                  <a:pt x="321834" y="8811"/>
                  <a:pt x="314767" y="7017"/>
                  <a:pt x="312650" y="4900"/>
                </a:cubicBezTo>
                <a:close/>
              </a:path>
            </a:pathLst>
          </a:custGeom>
          <a:solidFill>
            <a:schemeClr val="accent1">
              <a:lumMod val="50000"/>
            </a:schemeClr>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0" name="Straight Connector 19"/>
          <p:cNvCxnSpPr/>
          <p:nvPr/>
        </p:nvCxnSpPr>
        <p:spPr>
          <a:xfrm flipV="1">
            <a:off x="7010400" y="3048000"/>
            <a:ext cx="0" cy="1536700"/>
          </a:xfrm>
          <a:prstGeom prst="line">
            <a:avLst/>
          </a:prstGeom>
          <a:ln w="3810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90600" y="2754868"/>
            <a:ext cx="2895600" cy="369332"/>
          </a:xfrm>
          <a:prstGeom prst="rect">
            <a:avLst/>
          </a:prstGeom>
          <a:noFill/>
        </p:spPr>
        <p:txBody>
          <a:bodyPr wrap="square" rtlCol="0">
            <a:spAutoFit/>
          </a:bodyPr>
          <a:lstStyle/>
          <a:p>
            <a:r>
              <a:rPr lang="en-US" dirty="0" smtClean="0"/>
              <a:t>Too close</a:t>
            </a:r>
            <a:endParaRPr lang="en-US" dirty="0"/>
          </a:p>
        </p:txBody>
      </p:sp>
      <p:sp>
        <p:nvSpPr>
          <p:cNvPr id="22" name="TextBox 21"/>
          <p:cNvSpPr txBox="1"/>
          <p:nvPr/>
        </p:nvSpPr>
        <p:spPr>
          <a:xfrm>
            <a:off x="6172200" y="2678668"/>
            <a:ext cx="2895600" cy="369332"/>
          </a:xfrm>
          <a:prstGeom prst="rect">
            <a:avLst/>
          </a:prstGeom>
          <a:noFill/>
        </p:spPr>
        <p:txBody>
          <a:bodyPr wrap="square" rtlCol="0">
            <a:spAutoFit/>
          </a:bodyPr>
          <a:lstStyle/>
          <a:p>
            <a:r>
              <a:rPr lang="en-US" dirty="0" smtClean="0"/>
              <a:t>Proper setback</a:t>
            </a:r>
            <a:endParaRPr lang="en-US" dirty="0"/>
          </a:p>
        </p:txBody>
      </p:sp>
      <p:sp>
        <p:nvSpPr>
          <p:cNvPr id="23" name="TextBox 22"/>
          <p:cNvSpPr txBox="1"/>
          <p:nvPr/>
        </p:nvSpPr>
        <p:spPr>
          <a:xfrm>
            <a:off x="7239000" y="3810000"/>
            <a:ext cx="1752600" cy="369332"/>
          </a:xfrm>
          <a:prstGeom prst="rect">
            <a:avLst/>
          </a:prstGeom>
          <a:noFill/>
        </p:spPr>
        <p:txBody>
          <a:bodyPr wrap="square" rtlCol="0">
            <a:spAutoFit/>
          </a:bodyPr>
          <a:lstStyle/>
          <a:p>
            <a:r>
              <a:rPr lang="en-US" dirty="0" smtClean="0"/>
              <a:t>Excavation</a:t>
            </a:r>
            <a:endParaRPr lang="en-US" dirty="0"/>
          </a:p>
        </p:txBody>
      </p:sp>
      <p:cxnSp>
        <p:nvCxnSpPr>
          <p:cNvPr id="24" name="Straight Arrow Connector 23"/>
          <p:cNvCxnSpPr>
            <a:endCxn id="4" idx="3"/>
          </p:cNvCxnSpPr>
          <p:nvPr/>
        </p:nvCxnSpPr>
        <p:spPr>
          <a:xfrm flipH="1" flipV="1">
            <a:off x="464175" y="5512071"/>
            <a:ext cx="831225" cy="355329"/>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1295400" y="5486400"/>
            <a:ext cx="3200400" cy="646331"/>
          </a:xfrm>
          <a:prstGeom prst="rect">
            <a:avLst/>
          </a:prstGeom>
          <a:noFill/>
        </p:spPr>
        <p:txBody>
          <a:bodyPr wrap="square" rtlCol="0">
            <a:spAutoFit/>
          </a:bodyPr>
          <a:lstStyle/>
          <a:p>
            <a:r>
              <a:rPr lang="en-US" dirty="0" smtClean="0"/>
              <a:t>Digging too close to the base destabilizes the slope</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Protecting Trees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32</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5" name="Rectangle 4"/>
          <p:cNvSpPr/>
          <p:nvPr/>
        </p:nvSpPr>
        <p:spPr bwMode="auto">
          <a:xfrm>
            <a:off x="0" y="4343400"/>
            <a:ext cx="9144000" cy="1981200"/>
          </a:xfrm>
          <a:prstGeom prst="rect">
            <a:avLst/>
          </a:prstGeom>
          <a:solidFill>
            <a:srgbClr val="96753A"/>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7171" name="Picture 3" descr="C:\Users\haoy461\AppData\Local\Microsoft\Windows\Temporary Internet Files\Content.IE5\AHLQ9CC1\MC900441870[1].wmf"/>
          <p:cNvPicPr>
            <a:picLocks noChangeAspect="1" noChangeArrowheads="1"/>
          </p:cNvPicPr>
          <p:nvPr/>
        </p:nvPicPr>
        <p:blipFill>
          <a:blip r:embed="rId2" cstate="print"/>
          <a:srcRect/>
          <a:stretch>
            <a:fillRect/>
          </a:stretch>
        </p:blipFill>
        <p:spPr bwMode="auto">
          <a:xfrm>
            <a:off x="1371600" y="1295400"/>
            <a:ext cx="5029200" cy="5029200"/>
          </a:xfrm>
          <a:prstGeom prst="rect">
            <a:avLst/>
          </a:prstGeom>
          <a:noFill/>
        </p:spPr>
      </p:pic>
      <p:cxnSp>
        <p:nvCxnSpPr>
          <p:cNvPr id="8" name="Straight Connector 7"/>
          <p:cNvCxnSpPr/>
          <p:nvPr/>
        </p:nvCxnSpPr>
        <p:spPr>
          <a:xfrm>
            <a:off x="1981200" y="2895600"/>
            <a:ext cx="0" cy="32766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057400" y="3810000"/>
            <a:ext cx="37338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791200" y="2819400"/>
            <a:ext cx="0" cy="3352800"/>
          </a:xfrm>
          <a:prstGeom prst="line">
            <a:avLst/>
          </a:prstGeom>
          <a:ln w="38100">
            <a:prstDash val="dash"/>
          </a:ln>
        </p:spPr>
        <p:style>
          <a:lnRef idx="1">
            <a:schemeClr val="accent1"/>
          </a:lnRef>
          <a:fillRef idx="0">
            <a:schemeClr val="accent1"/>
          </a:fillRef>
          <a:effectRef idx="0">
            <a:schemeClr val="accent1"/>
          </a:effectRef>
          <a:fontRef idx="minor">
            <a:schemeClr val="tx1"/>
          </a:fontRef>
        </p:style>
      </p:cxnSp>
      <p:sp>
        <p:nvSpPr>
          <p:cNvPr id="18" name="Freeform 17"/>
          <p:cNvSpPr/>
          <p:nvPr/>
        </p:nvSpPr>
        <p:spPr bwMode="auto">
          <a:xfrm>
            <a:off x="1600200" y="5181600"/>
            <a:ext cx="871170" cy="3221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Freeform 18"/>
          <p:cNvSpPr/>
          <p:nvPr/>
        </p:nvSpPr>
        <p:spPr bwMode="auto">
          <a:xfrm flipH="1">
            <a:off x="5486400" y="5486400"/>
            <a:ext cx="990600" cy="3221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4419600" y="3429000"/>
            <a:ext cx="1219200" cy="369332"/>
          </a:xfrm>
          <a:prstGeom prst="rect">
            <a:avLst/>
          </a:prstGeom>
          <a:noFill/>
        </p:spPr>
        <p:txBody>
          <a:bodyPr wrap="square" rtlCol="0">
            <a:spAutoFit/>
          </a:bodyPr>
          <a:lstStyle/>
          <a:p>
            <a:r>
              <a:rPr lang="en-US" dirty="0" smtClean="0"/>
              <a:t>Drip line</a:t>
            </a:r>
            <a:endParaRPr lang="en-US" dirty="0"/>
          </a:p>
        </p:txBody>
      </p:sp>
      <p:cxnSp>
        <p:nvCxnSpPr>
          <p:cNvPr id="23" name="Straight Arrow Connector 22"/>
          <p:cNvCxnSpPr/>
          <p:nvPr/>
        </p:nvCxnSpPr>
        <p:spPr>
          <a:xfrm>
            <a:off x="1600200" y="5638800"/>
            <a:ext cx="4953000" cy="0"/>
          </a:xfrm>
          <a:prstGeom prst="straightConnector1">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858000" y="5297269"/>
            <a:ext cx="1752600" cy="646331"/>
          </a:xfrm>
          <a:prstGeom prst="rect">
            <a:avLst/>
          </a:prstGeom>
          <a:noFill/>
        </p:spPr>
        <p:txBody>
          <a:bodyPr wrap="square" rtlCol="0">
            <a:spAutoFit/>
          </a:bodyPr>
          <a:lstStyle/>
          <a:p>
            <a:r>
              <a:rPr lang="en-US" dirty="0" smtClean="0"/>
              <a:t>Roots may grow wider</a:t>
            </a:r>
            <a:endParaRPr lang="en-US" dirty="0"/>
          </a:p>
        </p:txBody>
      </p:sp>
      <p:sp>
        <p:nvSpPr>
          <p:cNvPr id="26" name="TextBox 25"/>
          <p:cNvSpPr txBox="1"/>
          <p:nvPr/>
        </p:nvSpPr>
        <p:spPr>
          <a:xfrm>
            <a:off x="6248400" y="2743200"/>
            <a:ext cx="2438400" cy="923330"/>
          </a:xfrm>
          <a:prstGeom prst="rect">
            <a:avLst/>
          </a:prstGeom>
          <a:noFill/>
        </p:spPr>
        <p:txBody>
          <a:bodyPr wrap="square" rtlCol="0">
            <a:spAutoFit/>
          </a:bodyPr>
          <a:lstStyle/>
          <a:p>
            <a:pPr algn="ctr"/>
            <a:r>
              <a:rPr lang="en-US" dirty="0" smtClean="0"/>
              <a:t>Small roots take up most of the tree’s nutrients</a:t>
            </a:r>
            <a:endParaRPr lang="en-US" dirty="0"/>
          </a:p>
        </p:txBody>
      </p:sp>
      <p:cxnSp>
        <p:nvCxnSpPr>
          <p:cNvPr id="27" name="Straight Arrow Connector 26"/>
          <p:cNvCxnSpPr/>
          <p:nvPr/>
        </p:nvCxnSpPr>
        <p:spPr>
          <a:xfrm flipH="1">
            <a:off x="4953000" y="3505200"/>
            <a:ext cx="1752600" cy="106680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Freeform 32"/>
          <p:cNvSpPr/>
          <p:nvPr/>
        </p:nvSpPr>
        <p:spPr bwMode="auto">
          <a:xfrm flipH="1">
            <a:off x="4572000" y="4724400"/>
            <a:ext cx="381000" cy="935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4" name="Freeform 33"/>
          <p:cNvSpPr/>
          <p:nvPr/>
        </p:nvSpPr>
        <p:spPr bwMode="auto">
          <a:xfrm flipH="1">
            <a:off x="4495800" y="4648200"/>
            <a:ext cx="381000" cy="935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5" name="Freeform 34"/>
          <p:cNvSpPr/>
          <p:nvPr/>
        </p:nvSpPr>
        <p:spPr bwMode="auto">
          <a:xfrm flipH="1">
            <a:off x="4724400" y="4648200"/>
            <a:ext cx="381000" cy="935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6" name="Freeform 35"/>
          <p:cNvSpPr/>
          <p:nvPr/>
        </p:nvSpPr>
        <p:spPr bwMode="auto">
          <a:xfrm flipH="1">
            <a:off x="4800600" y="4648200"/>
            <a:ext cx="381000" cy="93539"/>
          </a:xfrm>
          <a:custGeom>
            <a:avLst/>
            <a:gdLst>
              <a:gd name="connsiteX0" fmla="*/ 828307 w 871170"/>
              <a:gd name="connsiteY0" fmla="*/ 0 h 322139"/>
              <a:gd name="connsiteX1" fmla="*/ 828307 w 871170"/>
              <a:gd name="connsiteY1" fmla="*/ 0 h 322139"/>
              <a:gd name="connsiteX2" fmla="*/ 785445 w 871170"/>
              <a:gd name="connsiteY2" fmla="*/ 4762 h 322139"/>
              <a:gd name="connsiteX3" fmla="*/ 742582 w 871170"/>
              <a:gd name="connsiteY3" fmla="*/ 19050 h 322139"/>
              <a:gd name="connsiteX4" fmla="*/ 714007 w 871170"/>
              <a:gd name="connsiteY4" fmla="*/ 28575 h 322139"/>
              <a:gd name="connsiteX5" fmla="*/ 699720 w 871170"/>
              <a:gd name="connsiteY5" fmla="*/ 33337 h 322139"/>
              <a:gd name="connsiteX6" fmla="*/ 690195 w 871170"/>
              <a:gd name="connsiteY6" fmla="*/ 47625 h 322139"/>
              <a:gd name="connsiteX7" fmla="*/ 661620 w 871170"/>
              <a:gd name="connsiteY7" fmla="*/ 66675 h 322139"/>
              <a:gd name="connsiteX8" fmla="*/ 652095 w 871170"/>
              <a:gd name="connsiteY8" fmla="*/ 80962 h 322139"/>
              <a:gd name="connsiteX9" fmla="*/ 623520 w 871170"/>
              <a:gd name="connsiteY9" fmla="*/ 100012 h 322139"/>
              <a:gd name="connsiteX10" fmla="*/ 604470 w 871170"/>
              <a:gd name="connsiteY10" fmla="*/ 128587 h 322139"/>
              <a:gd name="connsiteX11" fmla="*/ 590182 w 871170"/>
              <a:gd name="connsiteY11" fmla="*/ 138112 h 322139"/>
              <a:gd name="connsiteX12" fmla="*/ 561607 w 871170"/>
              <a:gd name="connsiteY12" fmla="*/ 161925 h 322139"/>
              <a:gd name="connsiteX13" fmla="*/ 523507 w 871170"/>
              <a:gd name="connsiteY13" fmla="*/ 195262 h 322139"/>
              <a:gd name="connsiteX14" fmla="*/ 509220 w 871170"/>
              <a:gd name="connsiteY14" fmla="*/ 204787 h 322139"/>
              <a:gd name="connsiteX15" fmla="*/ 480645 w 871170"/>
              <a:gd name="connsiteY15" fmla="*/ 214312 h 322139"/>
              <a:gd name="connsiteX16" fmla="*/ 466357 w 871170"/>
              <a:gd name="connsiteY16" fmla="*/ 223837 h 322139"/>
              <a:gd name="connsiteX17" fmla="*/ 452070 w 871170"/>
              <a:gd name="connsiteY17" fmla="*/ 228600 h 322139"/>
              <a:gd name="connsiteX18" fmla="*/ 380632 w 871170"/>
              <a:gd name="connsiteY18" fmla="*/ 238125 h 322139"/>
              <a:gd name="connsiteX19" fmla="*/ 204420 w 871170"/>
              <a:gd name="connsiteY19" fmla="*/ 242887 h 322139"/>
              <a:gd name="connsiteX20" fmla="*/ 147270 w 871170"/>
              <a:gd name="connsiteY20" fmla="*/ 252412 h 322139"/>
              <a:gd name="connsiteX21" fmla="*/ 118695 w 871170"/>
              <a:gd name="connsiteY21" fmla="*/ 261937 h 322139"/>
              <a:gd name="connsiteX22" fmla="*/ 104407 w 871170"/>
              <a:gd name="connsiteY22" fmla="*/ 271462 h 322139"/>
              <a:gd name="connsiteX23" fmla="*/ 90120 w 871170"/>
              <a:gd name="connsiteY23" fmla="*/ 276225 h 322139"/>
              <a:gd name="connsiteX24" fmla="*/ 80595 w 871170"/>
              <a:gd name="connsiteY24" fmla="*/ 290512 h 322139"/>
              <a:gd name="connsiteX25" fmla="*/ 66307 w 871170"/>
              <a:gd name="connsiteY25" fmla="*/ 295275 h 322139"/>
              <a:gd name="connsiteX26" fmla="*/ 52020 w 871170"/>
              <a:gd name="connsiteY26" fmla="*/ 304800 h 322139"/>
              <a:gd name="connsiteX27" fmla="*/ 23445 w 871170"/>
              <a:gd name="connsiteY27" fmla="*/ 314325 h 322139"/>
              <a:gd name="connsiteX28" fmla="*/ 37732 w 871170"/>
              <a:gd name="connsiteY28" fmla="*/ 314325 h 322139"/>
              <a:gd name="connsiteX29" fmla="*/ 66307 w 871170"/>
              <a:gd name="connsiteY29" fmla="*/ 304800 h 322139"/>
              <a:gd name="connsiteX30" fmla="*/ 80595 w 871170"/>
              <a:gd name="connsiteY30" fmla="*/ 295275 h 322139"/>
              <a:gd name="connsiteX31" fmla="*/ 109170 w 871170"/>
              <a:gd name="connsiteY31" fmla="*/ 285750 h 322139"/>
              <a:gd name="connsiteX32" fmla="*/ 123457 w 871170"/>
              <a:gd name="connsiteY32" fmla="*/ 280987 h 322139"/>
              <a:gd name="connsiteX33" fmla="*/ 142507 w 871170"/>
              <a:gd name="connsiteY33" fmla="*/ 276225 h 322139"/>
              <a:gd name="connsiteX34" fmla="*/ 175845 w 871170"/>
              <a:gd name="connsiteY34" fmla="*/ 271462 h 322139"/>
              <a:gd name="connsiteX35" fmla="*/ 199657 w 871170"/>
              <a:gd name="connsiteY35" fmla="*/ 266700 h 322139"/>
              <a:gd name="connsiteX36" fmla="*/ 318720 w 871170"/>
              <a:gd name="connsiteY36" fmla="*/ 271462 h 322139"/>
              <a:gd name="connsiteX37" fmla="*/ 509220 w 871170"/>
              <a:gd name="connsiteY37" fmla="*/ 266700 h 322139"/>
              <a:gd name="connsiteX38" fmla="*/ 523507 w 871170"/>
              <a:gd name="connsiteY38" fmla="*/ 261937 h 322139"/>
              <a:gd name="connsiteX39" fmla="*/ 537795 w 871170"/>
              <a:gd name="connsiteY39" fmla="*/ 252412 h 322139"/>
              <a:gd name="connsiteX40" fmla="*/ 556845 w 871170"/>
              <a:gd name="connsiteY40" fmla="*/ 228600 h 322139"/>
              <a:gd name="connsiteX41" fmla="*/ 575895 w 871170"/>
              <a:gd name="connsiteY41" fmla="*/ 204787 h 322139"/>
              <a:gd name="connsiteX42" fmla="*/ 594945 w 871170"/>
              <a:gd name="connsiteY42" fmla="*/ 176212 h 322139"/>
              <a:gd name="connsiteX43" fmla="*/ 604470 w 871170"/>
              <a:gd name="connsiteY43" fmla="*/ 161925 h 322139"/>
              <a:gd name="connsiteX44" fmla="*/ 633045 w 871170"/>
              <a:gd name="connsiteY44" fmla="*/ 142875 h 322139"/>
              <a:gd name="connsiteX45" fmla="*/ 647332 w 871170"/>
              <a:gd name="connsiteY45" fmla="*/ 114300 h 322139"/>
              <a:gd name="connsiteX46" fmla="*/ 661620 w 871170"/>
              <a:gd name="connsiteY46" fmla="*/ 109537 h 322139"/>
              <a:gd name="connsiteX47" fmla="*/ 666382 w 871170"/>
              <a:gd name="connsiteY47" fmla="*/ 95250 h 322139"/>
              <a:gd name="connsiteX48" fmla="*/ 694957 w 871170"/>
              <a:gd name="connsiteY48" fmla="*/ 80962 h 322139"/>
              <a:gd name="connsiteX49" fmla="*/ 709245 w 871170"/>
              <a:gd name="connsiteY49" fmla="*/ 71437 h 322139"/>
              <a:gd name="connsiteX50" fmla="*/ 737820 w 871170"/>
              <a:gd name="connsiteY50" fmla="*/ 61912 h 322139"/>
              <a:gd name="connsiteX51" fmla="*/ 752107 w 871170"/>
              <a:gd name="connsiteY51" fmla="*/ 52387 h 322139"/>
              <a:gd name="connsiteX52" fmla="*/ 766395 w 871170"/>
              <a:gd name="connsiteY52" fmla="*/ 47625 h 322139"/>
              <a:gd name="connsiteX53" fmla="*/ 780682 w 871170"/>
              <a:gd name="connsiteY53" fmla="*/ 38100 h 322139"/>
              <a:gd name="connsiteX54" fmla="*/ 809257 w 871170"/>
              <a:gd name="connsiteY54" fmla="*/ 28575 h 322139"/>
              <a:gd name="connsiteX55" fmla="*/ 842595 w 871170"/>
              <a:gd name="connsiteY55" fmla="*/ 19050 h 322139"/>
              <a:gd name="connsiteX56" fmla="*/ 871170 w 871170"/>
              <a:gd name="connsiteY56" fmla="*/ 14287 h 322139"/>
              <a:gd name="connsiteX57" fmla="*/ 842595 w 871170"/>
              <a:gd name="connsiteY57" fmla="*/ 4762 h 322139"/>
              <a:gd name="connsiteX58" fmla="*/ 828307 w 871170"/>
              <a:gd name="connsiteY58" fmla="*/ 0 h 3221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871170" h="322139">
                <a:moveTo>
                  <a:pt x="828307" y="0"/>
                </a:moveTo>
                <a:lnTo>
                  <a:pt x="828307" y="0"/>
                </a:lnTo>
                <a:cubicBezTo>
                  <a:pt x="814020" y="1587"/>
                  <a:pt x="799541" y="1943"/>
                  <a:pt x="785445" y="4762"/>
                </a:cubicBezTo>
                <a:cubicBezTo>
                  <a:pt x="785437" y="4764"/>
                  <a:pt x="749730" y="16667"/>
                  <a:pt x="742582" y="19050"/>
                </a:cubicBezTo>
                <a:lnTo>
                  <a:pt x="714007" y="28575"/>
                </a:lnTo>
                <a:lnTo>
                  <a:pt x="699720" y="33337"/>
                </a:lnTo>
                <a:cubicBezTo>
                  <a:pt x="696545" y="38100"/>
                  <a:pt x="694503" y="43856"/>
                  <a:pt x="690195" y="47625"/>
                </a:cubicBezTo>
                <a:cubicBezTo>
                  <a:pt x="681580" y="55163"/>
                  <a:pt x="661620" y="66675"/>
                  <a:pt x="661620" y="66675"/>
                </a:cubicBezTo>
                <a:cubicBezTo>
                  <a:pt x="658445" y="71437"/>
                  <a:pt x="656403" y="77193"/>
                  <a:pt x="652095" y="80962"/>
                </a:cubicBezTo>
                <a:cubicBezTo>
                  <a:pt x="643480" y="88500"/>
                  <a:pt x="623520" y="100012"/>
                  <a:pt x="623520" y="100012"/>
                </a:cubicBezTo>
                <a:lnTo>
                  <a:pt x="604470" y="128587"/>
                </a:lnTo>
                <a:cubicBezTo>
                  <a:pt x="601295" y="133350"/>
                  <a:pt x="594579" y="134448"/>
                  <a:pt x="590182" y="138112"/>
                </a:cubicBezTo>
                <a:cubicBezTo>
                  <a:pt x="553512" y="168671"/>
                  <a:pt x="597082" y="138276"/>
                  <a:pt x="561607" y="161925"/>
                </a:cubicBezTo>
                <a:cubicBezTo>
                  <a:pt x="545732" y="185737"/>
                  <a:pt x="556845" y="173037"/>
                  <a:pt x="523507" y="195262"/>
                </a:cubicBezTo>
                <a:cubicBezTo>
                  <a:pt x="518745" y="198437"/>
                  <a:pt x="514650" y="202977"/>
                  <a:pt x="509220" y="204787"/>
                </a:cubicBezTo>
                <a:lnTo>
                  <a:pt x="480645" y="214312"/>
                </a:lnTo>
                <a:cubicBezTo>
                  <a:pt x="475882" y="217487"/>
                  <a:pt x="471477" y="221277"/>
                  <a:pt x="466357" y="223837"/>
                </a:cubicBezTo>
                <a:cubicBezTo>
                  <a:pt x="461867" y="226082"/>
                  <a:pt x="456940" y="227382"/>
                  <a:pt x="452070" y="228600"/>
                </a:cubicBezTo>
                <a:cubicBezTo>
                  <a:pt x="429952" y="234129"/>
                  <a:pt x="402137" y="237210"/>
                  <a:pt x="380632" y="238125"/>
                </a:cubicBezTo>
                <a:cubicBezTo>
                  <a:pt x="321926" y="240623"/>
                  <a:pt x="263157" y="241300"/>
                  <a:pt x="204420" y="242887"/>
                </a:cubicBezTo>
                <a:cubicBezTo>
                  <a:pt x="190118" y="244930"/>
                  <a:pt x="162585" y="248235"/>
                  <a:pt x="147270" y="252412"/>
                </a:cubicBezTo>
                <a:cubicBezTo>
                  <a:pt x="137584" y="255054"/>
                  <a:pt x="118695" y="261937"/>
                  <a:pt x="118695" y="261937"/>
                </a:cubicBezTo>
                <a:cubicBezTo>
                  <a:pt x="113932" y="265112"/>
                  <a:pt x="109527" y="268902"/>
                  <a:pt x="104407" y="271462"/>
                </a:cubicBezTo>
                <a:cubicBezTo>
                  <a:pt x="99917" y="273707"/>
                  <a:pt x="94040" y="273089"/>
                  <a:pt x="90120" y="276225"/>
                </a:cubicBezTo>
                <a:cubicBezTo>
                  <a:pt x="85651" y="279801"/>
                  <a:pt x="85064" y="286936"/>
                  <a:pt x="80595" y="290512"/>
                </a:cubicBezTo>
                <a:cubicBezTo>
                  <a:pt x="76675" y="293648"/>
                  <a:pt x="70797" y="293030"/>
                  <a:pt x="66307" y="295275"/>
                </a:cubicBezTo>
                <a:cubicBezTo>
                  <a:pt x="61188" y="297835"/>
                  <a:pt x="57250" y="302475"/>
                  <a:pt x="52020" y="304800"/>
                </a:cubicBezTo>
                <a:cubicBezTo>
                  <a:pt x="42845" y="308878"/>
                  <a:pt x="32970" y="311150"/>
                  <a:pt x="23445" y="314325"/>
                </a:cubicBezTo>
                <a:cubicBezTo>
                  <a:pt x="0" y="322139"/>
                  <a:pt x="4197" y="319914"/>
                  <a:pt x="37732" y="314325"/>
                </a:cubicBezTo>
                <a:lnTo>
                  <a:pt x="66307" y="304800"/>
                </a:lnTo>
                <a:cubicBezTo>
                  <a:pt x="71737" y="302990"/>
                  <a:pt x="75364" y="297600"/>
                  <a:pt x="80595" y="295275"/>
                </a:cubicBezTo>
                <a:cubicBezTo>
                  <a:pt x="89770" y="291197"/>
                  <a:pt x="99645" y="288925"/>
                  <a:pt x="109170" y="285750"/>
                </a:cubicBezTo>
                <a:cubicBezTo>
                  <a:pt x="113932" y="284162"/>
                  <a:pt x="118587" y="282204"/>
                  <a:pt x="123457" y="280987"/>
                </a:cubicBezTo>
                <a:cubicBezTo>
                  <a:pt x="129807" y="279400"/>
                  <a:pt x="136067" y="277396"/>
                  <a:pt x="142507" y="276225"/>
                </a:cubicBezTo>
                <a:cubicBezTo>
                  <a:pt x="153551" y="274217"/>
                  <a:pt x="164772" y="273307"/>
                  <a:pt x="175845" y="271462"/>
                </a:cubicBezTo>
                <a:cubicBezTo>
                  <a:pt x="183829" y="270131"/>
                  <a:pt x="191720" y="268287"/>
                  <a:pt x="199657" y="266700"/>
                </a:cubicBezTo>
                <a:cubicBezTo>
                  <a:pt x="239345" y="268287"/>
                  <a:pt x="279001" y="271462"/>
                  <a:pt x="318720" y="271462"/>
                </a:cubicBezTo>
                <a:cubicBezTo>
                  <a:pt x="382240" y="271462"/>
                  <a:pt x="445769" y="269651"/>
                  <a:pt x="509220" y="266700"/>
                </a:cubicBezTo>
                <a:cubicBezTo>
                  <a:pt x="514235" y="266467"/>
                  <a:pt x="519017" y="264182"/>
                  <a:pt x="523507" y="261937"/>
                </a:cubicBezTo>
                <a:cubicBezTo>
                  <a:pt x="528627" y="259377"/>
                  <a:pt x="533032" y="255587"/>
                  <a:pt x="537795" y="252412"/>
                </a:cubicBezTo>
                <a:cubicBezTo>
                  <a:pt x="549765" y="216500"/>
                  <a:pt x="532225" y="259375"/>
                  <a:pt x="556845" y="228600"/>
                </a:cubicBezTo>
                <a:cubicBezTo>
                  <a:pt x="583135" y="195737"/>
                  <a:pt x="534947" y="232084"/>
                  <a:pt x="575895" y="204787"/>
                </a:cubicBezTo>
                <a:lnTo>
                  <a:pt x="594945" y="176212"/>
                </a:lnTo>
                <a:cubicBezTo>
                  <a:pt x="598120" y="171450"/>
                  <a:pt x="599708" y="165100"/>
                  <a:pt x="604470" y="161925"/>
                </a:cubicBezTo>
                <a:lnTo>
                  <a:pt x="633045" y="142875"/>
                </a:lnTo>
                <a:cubicBezTo>
                  <a:pt x="636182" y="133462"/>
                  <a:pt x="638938" y="121015"/>
                  <a:pt x="647332" y="114300"/>
                </a:cubicBezTo>
                <a:cubicBezTo>
                  <a:pt x="651252" y="111164"/>
                  <a:pt x="656857" y="111125"/>
                  <a:pt x="661620" y="109537"/>
                </a:cubicBezTo>
                <a:cubicBezTo>
                  <a:pt x="663207" y="104775"/>
                  <a:pt x="663246" y="99170"/>
                  <a:pt x="666382" y="95250"/>
                </a:cubicBezTo>
                <a:cubicBezTo>
                  <a:pt x="675480" y="83878"/>
                  <a:pt x="683455" y="86713"/>
                  <a:pt x="694957" y="80962"/>
                </a:cubicBezTo>
                <a:cubicBezTo>
                  <a:pt x="700077" y="78402"/>
                  <a:pt x="704014" y="73762"/>
                  <a:pt x="709245" y="71437"/>
                </a:cubicBezTo>
                <a:cubicBezTo>
                  <a:pt x="718420" y="67359"/>
                  <a:pt x="728295" y="65087"/>
                  <a:pt x="737820" y="61912"/>
                </a:cubicBezTo>
                <a:cubicBezTo>
                  <a:pt x="743250" y="60102"/>
                  <a:pt x="746988" y="54947"/>
                  <a:pt x="752107" y="52387"/>
                </a:cubicBezTo>
                <a:cubicBezTo>
                  <a:pt x="756597" y="50142"/>
                  <a:pt x="761632" y="49212"/>
                  <a:pt x="766395" y="47625"/>
                </a:cubicBezTo>
                <a:cubicBezTo>
                  <a:pt x="771157" y="44450"/>
                  <a:pt x="775452" y="40425"/>
                  <a:pt x="780682" y="38100"/>
                </a:cubicBezTo>
                <a:cubicBezTo>
                  <a:pt x="789857" y="34022"/>
                  <a:pt x="799732" y="31750"/>
                  <a:pt x="809257" y="28575"/>
                </a:cubicBezTo>
                <a:cubicBezTo>
                  <a:pt x="822881" y="24034"/>
                  <a:pt x="827636" y="22042"/>
                  <a:pt x="842595" y="19050"/>
                </a:cubicBezTo>
                <a:cubicBezTo>
                  <a:pt x="852064" y="17156"/>
                  <a:pt x="861645" y="15875"/>
                  <a:pt x="871170" y="14287"/>
                </a:cubicBezTo>
                <a:lnTo>
                  <a:pt x="842595" y="4762"/>
                </a:lnTo>
                <a:lnTo>
                  <a:pt x="828307" y="0"/>
                </a:lnTo>
                <a:close/>
              </a:path>
            </a:pathLst>
          </a:custGeom>
          <a:solidFill>
            <a:srgbClr val="7D4833"/>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Protecting Environmental &amp; </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Human Health</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33</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5" name="Text Placeholder 2"/>
          <p:cNvSpPr txBox="1">
            <a:spLocks/>
          </p:cNvSpPr>
          <p:nvPr/>
        </p:nvSpPr>
        <p:spPr>
          <a:xfrm>
            <a:off x="228600" y="1905000"/>
            <a:ext cx="8610600" cy="6129904"/>
          </a:xfrm>
          <a:prstGeom prst="rect">
            <a:avLst/>
          </a:prstGeom>
        </p:spPr>
        <p:txBody>
          <a:bodyPr/>
          <a:lstStyle/>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Keep soil moist to control dust</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kumimoji="0" lang="en-US" sz="3000" b="0" i="0" u="none" strike="noStrike" kern="1200" cap="none" spc="0" normalizeH="0" dirty="0" smtClean="0">
                <a:ln>
                  <a:noFill/>
                </a:ln>
                <a:solidFill>
                  <a:schemeClr val="tx1"/>
                </a:solidFill>
                <a:effectLst/>
                <a:uLnTx/>
                <a:uFillTx/>
                <a:latin typeface="+mn-lt"/>
                <a:ea typeface="+mn-ea"/>
                <a:cs typeface="+mn-cs"/>
              </a:rPr>
              <a:t>Prevent storm water runoff</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lang="en-US" sz="3000" dirty="0" smtClean="0"/>
              <a:t>Wash truck wheels</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r>
              <a:rPr kumimoji="0" lang="en-US" sz="3000" b="0" i="0" u="none" strike="noStrike" kern="1200" cap="none" spc="0" normalizeH="0" dirty="0" smtClean="0">
                <a:ln>
                  <a:noFill/>
                </a:ln>
                <a:solidFill>
                  <a:schemeClr val="tx1"/>
                </a:solidFill>
                <a:effectLst/>
                <a:uLnTx/>
                <a:uFillTx/>
                <a:latin typeface="+mn-lt"/>
                <a:ea typeface="+mn-ea"/>
                <a:cs typeface="+mn-cs"/>
              </a:rPr>
              <a:t>Protect workers</a:t>
            </a: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endParaRPr kumimoji="0" lang="en-US" sz="30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endParaRPr kumimoji="0" lang="en-US" sz="30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600"/>
              </a:spcAft>
              <a:buClrTx/>
              <a:buSzTx/>
              <a:buFont typeface="Arial" pitchFamily="34" charset="0"/>
              <a:buChar char="•"/>
              <a:tabLst/>
              <a:defRPr/>
            </a:pPr>
            <a:endParaRPr kumimoji="0" lang="en-US" sz="2800" b="0" i="0" u="none" strike="noStrike" kern="1200" cap="none" spc="0" normalizeH="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Septic Systems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34</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5" name="Rectangle 4"/>
          <p:cNvSpPr/>
          <p:nvPr/>
        </p:nvSpPr>
        <p:spPr bwMode="auto">
          <a:xfrm>
            <a:off x="0" y="3810000"/>
            <a:ext cx="9144000" cy="2514600"/>
          </a:xfrm>
          <a:prstGeom prst="rect">
            <a:avLst/>
          </a:prstGeom>
          <a:solidFill>
            <a:srgbClr val="96753A"/>
          </a:solidFill>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6" name="TextBox 25"/>
          <p:cNvSpPr txBox="1"/>
          <p:nvPr/>
        </p:nvSpPr>
        <p:spPr>
          <a:xfrm>
            <a:off x="2667000" y="2353270"/>
            <a:ext cx="2438400" cy="923330"/>
          </a:xfrm>
          <a:prstGeom prst="rect">
            <a:avLst/>
          </a:prstGeom>
          <a:noFill/>
        </p:spPr>
        <p:txBody>
          <a:bodyPr wrap="square" rtlCol="0">
            <a:spAutoFit/>
          </a:bodyPr>
          <a:lstStyle/>
          <a:p>
            <a:pPr algn="ctr"/>
            <a:r>
              <a:rPr lang="en-US" dirty="0" smtClean="0"/>
              <a:t>Shallowly-buried septic tanks can be easily damaged</a:t>
            </a:r>
            <a:endParaRPr lang="en-US" dirty="0"/>
          </a:p>
        </p:txBody>
      </p:sp>
      <p:pic>
        <p:nvPicPr>
          <p:cNvPr id="21" name="Picture 2" descr="C:\Users\haoy461\AppData\Local\Microsoft\Windows\Temporary Internet Files\Content.IE5\AFWA0FWB\MC900433839[1].png"/>
          <p:cNvPicPr>
            <a:picLocks noChangeAspect="1" noChangeArrowheads="1"/>
          </p:cNvPicPr>
          <p:nvPr/>
        </p:nvPicPr>
        <p:blipFill>
          <a:blip r:embed="rId2" cstate="print">
            <a:duotone>
              <a:prstClr val="black"/>
              <a:schemeClr val="accent1">
                <a:tint val="45000"/>
                <a:satMod val="400000"/>
              </a:schemeClr>
            </a:duotone>
          </a:blip>
          <a:srcRect/>
          <a:stretch>
            <a:fillRect/>
          </a:stretch>
        </p:blipFill>
        <p:spPr bwMode="auto">
          <a:xfrm>
            <a:off x="-152400" y="2209800"/>
            <a:ext cx="2743200" cy="2743200"/>
          </a:xfrm>
          <a:prstGeom prst="rect">
            <a:avLst/>
          </a:prstGeom>
          <a:noFill/>
        </p:spPr>
      </p:pic>
      <p:sp>
        <p:nvSpPr>
          <p:cNvPr id="24" name="Rounded Rectangle 23"/>
          <p:cNvSpPr/>
          <p:nvPr/>
        </p:nvSpPr>
        <p:spPr bwMode="auto">
          <a:xfrm>
            <a:off x="2667000" y="4114800"/>
            <a:ext cx="2057400" cy="1219200"/>
          </a:xfrm>
          <a:prstGeom prst="roundRect">
            <a:avLst/>
          </a:prstGeom>
          <a:gradFill flip="none" rotWithShape="1">
            <a:gsLst>
              <a:gs pos="0">
                <a:srgbClr val="0066FF">
                  <a:shade val="30000"/>
                  <a:satMod val="115000"/>
                </a:srgbClr>
              </a:gs>
              <a:gs pos="50000">
                <a:srgbClr val="0066FF">
                  <a:shade val="67500"/>
                  <a:satMod val="115000"/>
                </a:srgbClr>
              </a:gs>
              <a:gs pos="100000">
                <a:srgbClr val="0066FF">
                  <a:shade val="100000"/>
                  <a:satMod val="115000"/>
                </a:srgbClr>
              </a:gs>
            </a:gsLst>
            <a:lin ang="16200000" scaled="1"/>
            <a:tileRect/>
          </a:gra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ight Arrow 27"/>
          <p:cNvSpPr/>
          <p:nvPr/>
        </p:nvSpPr>
        <p:spPr bwMode="auto">
          <a:xfrm>
            <a:off x="4876800" y="4343400"/>
            <a:ext cx="762000" cy="381000"/>
          </a:xfrm>
          <a:prstGeom prst="rightArrow">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9" name="Rectangle 28"/>
          <p:cNvSpPr/>
          <p:nvPr/>
        </p:nvSpPr>
        <p:spPr bwMode="auto">
          <a:xfrm>
            <a:off x="5867400" y="4267200"/>
            <a:ext cx="2971800" cy="838200"/>
          </a:xfrm>
          <a:prstGeom prst="rect">
            <a:avLst/>
          </a:prstGeom>
          <a:gradFill flip="none" rotWithShape="1">
            <a:gsLst>
              <a:gs pos="0">
                <a:schemeClr val="accent2">
                  <a:shade val="15000"/>
                  <a:satMod val="180000"/>
                </a:schemeClr>
              </a:gs>
              <a:gs pos="50000">
                <a:schemeClr val="accent2">
                  <a:shade val="45000"/>
                  <a:satMod val="170000"/>
                </a:schemeClr>
              </a:gs>
              <a:gs pos="70000">
                <a:schemeClr val="accent2">
                  <a:tint val="99000"/>
                  <a:shade val="65000"/>
                  <a:satMod val="155000"/>
                </a:schemeClr>
              </a:gs>
              <a:gs pos="100000">
                <a:schemeClr val="accent2">
                  <a:tint val="95500"/>
                  <a:shade val="100000"/>
                  <a:satMod val="155000"/>
                </a:schemeClr>
              </a:gs>
            </a:gsLst>
            <a:lin ang="5400000" scaled="1"/>
            <a:tileRect/>
          </a:gra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 name="TextBox 29"/>
          <p:cNvSpPr txBox="1"/>
          <p:nvPr/>
        </p:nvSpPr>
        <p:spPr>
          <a:xfrm>
            <a:off x="2667000" y="4507468"/>
            <a:ext cx="1981200" cy="369332"/>
          </a:xfrm>
          <a:prstGeom prst="rect">
            <a:avLst/>
          </a:prstGeom>
          <a:noFill/>
        </p:spPr>
        <p:txBody>
          <a:bodyPr wrap="square" rtlCol="0">
            <a:spAutoFit/>
          </a:bodyPr>
          <a:lstStyle/>
          <a:p>
            <a:pPr algn="ctr"/>
            <a:r>
              <a:rPr lang="en-US" dirty="0" smtClean="0"/>
              <a:t>Septic tank</a:t>
            </a:r>
            <a:endParaRPr lang="en-US" dirty="0"/>
          </a:p>
        </p:txBody>
      </p:sp>
      <p:sp>
        <p:nvSpPr>
          <p:cNvPr id="31" name="TextBox 30"/>
          <p:cNvSpPr txBox="1"/>
          <p:nvPr/>
        </p:nvSpPr>
        <p:spPr>
          <a:xfrm>
            <a:off x="6248400" y="4659868"/>
            <a:ext cx="1981200" cy="369332"/>
          </a:xfrm>
          <a:prstGeom prst="rect">
            <a:avLst/>
          </a:prstGeom>
          <a:noFill/>
        </p:spPr>
        <p:txBody>
          <a:bodyPr wrap="square" rtlCol="0">
            <a:spAutoFit/>
          </a:bodyPr>
          <a:lstStyle/>
          <a:p>
            <a:pPr algn="ctr"/>
            <a:r>
              <a:rPr lang="en-US" dirty="0" smtClean="0"/>
              <a:t>Drainfield</a:t>
            </a:r>
            <a:endParaRPr lang="en-US" dirty="0"/>
          </a:p>
        </p:txBody>
      </p:sp>
      <p:sp>
        <p:nvSpPr>
          <p:cNvPr id="37" name="Right Arrow 36"/>
          <p:cNvSpPr/>
          <p:nvPr/>
        </p:nvSpPr>
        <p:spPr bwMode="auto">
          <a:xfrm>
            <a:off x="1752600" y="4267200"/>
            <a:ext cx="762000" cy="381000"/>
          </a:xfrm>
          <a:prstGeom prst="rightArrow">
            <a:avLst/>
          </a:prstGeom>
          <a:solidFill>
            <a:schemeClr val="bg1"/>
          </a:solidFill>
          <a:ln>
            <a:headEnd type="none" w="med" len="med"/>
            <a:tailEnd type="none" w="med" len="med"/>
          </a:ln>
          <a:effectLst/>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TextBox 37"/>
          <p:cNvSpPr txBox="1"/>
          <p:nvPr/>
        </p:nvSpPr>
        <p:spPr>
          <a:xfrm>
            <a:off x="6019800" y="2362200"/>
            <a:ext cx="2438400" cy="923330"/>
          </a:xfrm>
          <a:prstGeom prst="rect">
            <a:avLst/>
          </a:prstGeom>
          <a:noFill/>
        </p:spPr>
        <p:txBody>
          <a:bodyPr wrap="square" rtlCol="0">
            <a:spAutoFit/>
          </a:bodyPr>
          <a:lstStyle/>
          <a:p>
            <a:pPr algn="ctr"/>
            <a:r>
              <a:rPr lang="en-US" dirty="0" smtClean="0"/>
              <a:t>Heavy equipment and vehicles can not be used over </a:t>
            </a:r>
            <a:r>
              <a:rPr lang="en-US" dirty="0" err="1" smtClean="0"/>
              <a:t>drainfields</a:t>
            </a:r>
            <a:endParaRPr lang="en-US" dirty="0"/>
          </a:p>
        </p:txBody>
      </p:sp>
      <p:cxnSp>
        <p:nvCxnSpPr>
          <p:cNvPr id="40" name="Straight Arrow Connector 39"/>
          <p:cNvCxnSpPr/>
          <p:nvPr/>
        </p:nvCxnSpPr>
        <p:spPr>
          <a:xfrm>
            <a:off x="5791200" y="4343400"/>
            <a:ext cx="2819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a:off x="5791200" y="4495800"/>
            <a:ext cx="2819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791200" y="4648200"/>
            <a:ext cx="28194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Rain Gardens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3" name="TextBox 2"/>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35</a:t>
            </a:fld>
            <a:endParaRPr lang="en-US" dirty="0"/>
          </a:p>
        </p:txBody>
      </p:sp>
      <p:sp>
        <p:nvSpPr>
          <p:cNvPr id="4" name="TextBox 3"/>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pic>
        <p:nvPicPr>
          <p:cNvPr id="1026" name="Picture 2"/>
          <p:cNvPicPr>
            <a:picLocks noChangeAspect="1" noChangeArrowheads="1"/>
          </p:cNvPicPr>
          <p:nvPr/>
        </p:nvPicPr>
        <p:blipFill>
          <a:blip r:embed="rId3" cstate="print"/>
          <a:srcRect/>
          <a:stretch>
            <a:fillRect/>
          </a:stretch>
        </p:blipFill>
        <p:spPr bwMode="auto">
          <a:xfrm>
            <a:off x="762000" y="1600200"/>
            <a:ext cx="7709026" cy="3962400"/>
          </a:xfrm>
          <a:prstGeom prst="rect">
            <a:avLst/>
          </a:prstGeom>
          <a:noFill/>
          <a:ln w="9525">
            <a:noFill/>
            <a:miter lim="800000"/>
            <a:headEnd/>
            <a:tailEnd/>
          </a:ln>
        </p:spPr>
      </p:pic>
      <p:sp>
        <p:nvSpPr>
          <p:cNvPr id="6" name="TextBox 5"/>
          <p:cNvSpPr txBox="1"/>
          <p:nvPr/>
        </p:nvSpPr>
        <p:spPr>
          <a:xfrm>
            <a:off x="1524000" y="1676400"/>
            <a:ext cx="2209800" cy="276999"/>
          </a:xfrm>
          <a:prstGeom prst="rect">
            <a:avLst/>
          </a:prstGeom>
          <a:solidFill>
            <a:schemeClr val="tx1"/>
          </a:solidFill>
        </p:spPr>
        <p:txBody>
          <a:bodyPr wrap="square" rtlCol="0">
            <a:spAutoFit/>
          </a:bodyPr>
          <a:lstStyle/>
          <a:p>
            <a:r>
              <a:rPr lang="en-US" sz="1200" dirty="0" smtClean="0">
                <a:solidFill>
                  <a:schemeClr val="bg1"/>
                </a:solidFill>
              </a:rPr>
              <a:t>Plants that fit soil conditions</a:t>
            </a:r>
            <a:endParaRPr lang="en-US" sz="1200" dirty="0">
              <a:solidFill>
                <a:schemeClr val="bg1"/>
              </a:solidFill>
            </a:endParaRPr>
          </a:p>
        </p:txBody>
      </p:sp>
      <p:sp>
        <p:nvSpPr>
          <p:cNvPr id="7" name="TextBox 6"/>
          <p:cNvSpPr txBox="1"/>
          <p:nvPr/>
        </p:nvSpPr>
        <p:spPr>
          <a:xfrm>
            <a:off x="5257800" y="1907401"/>
            <a:ext cx="2438400" cy="276999"/>
          </a:xfrm>
          <a:prstGeom prst="rect">
            <a:avLst/>
          </a:prstGeom>
          <a:solidFill>
            <a:schemeClr val="tx1"/>
          </a:solidFill>
        </p:spPr>
        <p:txBody>
          <a:bodyPr wrap="square" rtlCol="0">
            <a:spAutoFit/>
          </a:bodyPr>
          <a:lstStyle/>
          <a:p>
            <a:r>
              <a:rPr lang="en-US" sz="1200" dirty="0" err="1" smtClean="0">
                <a:solidFill>
                  <a:schemeClr val="bg1"/>
                </a:solidFill>
              </a:rPr>
              <a:t>Ponding</a:t>
            </a:r>
            <a:r>
              <a:rPr lang="en-US" sz="1200" dirty="0" smtClean="0">
                <a:solidFill>
                  <a:schemeClr val="bg1"/>
                </a:solidFill>
              </a:rPr>
              <a:t> depth (6 – 12 inches)</a:t>
            </a:r>
            <a:endParaRPr lang="en-US" sz="1200" dirty="0">
              <a:solidFill>
                <a:schemeClr val="bg1"/>
              </a:solidFill>
            </a:endParaRPr>
          </a:p>
        </p:txBody>
      </p:sp>
      <p:sp>
        <p:nvSpPr>
          <p:cNvPr id="8" name="TextBox 7"/>
          <p:cNvSpPr txBox="1"/>
          <p:nvPr/>
        </p:nvSpPr>
        <p:spPr>
          <a:xfrm>
            <a:off x="5486400" y="2209800"/>
            <a:ext cx="1143000" cy="276999"/>
          </a:xfrm>
          <a:prstGeom prst="rect">
            <a:avLst/>
          </a:prstGeom>
          <a:solidFill>
            <a:schemeClr val="tx1"/>
          </a:solidFill>
        </p:spPr>
        <p:txBody>
          <a:bodyPr wrap="square" rtlCol="0">
            <a:spAutoFit/>
          </a:bodyPr>
          <a:lstStyle/>
          <a:p>
            <a:r>
              <a:rPr lang="en-US" sz="1200" dirty="0" smtClean="0">
                <a:solidFill>
                  <a:schemeClr val="bg1"/>
                </a:solidFill>
              </a:rPr>
              <a:t>Mulch layer</a:t>
            </a:r>
            <a:endParaRPr lang="en-US" sz="1200" dirty="0">
              <a:solidFill>
                <a:schemeClr val="bg1"/>
              </a:solidFill>
            </a:endParaRPr>
          </a:p>
        </p:txBody>
      </p:sp>
      <p:sp>
        <p:nvSpPr>
          <p:cNvPr id="9" name="TextBox 8"/>
          <p:cNvSpPr txBox="1"/>
          <p:nvPr/>
        </p:nvSpPr>
        <p:spPr>
          <a:xfrm>
            <a:off x="5943600" y="2590801"/>
            <a:ext cx="1828800" cy="276999"/>
          </a:xfrm>
          <a:prstGeom prst="rect">
            <a:avLst/>
          </a:prstGeom>
          <a:solidFill>
            <a:schemeClr val="tx1"/>
          </a:solidFill>
        </p:spPr>
        <p:txBody>
          <a:bodyPr wrap="square" rtlCol="0">
            <a:spAutoFit/>
          </a:bodyPr>
          <a:lstStyle/>
          <a:p>
            <a:r>
              <a:rPr lang="en-US" sz="1200" dirty="0" smtClean="0">
                <a:solidFill>
                  <a:schemeClr val="bg1"/>
                </a:solidFill>
              </a:rPr>
              <a:t>Rain garden soil mix</a:t>
            </a:r>
            <a:endParaRPr lang="en-US" sz="1200" dirty="0">
              <a:solidFill>
                <a:schemeClr val="bg1"/>
              </a:solidFill>
            </a:endParaRPr>
          </a:p>
        </p:txBody>
      </p:sp>
      <p:sp>
        <p:nvSpPr>
          <p:cNvPr id="10" name="TextBox 9"/>
          <p:cNvSpPr txBox="1"/>
          <p:nvPr/>
        </p:nvSpPr>
        <p:spPr>
          <a:xfrm>
            <a:off x="6934200" y="3087469"/>
            <a:ext cx="1295400" cy="646331"/>
          </a:xfrm>
          <a:prstGeom prst="rect">
            <a:avLst/>
          </a:prstGeom>
          <a:solidFill>
            <a:schemeClr val="tx1"/>
          </a:solidFill>
        </p:spPr>
        <p:txBody>
          <a:bodyPr wrap="square" rtlCol="0">
            <a:spAutoFit/>
          </a:bodyPr>
          <a:lstStyle/>
          <a:p>
            <a:r>
              <a:rPr lang="en-US" sz="1200" dirty="0" smtClean="0">
                <a:solidFill>
                  <a:schemeClr val="bg1"/>
                </a:solidFill>
              </a:rPr>
              <a:t>Overflow (rock-lined to prevent erosion)</a:t>
            </a:r>
            <a:endParaRPr lang="en-US" sz="1200" dirty="0">
              <a:solidFill>
                <a:schemeClr val="bg1"/>
              </a:solidFill>
            </a:endParaRPr>
          </a:p>
        </p:txBody>
      </p:sp>
      <p:sp>
        <p:nvSpPr>
          <p:cNvPr id="11" name="TextBox 10"/>
          <p:cNvSpPr txBox="1"/>
          <p:nvPr/>
        </p:nvSpPr>
        <p:spPr>
          <a:xfrm>
            <a:off x="914400" y="2057737"/>
            <a:ext cx="1295400" cy="1015663"/>
          </a:xfrm>
          <a:prstGeom prst="rect">
            <a:avLst/>
          </a:prstGeom>
          <a:solidFill>
            <a:schemeClr val="tx1"/>
          </a:solidFill>
        </p:spPr>
        <p:txBody>
          <a:bodyPr wrap="square" rtlCol="0">
            <a:spAutoFit/>
          </a:bodyPr>
          <a:lstStyle/>
          <a:p>
            <a:r>
              <a:rPr lang="en-US" sz="1200" dirty="0" smtClean="0">
                <a:solidFill>
                  <a:schemeClr val="bg1"/>
                </a:solidFill>
              </a:rPr>
              <a:t>Runoff from roof or driveway, flowing  over yard or through ditch or pipe</a:t>
            </a:r>
            <a:endParaRPr lang="en-US" sz="1200" dirty="0">
              <a:solidFill>
                <a:schemeClr val="bg1"/>
              </a:solidFill>
            </a:endParaRPr>
          </a:p>
        </p:txBody>
      </p:sp>
      <p:sp>
        <p:nvSpPr>
          <p:cNvPr id="12" name="TextBox 11"/>
          <p:cNvSpPr txBox="1"/>
          <p:nvPr/>
        </p:nvSpPr>
        <p:spPr>
          <a:xfrm>
            <a:off x="6248400" y="4419600"/>
            <a:ext cx="1828800" cy="646331"/>
          </a:xfrm>
          <a:prstGeom prst="rect">
            <a:avLst/>
          </a:prstGeom>
          <a:solidFill>
            <a:srgbClr val="CDAB85"/>
          </a:solidFill>
        </p:spPr>
        <p:txBody>
          <a:bodyPr wrap="square" rtlCol="0">
            <a:spAutoFit/>
          </a:bodyPr>
          <a:lstStyle/>
          <a:p>
            <a:r>
              <a:rPr lang="en-US" sz="1200" dirty="0" smtClean="0">
                <a:solidFill>
                  <a:schemeClr val="bg1"/>
                </a:solidFill>
              </a:rPr>
              <a:t>Rain garden soil mix</a:t>
            </a:r>
          </a:p>
          <a:p>
            <a:r>
              <a:rPr lang="en-US" sz="1200" dirty="0" smtClean="0">
                <a:solidFill>
                  <a:schemeClr val="bg1"/>
                </a:solidFill>
              </a:rPr>
              <a:t>(12 – 24 inches deep)</a:t>
            </a:r>
          </a:p>
          <a:p>
            <a:r>
              <a:rPr lang="en-US" sz="1200" dirty="0" smtClean="0">
                <a:solidFill>
                  <a:schemeClr val="bg1"/>
                </a:solidFill>
              </a:rPr>
              <a:t>1/3 compost , 2/3 soil</a:t>
            </a:r>
            <a:endParaRPr lang="en-US" sz="1200" dirty="0">
              <a:solidFill>
                <a:schemeClr val="bg1"/>
              </a:solidFill>
            </a:endParaRP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2362705"/>
            <a:ext cx="7681913" cy="15234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Additional Slides</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3528767"/>
            <a:ext cx="7620000" cy="304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Parts per million arsenic</a:t>
            </a:r>
            <a:endParaRPr lang="en-US" dirty="0">
              <a:latin typeface="Arial" pitchFamily="34" charset="0"/>
              <a:cs typeface="Arial" pitchFamily="34" charset="0"/>
            </a:endParaRPr>
          </a:p>
        </p:txBody>
      </p:sp>
      <p:sp>
        <p:nvSpPr>
          <p:cNvPr id="4" name="TextBox 3"/>
          <p:cNvSpPr txBox="1"/>
          <p:nvPr/>
        </p:nvSpPr>
        <p:spPr>
          <a:xfrm>
            <a:off x="609600" y="2919167"/>
            <a:ext cx="762000" cy="369332"/>
          </a:xfrm>
          <a:prstGeom prst="rect">
            <a:avLst/>
          </a:prstGeom>
          <a:noFill/>
        </p:spPr>
        <p:txBody>
          <a:bodyPr wrap="square" rtlCol="0">
            <a:spAutoFit/>
          </a:bodyPr>
          <a:lstStyle/>
          <a:p>
            <a:r>
              <a:rPr lang="en-US" dirty="0" smtClean="0">
                <a:latin typeface="Arial" pitchFamily="34" charset="0"/>
                <a:cs typeface="Arial" pitchFamily="34" charset="0"/>
              </a:rPr>
              <a:t>  0.67</a:t>
            </a:r>
            <a:endParaRPr lang="en-US" dirty="0">
              <a:latin typeface="Arial" pitchFamily="34" charset="0"/>
              <a:cs typeface="Arial" pitchFamily="34" charset="0"/>
            </a:endParaRPr>
          </a:p>
        </p:txBody>
      </p:sp>
      <p:sp>
        <p:nvSpPr>
          <p:cNvPr id="5" name="Isosceles Triangle 4"/>
          <p:cNvSpPr/>
          <p:nvPr/>
        </p:nvSpPr>
        <p:spPr>
          <a:xfrm flipV="1">
            <a:off x="914400" y="33001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819400" y="2895600"/>
            <a:ext cx="457200" cy="377081"/>
          </a:xfrm>
          <a:prstGeom prst="rect">
            <a:avLst/>
          </a:prstGeom>
          <a:noFill/>
        </p:spPr>
        <p:txBody>
          <a:bodyPr wrap="square" rtlCol="0">
            <a:spAutoFit/>
          </a:bodyPr>
          <a:lstStyle/>
          <a:p>
            <a:r>
              <a:rPr lang="en-US" dirty="0" smtClean="0">
                <a:latin typeface="Arial" pitchFamily="34" charset="0"/>
                <a:cs typeface="Arial" pitchFamily="34" charset="0"/>
              </a:rPr>
              <a:t>20</a:t>
            </a:r>
            <a:endParaRPr lang="en-US" dirty="0">
              <a:latin typeface="Arial" pitchFamily="34" charset="0"/>
              <a:cs typeface="Arial" pitchFamily="34" charset="0"/>
            </a:endParaRPr>
          </a:p>
        </p:txBody>
      </p:sp>
      <p:sp>
        <p:nvSpPr>
          <p:cNvPr id="8" name="Isosceles Triangle 7"/>
          <p:cNvSpPr/>
          <p:nvPr/>
        </p:nvSpPr>
        <p:spPr>
          <a:xfrm flipV="1">
            <a:off x="2971800" y="33001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391400" y="2919167"/>
            <a:ext cx="685800" cy="369332"/>
          </a:xfrm>
          <a:prstGeom prst="rect">
            <a:avLst/>
          </a:prstGeom>
          <a:noFill/>
        </p:spPr>
        <p:txBody>
          <a:bodyPr wrap="square" rtlCol="0">
            <a:spAutoFit/>
          </a:bodyPr>
          <a:lstStyle/>
          <a:p>
            <a:r>
              <a:rPr lang="en-US" dirty="0" smtClean="0">
                <a:latin typeface="Arial" pitchFamily="34" charset="0"/>
                <a:cs typeface="Arial" pitchFamily="34" charset="0"/>
              </a:rPr>
              <a:t>100</a:t>
            </a:r>
            <a:endParaRPr lang="en-US" dirty="0">
              <a:latin typeface="Arial" pitchFamily="34" charset="0"/>
              <a:cs typeface="Arial" pitchFamily="34" charset="0"/>
            </a:endParaRPr>
          </a:p>
        </p:txBody>
      </p:sp>
      <p:sp>
        <p:nvSpPr>
          <p:cNvPr id="10" name="Isosceles Triangle 9"/>
          <p:cNvSpPr/>
          <p:nvPr/>
        </p:nvSpPr>
        <p:spPr>
          <a:xfrm flipV="1">
            <a:off x="7620000" y="33001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0" y="1905000"/>
            <a:ext cx="1600200" cy="923330"/>
          </a:xfrm>
          <a:prstGeom prst="rect">
            <a:avLst/>
          </a:prstGeom>
          <a:noFill/>
        </p:spPr>
        <p:txBody>
          <a:bodyPr wrap="square" rtlCol="0">
            <a:spAutoFit/>
          </a:bodyPr>
          <a:lstStyle/>
          <a:p>
            <a:pPr algn="ctr"/>
            <a:r>
              <a:rPr lang="en-US" b="1" dirty="0" smtClean="0">
                <a:solidFill>
                  <a:schemeClr val="accent1">
                    <a:lumMod val="60000"/>
                    <a:lumOff val="40000"/>
                  </a:schemeClr>
                </a:solidFill>
                <a:latin typeface="Arial" pitchFamily="34" charset="0"/>
                <a:cs typeface="Arial" pitchFamily="34" charset="0"/>
              </a:rPr>
              <a:t>State Cleanup Level</a:t>
            </a:r>
            <a:endParaRPr lang="en-US" b="1" dirty="0">
              <a:solidFill>
                <a:schemeClr val="accent1">
                  <a:lumMod val="60000"/>
                  <a:lumOff val="40000"/>
                </a:schemeClr>
              </a:solidFill>
              <a:latin typeface="Arial" pitchFamily="34" charset="0"/>
              <a:cs typeface="Arial" pitchFamily="34" charset="0"/>
            </a:endParaRPr>
          </a:p>
        </p:txBody>
      </p:sp>
      <p:sp>
        <p:nvSpPr>
          <p:cNvPr id="14" name="TextBox 13"/>
          <p:cNvSpPr txBox="1"/>
          <p:nvPr/>
        </p:nvSpPr>
        <p:spPr>
          <a:xfrm>
            <a:off x="6934200" y="1928567"/>
            <a:ext cx="1600200" cy="923330"/>
          </a:xfrm>
          <a:prstGeom prst="rect">
            <a:avLst/>
          </a:prstGeom>
          <a:noFill/>
        </p:spPr>
        <p:txBody>
          <a:bodyPr wrap="square" rtlCol="0">
            <a:spAutoFit/>
          </a:bodyPr>
          <a:lstStyle/>
          <a:p>
            <a:pPr algn="ctr"/>
            <a:r>
              <a:rPr lang="en-US" b="1" dirty="0" smtClean="0">
                <a:solidFill>
                  <a:schemeClr val="accent1">
                    <a:lumMod val="60000"/>
                    <a:lumOff val="40000"/>
                  </a:schemeClr>
                </a:solidFill>
                <a:latin typeface="Arial" pitchFamily="34" charset="0"/>
                <a:cs typeface="Arial" pitchFamily="34" charset="0"/>
              </a:rPr>
              <a:t>Yard Program Action Level</a:t>
            </a:r>
            <a:endParaRPr lang="en-US" b="1" dirty="0">
              <a:solidFill>
                <a:schemeClr val="accent1">
                  <a:lumMod val="60000"/>
                  <a:lumOff val="40000"/>
                </a:schemeClr>
              </a:solidFill>
              <a:latin typeface="Arial" pitchFamily="34" charset="0"/>
              <a:cs typeface="Arial" pitchFamily="34" charset="0"/>
            </a:endParaRPr>
          </a:p>
        </p:txBody>
      </p:sp>
      <p:sp>
        <p:nvSpPr>
          <p:cNvPr id="18"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Arsenic Risk Levels</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20" name="TextBox 19"/>
          <p:cNvSpPr txBox="1"/>
          <p:nvPr/>
        </p:nvSpPr>
        <p:spPr>
          <a:xfrm>
            <a:off x="2362200" y="4419600"/>
            <a:ext cx="1524000" cy="369332"/>
          </a:xfrm>
          <a:prstGeom prst="rect">
            <a:avLst/>
          </a:prstGeom>
          <a:noFill/>
        </p:spPr>
        <p:txBody>
          <a:bodyPr wrap="square" rtlCol="0">
            <a:spAutoFit/>
          </a:bodyPr>
          <a:lstStyle/>
          <a:p>
            <a:r>
              <a:rPr lang="en-US" dirty="0" smtClean="0">
                <a:latin typeface="Arial" pitchFamily="34" charset="0"/>
                <a:cs typeface="Arial" pitchFamily="34" charset="0"/>
              </a:rPr>
              <a:t>3 in 100,000</a:t>
            </a:r>
            <a:endParaRPr lang="en-US" dirty="0">
              <a:latin typeface="Arial" pitchFamily="34" charset="0"/>
              <a:cs typeface="Arial" pitchFamily="34" charset="0"/>
            </a:endParaRPr>
          </a:p>
        </p:txBody>
      </p:sp>
      <p:sp>
        <p:nvSpPr>
          <p:cNvPr id="21" name="TextBox 20"/>
          <p:cNvSpPr txBox="1"/>
          <p:nvPr/>
        </p:nvSpPr>
        <p:spPr>
          <a:xfrm>
            <a:off x="6934200" y="4443167"/>
            <a:ext cx="1828800" cy="369332"/>
          </a:xfrm>
          <a:prstGeom prst="rect">
            <a:avLst/>
          </a:prstGeom>
          <a:noFill/>
        </p:spPr>
        <p:txBody>
          <a:bodyPr wrap="square" rtlCol="0">
            <a:spAutoFit/>
          </a:bodyPr>
          <a:lstStyle/>
          <a:p>
            <a:r>
              <a:rPr lang="en-US" dirty="0" smtClean="0">
                <a:latin typeface="Arial" pitchFamily="34" charset="0"/>
                <a:cs typeface="Arial" pitchFamily="34" charset="0"/>
              </a:rPr>
              <a:t>15 in 100,000</a:t>
            </a:r>
            <a:endParaRPr lang="en-US" dirty="0">
              <a:latin typeface="Arial" pitchFamily="34" charset="0"/>
              <a:cs typeface="Arial" pitchFamily="34" charset="0"/>
            </a:endParaRPr>
          </a:p>
        </p:txBody>
      </p:sp>
      <p:sp>
        <p:nvSpPr>
          <p:cNvPr id="23" name="Rectangle 22"/>
          <p:cNvSpPr/>
          <p:nvPr/>
        </p:nvSpPr>
        <p:spPr>
          <a:xfrm>
            <a:off x="838200" y="3909767"/>
            <a:ext cx="7620000" cy="3048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latin typeface="Arial" pitchFamily="34" charset="0"/>
                <a:cs typeface="Arial" pitchFamily="34" charset="0"/>
              </a:rPr>
              <a:t>Long-term cancer risk from regular exposure </a:t>
            </a:r>
            <a:endParaRPr lang="en-US" dirty="0">
              <a:latin typeface="Arial" pitchFamily="34" charset="0"/>
              <a:cs typeface="Arial" pitchFamily="34" charset="0"/>
            </a:endParaRPr>
          </a:p>
        </p:txBody>
      </p:sp>
      <p:sp>
        <p:nvSpPr>
          <p:cNvPr id="24" name="Isosceles Triangle 23"/>
          <p:cNvSpPr/>
          <p:nvPr/>
        </p:nvSpPr>
        <p:spPr>
          <a:xfrm>
            <a:off x="914400" y="42145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p:nvPr/>
        </p:nvSpPr>
        <p:spPr>
          <a:xfrm>
            <a:off x="2971800" y="42145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p:cNvSpPr/>
          <p:nvPr/>
        </p:nvSpPr>
        <p:spPr>
          <a:xfrm>
            <a:off x="7620000" y="4214567"/>
            <a:ext cx="152400" cy="22860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28600" y="4443167"/>
            <a:ext cx="1524000" cy="369332"/>
          </a:xfrm>
          <a:prstGeom prst="rect">
            <a:avLst/>
          </a:prstGeom>
          <a:noFill/>
        </p:spPr>
        <p:txBody>
          <a:bodyPr wrap="square" rtlCol="0">
            <a:spAutoFit/>
          </a:bodyPr>
          <a:lstStyle/>
          <a:p>
            <a:r>
              <a:rPr lang="en-US" dirty="0" smtClean="0">
                <a:latin typeface="Arial" pitchFamily="34" charset="0"/>
                <a:cs typeface="Arial" pitchFamily="34" charset="0"/>
              </a:rPr>
              <a:t>1 in 1 million</a:t>
            </a:r>
            <a:endParaRPr lang="en-US" dirty="0">
              <a:latin typeface="Arial" pitchFamily="34" charset="0"/>
              <a:cs typeface="Arial" pitchFamily="34" charset="0"/>
            </a:endParaRP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noAutofit/>
          </a:bodyPr>
          <a:lstStyle/>
          <a:p>
            <a:pPr algn="ctr"/>
            <a:r>
              <a:rPr lang="en-US" sz="4400" dirty="0" smtClean="0">
                <a:solidFill>
                  <a:schemeClr val="accent1">
                    <a:lumMod val="60000"/>
                    <a:lumOff val="40000"/>
                  </a:schemeClr>
                </a:solidFill>
                <a:latin typeface="Franklin Gothic Demi" pitchFamily="34" charset="0"/>
              </a:rPr>
              <a:t>How Arsenic Contributes To </a:t>
            </a:r>
            <a:r>
              <a:rPr lang="en-US" sz="4400" dirty="0">
                <a:solidFill>
                  <a:schemeClr val="accent1">
                    <a:lumMod val="60000"/>
                    <a:lumOff val="40000"/>
                  </a:schemeClr>
                </a:solidFill>
                <a:latin typeface="Franklin Gothic Demi" pitchFamily="34" charset="0"/>
              </a:rPr>
              <a:t>Illness</a:t>
            </a:r>
          </a:p>
        </p:txBody>
      </p:sp>
      <p:pic>
        <p:nvPicPr>
          <p:cNvPr id="25603" name="Picture 3" descr="PE02043_"/>
          <p:cNvPicPr>
            <a:picLocks noChangeAspect="1" noChangeArrowheads="1"/>
          </p:cNvPicPr>
          <p:nvPr/>
        </p:nvPicPr>
        <p:blipFill>
          <a:blip r:embed="rId3" cstate="print"/>
          <a:srcRect/>
          <a:stretch>
            <a:fillRect/>
          </a:stretch>
        </p:blipFill>
        <p:spPr bwMode="auto">
          <a:xfrm>
            <a:off x="3048000" y="2133600"/>
            <a:ext cx="2701925" cy="3944938"/>
          </a:xfrm>
          <a:prstGeom prst="rect">
            <a:avLst/>
          </a:prstGeom>
          <a:noFill/>
        </p:spPr>
      </p:pic>
      <p:sp>
        <p:nvSpPr>
          <p:cNvPr id="25604" name="Text Box 4"/>
          <p:cNvSpPr txBox="1">
            <a:spLocks noChangeArrowheads="1"/>
          </p:cNvSpPr>
          <p:nvPr/>
        </p:nvSpPr>
        <p:spPr bwMode="auto">
          <a:xfrm>
            <a:off x="1066800" y="1828800"/>
            <a:ext cx="1201738" cy="579438"/>
          </a:xfrm>
          <a:prstGeom prst="rect">
            <a:avLst/>
          </a:prstGeom>
          <a:noFill/>
          <a:ln w="9525">
            <a:noFill/>
            <a:miter lim="800000"/>
            <a:headEnd/>
            <a:tailEnd/>
          </a:ln>
          <a:effectLst/>
        </p:spPr>
        <p:txBody>
          <a:bodyPr wrap="none">
            <a:spAutoFit/>
          </a:bodyPr>
          <a:lstStyle/>
          <a:p>
            <a:r>
              <a:rPr lang="en-US" sz="3200"/>
              <a:t>Genes</a:t>
            </a:r>
          </a:p>
        </p:txBody>
      </p:sp>
      <p:sp>
        <p:nvSpPr>
          <p:cNvPr id="25605" name="Text Box 5"/>
          <p:cNvSpPr txBox="1">
            <a:spLocks noChangeArrowheads="1"/>
          </p:cNvSpPr>
          <p:nvPr/>
        </p:nvSpPr>
        <p:spPr bwMode="auto">
          <a:xfrm>
            <a:off x="533400" y="2743200"/>
            <a:ext cx="2363788" cy="579438"/>
          </a:xfrm>
          <a:prstGeom prst="rect">
            <a:avLst/>
          </a:prstGeom>
          <a:noFill/>
          <a:ln w="9525">
            <a:noFill/>
            <a:miter lim="800000"/>
            <a:headEnd/>
            <a:tailEnd/>
          </a:ln>
          <a:effectLst/>
        </p:spPr>
        <p:txBody>
          <a:bodyPr wrap="none">
            <a:spAutoFit/>
          </a:bodyPr>
          <a:lstStyle/>
          <a:p>
            <a:r>
              <a:rPr lang="en-US" sz="3200"/>
              <a:t>Health Status</a:t>
            </a:r>
          </a:p>
        </p:txBody>
      </p:sp>
      <p:sp>
        <p:nvSpPr>
          <p:cNvPr id="25606" name="Text Box 6"/>
          <p:cNvSpPr txBox="1">
            <a:spLocks noChangeArrowheads="1"/>
          </p:cNvSpPr>
          <p:nvPr/>
        </p:nvSpPr>
        <p:spPr bwMode="auto">
          <a:xfrm>
            <a:off x="914400" y="3733800"/>
            <a:ext cx="884238" cy="579438"/>
          </a:xfrm>
          <a:prstGeom prst="rect">
            <a:avLst/>
          </a:prstGeom>
          <a:noFill/>
          <a:ln w="9525">
            <a:noFill/>
            <a:miter lim="800000"/>
            <a:headEnd/>
            <a:tailEnd/>
          </a:ln>
          <a:effectLst/>
        </p:spPr>
        <p:txBody>
          <a:bodyPr wrap="none">
            <a:spAutoFit/>
          </a:bodyPr>
          <a:lstStyle/>
          <a:p>
            <a:r>
              <a:rPr lang="en-US" sz="3200"/>
              <a:t>Diet</a:t>
            </a:r>
          </a:p>
        </p:txBody>
      </p:sp>
      <p:sp>
        <p:nvSpPr>
          <p:cNvPr id="25607" name="Text Box 7"/>
          <p:cNvSpPr txBox="1">
            <a:spLocks noChangeArrowheads="1"/>
          </p:cNvSpPr>
          <p:nvPr/>
        </p:nvSpPr>
        <p:spPr bwMode="auto">
          <a:xfrm>
            <a:off x="746125" y="4667250"/>
            <a:ext cx="1628775" cy="579438"/>
          </a:xfrm>
          <a:prstGeom prst="rect">
            <a:avLst/>
          </a:prstGeom>
          <a:noFill/>
          <a:ln w="9525">
            <a:noFill/>
            <a:miter lim="800000"/>
            <a:headEnd/>
            <a:tailEnd/>
          </a:ln>
          <a:effectLst/>
        </p:spPr>
        <p:txBody>
          <a:bodyPr wrap="none">
            <a:spAutoFit/>
          </a:bodyPr>
          <a:lstStyle/>
          <a:p>
            <a:r>
              <a:rPr lang="en-US" sz="3200"/>
              <a:t>Lifestyle</a:t>
            </a:r>
          </a:p>
        </p:txBody>
      </p:sp>
      <p:sp>
        <p:nvSpPr>
          <p:cNvPr id="25608" name="Text Box 8"/>
          <p:cNvSpPr txBox="1">
            <a:spLocks noChangeArrowheads="1"/>
          </p:cNvSpPr>
          <p:nvPr/>
        </p:nvSpPr>
        <p:spPr bwMode="auto">
          <a:xfrm>
            <a:off x="6096000" y="4800600"/>
            <a:ext cx="1901825" cy="579438"/>
          </a:xfrm>
          <a:prstGeom prst="rect">
            <a:avLst/>
          </a:prstGeom>
          <a:noFill/>
          <a:ln w="9525">
            <a:noFill/>
            <a:miter lim="800000"/>
            <a:headEnd/>
            <a:tailEnd/>
          </a:ln>
          <a:effectLst/>
        </p:spPr>
        <p:txBody>
          <a:bodyPr wrap="none">
            <a:spAutoFit/>
          </a:bodyPr>
          <a:lstStyle/>
          <a:p>
            <a:r>
              <a:rPr lang="en-US" sz="3200"/>
              <a:t>Chemicals</a:t>
            </a:r>
          </a:p>
        </p:txBody>
      </p:sp>
      <p:sp>
        <p:nvSpPr>
          <p:cNvPr id="25609" name="Text Box 9"/>
          <p:cNvSpPr txBox="1">
            <a:spLocks noChangeArrowheads="1"/>
          </p:cNvSpPr>
          <p:nvPr/>
        </p:nvSpPr>
        <p:spPr bwMode="auto">
          <a:xfrm>
            <a:off x="6172200" y="3352800"/>
            <a:ext cx="1289050" cy="519113"/>
          </a:xfrm>
          <a:prstGeom prst="rect">
            <a:avLst/>
          </a:prstGeom>
          <a:noFill/>
          <a:ln w="9525">
            <a:noFill/>
            <a:miter lim="800000"/>
            <a:headEnd/>
            <a:tailEnd/>
          </a:ln>
          <a:effectLst/>
        </p:spPr>
        <p:txBody>
          <a:bodyPr wrap="none">
            <a:spAutoFit/>
          </a:bodyPr>
          <a:lstStyle/>
          <a:p>
            <a:r>
              <a:rPr lang="en-US" sz="2800"/>
              <a:t>Arsenic</a:t>
            </a:r>
          </a:p>
        </p:txBody>
      </p:sp>
      <p:sp>
        <p:nvSpPr>
          <p:cNvPr id="25610" name="Text Box 10"/>
          <p:cNvSpPr txBox="1">
            <a:spLocks noChangeArrowheads="1"/>
          </p:cNvSpPr>
          <p:nvPr/>
        </p:nvSpPr>
        <p:spPr bwMode="auto">
          <a:xfrm>
            <a:off x="6003925" y="2632075"/>
            <a:ext cx="674688" cy="457200"/>
          </a:xfrm>
          <a:prstGeom prst="rect">
            <a:avLst/>
          </a:prstGeom>
          <a:noFill/>
          <a:ln w="9525">
            <a:noFill/>
            <a:miter lim="800000"/>
            <a:headEnd/>
            <a:tailEnd/>
          </a:ln>
          <a:effectLst/>
        </p:spPr>
        <p:txBody>
          <a:bodyPr wrap="none">
            <a:spAutoFit/>
          </a:bodyPr>
          <a:lstStyle/>
          <a:p>
            <a:r>
              <a:rPr lang="en-US"/>
              <a:t>Soil</a:t>
            </a:r>
          </a:p>
        </p:txBody>
      </p:sp>
      <p:sp>
        <p:nvSpPr>
          <p:cNvPr id="25611" name="Text Box 11"/>
          <p:cNvSpPr txBox="1">
            <a:spLocks noChangeArrowheads="1"/>
          </p:cNvSpPr>
          <p:nvPr/>
        </p:nvSpPr>
        <p:spPr bwMode="auto">
          <a:xfrm>
            <a:off x="6994525" y="2327275"/>
            <a:ext cx="927100" cy="457200"/>
          </a:xfrm>
          <a:prstGeom prst="rect">
            <a:avLst/>
          </a:prstGeom>
          <a:noFill/>
          <a:ln w="9525">
            <a:noFill/>
            <a:miter lim="800000"/>
            <a:headEnd/>
            <a:tailEnd/>
          </a:ln>
          <a:effectLst/>
        </p:spPr>
        <p:txBody>
          <a:bodyPr wrap="none">
            <a:spAutoFit/>
          </a:bodyPr>
          <a:lstStyle/>
          <a:p>
            <a:r>
              <a:rPr lang="en-US"/>
              <a:t>Water</a:t>
            </a:r>
          </a:p>
        </p:txBody>
      </p:sp>
      <p:sp>
        <p:nvSpPr>
          <p:cNvPr id="25612" name="Text Box 12"/>
          <p:cNvSpPr txBox="1">
            <a:spLocks noChangeArrowheads="1"/>
          </p:cNvSpPr>
          <p:nvPr/>
        </p:nvSpPr>
        <p:spPr bwMode="auto">
          <a:xfrm>
            <a:off x="7680325" y="3089275"/>
            <a:ext cx="811213" cy="457200"/>
          </a:xfrm>
          <a:prstGeom prst="rect">
            <a:avLst/>
          </a:prstGeom>
          <a:noFill/>
          <a:ln w="9525">
            <a:noFill/>
            <a:miter lim="800000"/>
            <a:headEnd/>
            <a:tailEnd/>
          </a:ln>
          <a:effectLst/>
        </p:spPr>
        <p:txBody>
          <a:bodyPr wrap="none">
            <a:spAutoFit/>
          </a:bodyPr>
          <a:lstStyle/>
          <a:p>
            <a:r>
              <a:rPr lang="en-US"/>
              <a:t>Food</a:t>
            </a:r>
          </a:p>
        </p:txBody>
      </p:sp>
      <p:sp>
        <p:nvSpPr>
          <p:cNvPr id="25613" name="Text Box 13"/>
          <p:cNvSpPr txBox="1">
            <a:spLocks noChangeArrowheads="1"/>
          </p:cNvSpPr>
          <p:nvPr/>
        </p:nvSpPr>
        <p:spPr bwMode="auto">
          <a:xfrm>
            <a:off x="7772400" y="3962400"/>
            <a:ext cx="590550" cy="457200"/>
          </a:xfrm>
          <a:prstGeom prst="rect">
            <a:avLst/>
          </a:prstGeom>
          <a:noFill/>
          <a:ln w="9525">
            <a:noFill/>
            <a:miter lim="800000"/>
            <a:headEnd/>
            <a:tailEnd/>
          </a:ln>
          <a:effectLst/>
        </p:spPr>
        <p:txBody>
          <a:bodyPr wrap="none">
            <a:spAutoFit/>
          </a:bodyPr>
          <a:lstStyle/>
          <a:p>
            <a:r>
              <a:rPr lang="en-US"/>
              <a:t>Air</a:t>
            </a:r>
          </a:p>
        </p:txBody>
      </p:sp>
      <p:sp>
        <p:nvSpPr>
          <p:cNvPr id="25614" name="Line 14"/>
          <p:cNvSpPr>
            <a:spLocks noChangeShapeType="1"/>
          </p:cNvSpPr>
          <p:nvPr/>
        </p:nvSpPr>
        <p:spPr bwMode="auto">
          <a:xfrm>
            <a:off x="2514600" y="2209800"/>
            <a:ext cx="762000" cy="152400"/>
          </a:xfrm>
          <a:prstGeom prst="line">
            <a:avLst/>
          </a:prstGeom>
          <a:noFill/>
          <a:ln w="38100">
            <a:solidFill>
              <a:schemeClr val="tx1"/>
            </a:solidFill>
            <a:round/>
            <a:headEnd/>
            <a:tailEnd type="stealth" w="lg" len="lg"/>
          </a:ln>
          <a:effectLst/>
        </p:spPr>
        <p:txBody>
          <a:bodyPr/>
          <a:lstStyle/>
          <a:p>
            <a:endParaRPr lang="en-US"/>
          </a:p>
        </p:txBody>
      </p:sp>
      <p:sp>
        <p:nvSpPr>
          <p:cNvPr id="25615" name="Line 15"/>
          <p:cNvSpPr>
            <a:spLocks noChangeShapeType="1"/>
          </p:cNvSpPr>
          <p:nvPr/>
        </p:nvSpPr>
        <p:spPr bwMode="auto">
          <a:xfrm>
            <a:off x="2971800" y="3124200"/>
            <a:ext cx="381000" cy="76200"/>
          </a:xfrm>
          <a:prstGeom prst="line">
            <a:avLst/>
          </a:prstGeom>
          <a:noFill/>
          <a:ln w="38100">
            <a:solidFill>
              <a:schemeClr val="tx1"/>
            </a:solidFill>
            <a:round/>
            <a:headEnd/>
            <a:tailEnd type="stealth" w="lg" len="lg"/>
          </a:ln>
          <a:effectLst/>
        </p:spPr>
        <p:txBody>
          <a:bodyPr/>
          <a:lstStyle/>
          <a:p>
            <a:endParaRPr lang="en-US"/>
          </a:p>
        </p:txBody>
      </p:sp>
      <p:sp>
        <p:nvSpPr>
          <p:cNvPr id="25616" name="Line 16"/>
          <p:cNvSpPr>
            <a:spLocks noChangeShapeType="1"/>
          </p:cNvSpPr>
          <p:nvPr/>
        </p:nvSpPr>
        <p:spPr bwMode="auto">
          <a:xfrm flipV="1">
            <a:off x="1905000" y="3962400"/>
            <a:ext cx="1143000" cy="76200"/>
          </a:xfrm>
          <a:prstGeom prst="line">
            <a:avLst/>
          </a:prstGeom>
          <a:noFill/>
          <a:ln w="38100">
            <a:solidFill>
              <a:schemeClr val="tx1"/>
            </a:solidFill>
            <a:round/>
            <a:headEnd/>
            <a:tailEnd type="stealth" w="lg" len="lg"/>
          </a:ln>
          <a:effectLst/>
        </p:spPr>
        <p:txBody>
          <a:bodyPr/>
          <a:lstStyle/>
          <a:p>
            <a:endParaRPr lang="en-US"/>
          </a:p>
        </p:txBody>
      </p:sp>
      <p:sp>
        <p:nvSpPr>
          <p:cNvPr id="25617" name="Line 17"/>
          <p:cNvSpPr>
            <a:spLocks noChangeShapeType="1"/>
          </p:cNvSpPr>
          <p:nvPr/>
        </p:nvSpPr>
        <p:spPr bwMode="auto">
          <a:xfrm flipV="1">
            <a:off x="2514600" y="4800600"/>
            <a:ext cx="533400" cy="152400"/>
          </a:xfrm>
          <a:prstGeom prst="line">
            <a:avLst/>
          </a:prstGeom>
          <a:noFill/>
          <a:ln w="38100">
            <a:solidFill>
              <a:schemeClr val="tx1"/>
            </a:solidFill>
            <a:round/>
            <a:headEnd/>
            <a:tailEnd type="stealth" w="lg" len="lg"/>
          </a:ln>
          <a:effectLst/>
        </p:spPr>
        <p:txBody>
          <a:bodyPr/>
          <a:lstStyle/>
          <a:p>
            <a:endParaRPr lang="en-US"/>
          </a:p>
        </p:txBody>
      </p:sp>
      <p:sp>
        <p:nvSpPr>
          <p:cNvPr id="25618" name="Line 18"/>
          <p:cNvSpPr>
            <a:spLocks noChangeShapeType="1"/>
          </p:cNvSpPr>
          <p:nvPr/>
        </p:nvSpPr>
        <p:spPr bwMode="auto">
          <a:xfrm flipH="1" flipV="1">
            <a:off x="5638800" y="4800600"/>
            <a:ext cx="381000" cy="228600"/>
          </a:xfrm>
          <a:prstGeom prst="line">
            <a:avLst/>
          </a:prstGeom>
          <a:noFill/>
          <a:ln w="38100">
            <a:solidFill>
              <a:schemeClr val="tx1"/>
            </a:solidFill>
            <a:round/>
            <a:headEnd/>
            <a:tailEnd type="stealth" w="lg" len="lg"/>
          </a:ln>
          <a:effectLst/>
        </p:spPr>
        <p:txBody>
          <a:bodyPr/>
          <a:lstStyle/>
          <a:p>
            <a:endParaRPr lang="en-US"/>
          </a:p>
        </p:txBody>
      </p:sp>
      <p:sp>
        <p:nvSpPr>
          <p:cNvPr id="25619" name="Line 19"/>
          <p:cNvSpPr>
            <a:spLocks noChangeShapeType="1"/>
          </p:cNvSpPr>
          <p:nvPr/>
        </p:nvSpPr>
        <p:spPr bwMode="auto">
          <a:xfrm>
            <a:off x="6934200" y="3962400"/>
            <a:ext cx="0" cy="838200"/>
          </a:xfrm>
          <a:prstGeom prst="line">
            <a:avLst/>
          </a:prstGeom>
          <a:noFill/>
          <a:ln w="28575">
            <a:solidFill>
              <a:schemeClr val="tx1"/>
            </a:solidFill>
            <a:round/>
            <a:headEnd/>
            <a:tailEnd type="stealth" w="med" len="lg"/>
          </a:ln>
          <a:effectLst/>
        </p:spPr>
        <p:txBody>
          <a:bodyPr/>
          <a:lstStyle/>
          <a:p>
            <a:endParaRPr lang="en-US"/>
          </a:p>
        </p:txBody>
      </p:sp>
      <p:sp>
        <p:nvSpPr>
          <p:cNvPr id="25620" name="Line 20"/>
          <p:cNvSpPr>
            <a:spLocks noChangeShapeType="1"/>
          </p:cNvSpPr>
          <p:nvPr/>
        </p:nvSpPr>
        <p:spPr bwMode="auto">
          <a:xfrm>
            <a:off x="6477000" y="3124200"/>
            <a:ext cx="152400" cy="304800"/>
          </a:xfrm>
          <a:prstGeom prst="line">
            <a:avLst/>
          </a:prstGeom>
          <a:noFill/>
          <a:ln w="19050">
            <a:solidFill>
              <a:schemeClr val="tx1"/>
            </a:solidFill>
            <a:round/>
            <a:headEnd/>
            <a:tailEnd type="stealth" w="med" len="med"/>
          </a:ln>
          <a:effectLst/>
        </p:spPr>
        <p:txBody>
          <a:bodyPr/>
          <a:lstStyle/>
          <a:p>
            <a:endParaRPr lang="en-US"/>
          </a:p>
        </p:txBody>
      </p:sp>
      <p:sp>
        <p:nvSpPr>
          <p:cNvPr id="25621" name="Line 21"/>
          <p:cNvSpPr>
            <a:spLocks noChangeShapeType="1"/>
          </p:cNvSpPr>
          <p:nvPr/>
        </p:nvSpPr>
        <p:spPr bwMode="auto">
          <a:xfrm flipH="1">
            <a:off x="7162800" y="2895600"/>
            <a:ext cx="228600" cy="457200"/>
          </a:xfrm>
          <a:prstGeom prst="line">
            <a:avLst/>
          </a:prstGeom>
          <a:noFill/>
          <a:ln w="19050">
            <a:solidFill>
              <a:schemeClr val="tx1"/>
            </a:solidFill>
            <a:round/>
            <a:headEnd/>
            <a:tailEnd type="stealth" w="med" len="med"/>
          </a:ln>
          <a:effectLst/>
        </p:spPr>
        <p:txBody>
          <a:bodyPr/>
          <a:lstStyle/>
          <a:p>
            <a:endParaRPr lang="en-US"/>
          </a:p>
        </p:txBody>
      </p:sp>
      <p:sp>
        <p:nvSpPr>
          <p:cNvPr id="25622" name="Line 22"/>
          <p:cNvSpPr>
            <a:spLocks noChangeShapeType="1"/>
          </p:cNvSpPr>
          <p:nvPr/>
        </p:nvSpPr>
        <p:spPr bwMode="auto">
          <a:xfrm flipH="1">
            <a:off x="7467600" y="3429000"/>
            <a:ext cx="228600" cy="152400"/>
          </a:xfrm>
          <a:prstGeom prst="line">
            <a:avLst/>
          </a:prstGeom>
          <a:noFill/>
          <a:ln w="19050">
            <a:solidFill>
              <a:schemeClr val="tx1"/>
            </a:solidFill>
            <a:round/>
            <a:headEnd/>
            <a:tailEnd type="stealth" w="med" len="med"/>
          </a:ln>
          <a:effectLst/>
        </p:spPr>
        <p:txBody>
          <a:bodyPr/>
          <a:lstStyle/>
          <a:p>
            <a:endParaRPr lang="en-US"/>
          </a:p>
        </p:txBody>
      </p:sp>
      <p:sp>
        <p:nvSpPr>
          <p:cNvPr id="25623" name="Line 23"/>
          <p:cNvSpPr>
            <a:spLocks noChangeShapeType="1"/>
          </p:cNvSpPr>
          <p:nvPr/>
        </p:nvSpPr>
        <p:spPr bwMode="auto">
          <a:xfrm flipH="1" flipV="1">
            <a:off x="7391400" y="3886200"/>
            <a:ext cx="304800" cy="228600"/>
          </a:xfrm>
          <a:prstGeom prst="line">
            <a:avLst/>
          </a:prstGeom>
          <a:noFill/>
          <a:ln w="19050">
            <a:solidFill>
              <a:schemeClr val="tx1"/>
            </a:solidFill>
            <a:round/>
            <a:headEnd/>
            <a:tailEnd type="stealth" w="med" len="med"/>
          </a:ln>
          <a:effectLst/>
        </p:spPr>
        <p:txBody>
          <a:bodyPr/>
          <a:lstStyle/>
          <a:p>
            <a:endParaRPr lang="en-US"/>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p:cNvSpPr txBox="1">
            <a:spLocks/>
          </p:cNvSpPr>
          <p:nvPr/>
        </p:nvSpPr>
        <p:spPr>
          <a:xfrm>
            <a:off x="381000" y="1219200"/>
            <a:ext cx="8153400" cy="4603092"/>
          </a:xfrm>
          <a:prstGeom prst="rect">
            <a:avLst/>
          </a:prstGeom>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396875" indent="-396875" defTabSz="914363">
              <a:lnSpc>
                <a:spcPct val="90000"/>
              </a:lnSpc>
              <a:spcBef>
                <a:spcPct val="20000"/>
              </a:spcBef>
              <a:buFont typeface="Arial" pitchFamily="34" charset="0"/>
              <a:buChar char="•"/>
              <a:defRPr/>
            </a:pPr>
            <a:r>
              <a:rPr lang="en-US" sz="3200" dirty="0" smtClean="0"/>
              <a:t>Address highest contamination first</a:t>
            </a:r>
          </a:p>
          <a:p>
            <a:pPr marL="396875" indent="-396875" defTabSz="914363">
              <a:lnSpc>
                <a:spcPct val="90000"/>
              </a:lnSpc>
              <a:spcBef>
                <a:spcPct val="20000"/>
              </a:spcBef>
              <a:buFont typeface="Arial" pitchFamily="34" charset="0"/>
              <a:buChar char="•"/>
              <a:defRPr/>
            </a:pPr>
            <a:r>
              <a:rPr lang="en-US" sz="3200" dirty="0" smtClean="0"/>
              <a:t>Maximize Asarco settlement funds</a:t>
            </a:r>
          </a:p>
          <a:p>
            <a:pPr marL="396875" indent="-396875" defTabSz="914363">
              <a:lnSpc>
                <a:spcPct val="90000"/>
              </a:lnSpc>
              <a:spcBef>
                <a:spcPct val="20000"/>
              </a:spcBef>
              <a:buFont typeface="Arial" pitchFamily="34" charset="0"/>
              <a:buChar char="•"/>
              <a:defRPr/>
            </a:pPr>
            <a:r>
              <a:rPr lang="en-US" sz="3200" dirty="0" smtClean="0"/>
              <a:t>Balance sampling and cleanup costs</a:t>
            </a:r>
          </a:p>
          <a:p>
            <a:pPr marL="396875" indent="-396875" defTabSz="914363">
              <a:lnSpc>
                <a:spcPct val="90000"/>
              </a:lnSpc>
              <a:spcBef>
                <a:spcPct val="20000"/>
              </a:spcBef>
              <a:buFont typeface="Arial" pitchFamily="34" charset="0"/>
              <a:buChar char="•"/>
              <a:defRPr/>
            </a:pPr>
            <a:r>
              <a:rPr lang="en-US" sz="3200" dirty="0" smtClean="0"/>
              <a:t>Increase public awareness</a:t>
            </a:r>
          </a:p>
          <a:p>
            <a:pPr marL="854075" lvl="1" indent="-396875" defTabSz="914363">
              <a:lnSpc>
                <a:spcPct val="90000"/>
              </a:lnSpc>
              <a:spcBef>
                <a:spcPct val="20000"/>
              </a:spcBef>
              <a:buFont typeface="Arial" pitchFamily="34" charset="0"/>
              <a:buChar char="•"/>
              <a:defRPr/>
            </a:pPr>
            <a:endParaRPr lang="en-US" sz="3200" dirty="0" smtClean="0"/>
          </a:p>
          <a:p>
            <a:pPr marL="854075" lvl="1" indent="-396875" defTabSz="914363">
              <a:lnSpc>
                <a:spcPct val="90000"/>
              </a:lnSpc>
              <a:spcBef>
                <a:spcPct val="20000"/>
              </a:spcBef>
              <a:defRPr/>
            </a:pPr>
            <a:endParaRPr lang="en-US" sz="3200" dirty="0" smtClean="0"/>
          </a:p>
          <a:p>
            <a:pPr marL="854075" lvl="1" indent="-396875" defTabSz="914363">
              <a:lnSpc>
                <a:spcPct val="90000"/>
              </a:lnSpc>
              <a:spcBef>
                <a:spcPct val="20000"/>
              </a:spcBef>
              <a:buFont typeface="Arial" pitchFamily="34" charset="0"/>
              <a:buChar char="•"/>
              <a:defRPr/>
            </a:pPr>
            <a:endParaRPr lang="en-US" sz="3200" dirty="0" smtClean="0"/>
          </a:p>
          <a:p>
            <a:pPr marL="854075" lvl="1" indent="-396875" defTabSz="914363">
              <a:lnSpc>
                <a:spcPct val="90000"/>
              </a:lnSpc>
              <a:spcBef>
                <a:spcPct val="20000"/>
              </a:spcBef>
              <a:buFont typeface="Arial" pitchFamily="34" charset="0"/>
              <a:buChar char="•"/>
              <a:defRPr/>
            </a:pPr>
            <a:endParaRPr lang="en-US" sz="3200" dirty="0" smtClean="0"/>
          </a:p>
          <a:p>
            <a:pPr marL="854075" lvl="1" indent="-396875" defTabSz="914363">
              <a:lnSpc>
                <a:spcPct val="90000"/>
              </a:lnSpc>
              <a:spcBef>
                <a:spcPct val="20000"/>
              </a:spcBef>
              <a:buFont typeface="Arial" pitchFamily="34" charset="0"/>
              <a:buChar char="•"/>
              <a:defRPr/>
            </a:pPr>
            <a:endParaRPr lang="en-US" sz="3200" dirty="0" smtClean="0"/>
          </a:p>
          <a:p>
            <a:pPr marL="854075" lvl="1" indent="-396875" defTabSz="914363">
              <a:lnSpc>
                <a:spcPct val="90000"/>
              </a:lnSpc>
              <a:spcBef>
                <a:spcPct val="20000"/>
              </a:spcBef>
              <a:buFont typeface="Arial" pitchFamily="34" charset="0"/>
              <a:buChar char="•"/>
            </a:pPr>
            <a:endParaRPr kumimoji="0" lang="en-US" sz="3200" b="0" i="0" u="none" strike="noStrike" kern="1200" cap="none" spc="0" normalizeH="0" baseline="0" noProof="0" dirty="0" smtClean="0">
              <a:ln>
                <a:noFill/>
              </a:ln>
              <a:solidFill>
                <a:srgbClr val="FFFFFF"/>
              </a:solidFill>
              <a:effectLst/>
              <a:uLnTx/>
              <a:uFillTx/>
              <a:latin typeface="Arial"/>
            </a:endParaRPr>
          </a:p>
          <a:p>
            <a:pPr marL="396875" marR="0" lvl="0" indent="-396875" algn="l" defTabSz="914363" rtl="0" eaLnBrk="1" fontAlgn="auto" latinLnBrk="0" hangingPunct="1">
              <a:lnSpc>
                <a:spcPct val="90000"/>
              </a:lnSpc>
              <a:spcBef>
                <a:spcPct val="20000"/>
              </a:spcBef>
              <a:spcAft>
                <a:spcPts val="0"/>
              </a:spcAft>
              <a:buClrTx/>
              <a:buSzTx/>
              <a:buFont typeface="Arial" pitchFamily="34" charset="0"/>
              <a:buChar char="•"/>
              <a:tabLst/>
              <a:defRPr/>
            </a:pPr>
            <a:endParaRPr kumimoji="0" lang="en-US" sz="3200" b="0" i="0" u="none" strike="noStrike" kern="1200" cap="none" spc="0" normalizeH="0" baseline="0" noProof="0" dirty="0">
              <a:ln>
                <a:noFill/>
              </a:ln>
              <a:solidFill>
                <a:srgbClr val="FFFFFF"/>
              </a:solidFill>
              <a:effectLst/>
              <a:uLnTx/>
              <a:uFillTx/>
              <a:latin typeface="Arial"/>
            </a:endParaRPr>
          </a:p>
        </p:txBody>
      </p:sp>
      <p:sp>
        <p:nvSpPr>
          <p:cNvPr id="5" name="Title 1"/>
          <p:cNvSpPr txBox="1">
            <a:spLocks/>
          </p:cNvSpPr>
          <p:nvPr/>
        </p:nvSpPr>
        <p:spPr>
          <a:xfrm>
            <a:off x="381000" y="230188"/>
            <a:ext cx="8382000" cy="664797"/>
          </a:xfrm>
          <a:prstGeom prst="rect">
            <a:avLst/>
          </a:prstGeom>
        </p:spPr>
        <p:txBody>
          <a:bodyPr/>
          <a:lstStyle/>
          <a:p>
            <a:pPr marL="0" marR="0" lvl="0" indent="0" defTabSz="914363" rtl="0" eaLnBrk="1" fontAlgn="auto" latinLnBrk="0" hangingPunct="1">
              <a:lnSpc>
                <a:spcPct val="90000"/>
              </a:lnSpc>
              <a:spcBef>
                <a:spcPct val="0"/>
              </a:spcBef>
              <a:spcAft>
                <a:spcPts val="0"/>
              </a:spcAft>
              <a:buClrTx/>
              <a:buSzTx/>
              <a:buFontTx/>
              <a:buNone/>
              <a:tabLst/>
              <a:defRPr/>
            </a:pPr>
            <a:r>
              <a:rPr lang="en-US" sz="40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Goals for the Yard Program</a:t>
            </a:r>
            <a:endParaRPr kumimoji="0" lang="en-US" sz="40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6" name="TextBox 5"/>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4</a:t>
            </a:fld>
            <a:endParaRPr lang="en-US" dirty="0"/>
          </a:p>
        </p:txBody>
      </p:sp>
      <p:sp>
        <p:nvSpPr>
          <p:cNvPr id="7" name="TextBox 6"/>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nvGraphicFramePr>
        <p:xfrm>
          <a:off x="914400" y="1600200"/>
          <a:ext cx="7467600" cy="3886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The Yard Program Overview</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4" name="TextBox 3"/>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5</a:t>
            </a:fld>
            <a:endParaRPr lang="en-US" dirty="0"/>
          </a:p>
        </p:txBody>
      </p:sp>
      <p:sp>
        <p:nvSpPr>
          <p:cNvPr id="5" name="TextBox 4"/>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1295400" y="914400"/>
          <a:ext cx="6781800" cy="2286000"/>
        </p:xfrm>
        <a:graphic>
          <a:graphicData uri="http://schemas.openxmlformats.org/drawingml/2006/table">
            <a:tbl>
              <a:tblPr firstRow="1" bandRow="1">
                <a:tableStyleId>{3C2FFA5D-87B4-456A-9821-1D502468CF0F}</a:tableStyleId>
              </a:tblPr>
              <a:tblGrid>
                <a:gridCol w="3390900"/>
                <a:gridCol w="3390900"/>
              </a:tblGrid>
              <a:tr h="762000">
                <a:tc gridSpan="2">
                  <a:txBody>
                    <a:bodyPr/>
                    <a:lstStyle/>
                    <a:p>
                      <a:pPr algn="ctr"/>
                      <a:r>
                        <a:rPr lang="en-US" sz="4000" dirty="0" smtClean="0"/>
                        <a:t>Action Levels</a:t>
                      </a:r>
                      <a:endParaRPr lang="en-US" sz="4000" dirty="0"/>
                    </a:p>
                  </a:txBody>
                  <a:tcPr/>
                </a:tc>
                <a:tc hMerge="1">
                  <a:txBody>
                    <a:bodyPr/>
                    <a:lstStyle/>
                    <a:p>
                      <a:endParaRPr lang="en-US" dirty="0"/>
                    </a:p>
                  </a:txBody>
                  <a:tcPr/>
                </a:tc>
              </a:tr>
              <a:tr h="762000">
                <a:tc>
                  <a:txBody>
                    <a:bodyPr/>
                    <a:lstStyle/>
                    <a:p>
                      <a:pPr algn="ctr"/>
                      <a:r>
                        <a:rPr lang="en-US" sz="2400" dirty="0" smtClean="0"/>
                        <a:t>Arsenic</a:t>
                      </a:r>
                      <a:endParaRPr lang="en-US" sz="2400" dirty="0"/>
                    </a:p>
                  </a:txBody>
                  <a:tcPr/>
                </a:tc>
                <a:tc>
                  <a:txBody>
                    <a:bodyPr/>
                    <a:lstStyle/>
                    <a:p>
                      <a:pPr algn="ctr"/>
                      <a:r>
                        <a:rPr lang="en-US" sz="2400" dirty="0" smtClean="0"/>
                        <a:t>100 ppm</a:t>
                      </a:r>
                      <a:endParaRPr lang="en-US" sz="2400" dirty="0"/>
                    </a:p>
                  </a:txBody>
                  <a:tcPr/>
                </a:tc>
              </a:tr>
              <a:tr h="762000">
                <a:tc>
                  <a:txBody>
                    <a:bodyPr/>
                    <a:lstStyle/>
                    <a:p>
                      <a:pPr algn="ctr"/>
                      <a:r>
                        <a:rPr lang="en-US" sz="2400" dirty="0" smtClean="0"/>
                        <a:t>Lead</a:t>
                      </a:r>
                      <a:endParaRPr lang="en-US" sz="2400" dirty="0"/>
                    </a:p>
                  </a:txBody>
                  <a:tcPr/>
                </a:tc>
                <a:tc>
                  <a:txBody>
                    <a:bodyPr/>
                    <a:lstStyle/>
                    <a:p>
                      <a:pPr algn="ctr"/>
                      <a:r>
                        <a:rPr lang="en-US" sz="2400" dirty="0" smtClean="0"/>
                        <a:t>500</a:t>
                      </a:r>
                      <a:r>
                        <a:rPr lang="en-US" sz="2400" baseline="0" dirty="0" smtClean="0"/>
                        <a:t> ppm</a:t>
                      </a:r>
                      <a:endParaRPr lang="en-US" sz="2400" dirty="0"/>
                    </a:p>
                  </a:txBody>
                  <a:tcPr/>
                </a:tc>
              </a:tr>
            </a:tbl>
          </a:graphicData>
        </a:graphic>
      </p:graphicFrame>
      <p:graphicFrame>
        <p:nvGraphicFramePr>
          <p:cNvPr id="8" name="Table 7"/>
          <p:cNvGraphicFramePr>
            <a:graphicFrameLocks noGrp="1"/>
          </p:cNvGraphicFramePr>
          <p:nvPr/>
        </p:nvGraphicFramePr>
        <p:xfrm>
          <a:off x="1295400" y="3505200"/>
          <a:ext cx="6781800" cy="2438400"/>
        </p:xfrm>
        <a:graphic>
          <a:graphicData uri="http://schemas.openxmlformats.org/drawingml/2006/table">
            <a:tbl>
              <a:tblPr firstRow="1" bandRow="1">
                <a:tableStyleId>{775DCB02-9BB8-47FD-8907-85C794F793BA}</a:tableStyleId>
              </a:tblPr>
              <a:tblGrid>
                <a:gridCol w="3390900"/>
                <a:gridCol w="3390900"/>
              </a:tblGrid>
              <a:tr h="812800">
                <a:tc gridSpan="2">
                  <a:txBody>
                    <a:bodyPr/>
                    <a:lstStyle/>
                    <a:p>
                      <a:pPr algn="ctr"/>
                      <a:r>
                        <a:rPr lang="en-US" sz="4000" dirty="0" smtClean="0"/>
                        <a:t>Threshold Levels</a:t>
                      </a:r>
                      <a:endParaRPr lang="en-US" sz="4000" dirty="0"/>
                    </a:p>
                  </a:txBody>
                  <a:tcPr/>
                </a:tc>
                <a:tc hMerge="1">
                  <a:txBody>
                    <a:bodyPr/>
                    <a:lstStyle/>
                    <a:p>
                      <a:endParaRPr lang="en-US" dirty="0"/>
                    </a:p>
                  </a:txBody>
                  <a:tcPr/>
                </a:tc>
              </a:tr>
              <a:tr h="812800">
                <a:tc>
                  <a:txBody>
                    <a:bodyPr/>
                    <a:lstStyle/>
                    <a:p>
                      <a:pPr algn="ctr"/>
                      <a:r>
                        <a:rPr lang="en-US" sz="2400" dirty="0" smtClean="0"/>
                        <a:t>Arsenic</a:t>
                      </a:r>
                      <a:endParaRPr lang="en-US" sz="2400" dirty="0"/>
                    </a:p>
                  </a:txBody>
                  <a:tcPr/>
                </a:tc>
                <a:tc>
                  <a:txBody>
                    <a:bodyPr/>
                    <a:lstStyle/>
                    <a:p>
                      <a:pPr algn="ctr"/>
                      <a:r>
                        <a:rPr lang="en-US" sz="2400" dirty="0" smtClean="0"/>
                        <a:t>90 ppm</a:t>
                      </a:r>
                      <a:endParaRPr lang="en-US" sz="2400" dirty="0"/>
                    </a:p>
                  </a:txBody>
                  <a:tcPr/>
                </a:tc>
              </a:tr>
              <a:tr h="812800">
                <a:tc>
                  <a:txBody>
                    <a:bodyPr/>
                    <a:lstStyle/>
                    <a:p>
                      <a:pPr algn="ctr"/>
                      <a:r>
                        <a:rPr lang="en-US" sz="2400" dirty="0" smtClean="0"/>
                        <a:t>Lead</a:t>
                      </a:r>
                      <a:endParaRPr lang="en-US" sz="2400" dirty="0"/>
                    </a:p>
                  </a:txBody>
                  <a:tcPr/>
                </a:tc>
                <a:tc>
                  <a:txBody>
                    <a:bodyPr/>
                    <a:lstStyle/>
                    <a:p>
                      <a:pPr algn="ctr"/>
                      <a:r>
                        <a:rPr lang="en-US" sz="2400" dirty="0" smtClean="0"/>
                        <a:t>500 ppm</a:t>
                      </a:r>
                      <a:endParaRPr lang="en-US" sz="2400" dirty="0"/>
                    </a:p>
                  </a:txBody>
                  <a:tcPr/>
                </a:tc>
              </a:tr>
            </a:tbl>
          </a:graphicData>
        </a:graphic>
      </p:graphicFrame>
      <p:sp>
        <p:nvSpPr>
          <p:cNvPr id="4" name="TextBox 3"/>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6</a:t>
            </a:fld>
            <a:endParaRPr lang="en-US" dirty="0"/>
          </a:p>
        </p:txBody>
      </p:sp>
      <p:sp>
        <p:nvSpPr>
          <p:cNvPr id="5" name="TextBox 4"/>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7</a:t>
            </a:fld>
            <a:endParaRPr lang="en-US" dirty="0"/>
          </a:p>
        </p:txBody>
      </p:sp>
      <p:sp>
        <p:nvSpPr>
          <p:cNvPr id="3" name="TextBox 2"/>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
        <p:nvSpPr>
          <p:cNvPr id="4" name="Rectangle 3"/>
          <p:cNvSpPr/>
          <p:nvPr/>
        </p:nvSpPr>
        <p:spPr bwMode="auto">
          <a:xfrm>
            <a:off x="457200" y="1143000"/>
            <a:ext cx="3810000" cy="5181600"/>
          </a:xfrm>
          <a:prstGeom prst="rect">
            <a:avLst/>
          </a:prstGeom>
          <a:solidFill>
            <a:srgbClr val="92D050"/>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 name="Oval 4"/>
          <p:cNvSpPr/>
          <p:nvPr/>
        </p:nvSpPr>
        <p:spPr bwMode="auto">
          <a:xfrm>
            <a:off x="3276600" y="12192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6" name="Oval 5"/>
          <p:cNvSpPr/>
          <p:nvPr/>
        </p:nvSpPr>
        <p:spPr bwMode="auto">
          <a:xfrm>
            <a:off x="990600" y="16764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7" name="Oval 6"/>
          <p:cNvSpPr/>
          <p:nvPr/>
        </p:nvSpPr>
        <p:spPr bwMode="auto">
          <a:xfrm>
            <a:off x="2286000" y="23622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 name="Oval 7"/>
          <p:cNvSpPr/>
          <p:nvPr/>
        </p:nvSpPr>
        <p:spPr bwMode="auto">
          <a:xfrm>
            <a:off x="3581400" y="32766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 name="Oval 8"/>
          <p:cNvSpPr/>
          <p:nvPr/>
        </p:nvSpPr>
        <p:spPr bwMode="auto">
          <a:xfrm>
            <a:off x="1066800" y="32766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0" name="Oval 9"/>
          <p:cNvSpPr/>
          <p:nvPr/>
        </p:nvSpPr>
        <p:spPr bwMode="auto">
          <a:xfrm>
            <a:off x="2286000" y="43434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1" name="Oval 10"/>
          <p:cNvSpPr/>
          <p:nvPr/>
        </p:nvSpPr>
        <p:spPr bwMode="auto">
          <a:xfrm>
            <a:off x="3581400" y="55626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2" name="Oval 11"/>
          <p:cNvSpPr/>
          <p:nvPr/>
        </p:nvSpPr>
        <p:spPr bwMode="auto">
          <a:xfrm>
            <a:off x="990600" y="5562600"/>
            <a:ext cx="152400" cy="152400"/>
          </a:xfrm>
          <a:prstGeom prst="ellipse">
            <a:avLst/>
          </a:prstGeom>
          <a:solidFill>
            <a:schemeClr val="bg1"/>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14" name="Straight Arrow Connector 13"/>
          <p:cNvCxnSpPr/>
          <p:nvPr/>
        </p:nvCxnSpPr>
        <p:spPr>
          <a:xfrm>
            <a:off x="4038600" y="1676400"/>
            <a:ext cx="1066800" cy="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181600" y="1535668"/>
            <a:ext cx="3124200" cy="369332"/>
          </a:xfrm>
          <a:prstGeom prst="rect">
            <a:avLst/>
          </a:prstGeom>
          <a:noFill/>
        </p:spPr>
        <p:txBody>
          <a:bodyPr wrap="square" rtlCol="0">
            <a:spAutoFit/>
          </a:bodyPr>
          <a:lstStyle/>
          <a:p>
            <a:r>
              <a:rPr lang="en-US" dirty="0" smtClean="0">
                <a:solidFill>
                  <a:schemeClr val="bg1"/>
                </a:solidFill>
              </a:rPr>
              <a:t>Average arsenic = 110 ppm</a:t>
            </a:r>
            <a:endParaRPr lang="en-US" dirty="0">
              <a:solidFill>
                <a:schemeClr val="bg1"/>
              </a:solidFill>
            </a:endParaRPr>
          </a:p>
        </p:txBody>
      </p:sp>
      <p:sp>
        <p:nvSpPr>
          <p:cNvPr id="16" name="Oval 15"/>
          <p:cNvSpPr/>
          <p:nvPr/>
        </p:nvSpPr>
        <p:spPr bwMode="auto">
          <a:xfrm>
            <a:off x="2286000" y="55626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7" name="Oval 16"/>
          <p:cNvSpPr/>
          <p:nvPr/>
        </p:nvSpPr>
        <p:spPr bwMode="auto">
          <a:xfrm>
            <a:off x="990600" y="25146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8" name="Oval 17"/>
          <p:cNvSpPr/>
          <p:nvPr/>
        </p:nvSpPr>
        <p:spPr bwMode="auto">
          <a:xfrm>
            <a:off x="2209800" y="16002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19" name="Oval 18"/>
          <p:cNvSpPr/>
          <p:nvPr/>
        </p:nvSpPr>
        <p:spPr bwMode="auto">
          <a:xfrm>
            <a:off x="3352800" y="25146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0" name="Oval 19"/>
          <p:cNvSpPr/>
          <p:nvPr/>
        </p:nvSpPr>
        <p:spPr bwMode="auto">
          <a:xfrm>
            <a:off x="2133600" y="34290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1" name="Oval 20"/>
          <p:cNvSpPr/>
          <p:nvPr/>
        </p:nvSpPr>
        <p:spPr bwMode="auto">
          <a:xfrm>
            <a:off x="3429000" y="40386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24" name="Straight Arrow Connector 23"/>
          <p:cNvCxnSpPr/>
          <p:nvPr/>
        </p:nvCxnSpPr>
        <p:spPr>
          <a:xfrm>
            <a:off x="3962400" y="2362200"/>
            <a:ext cx="1066800" cy="0"/>
          </a:xfrm>
          <a:prstGeom prst="straightConnector1">
            <a:avLst/>
          </a:prstGeom>
          <a:ln w="38100">
            <a:solidFill>
              <a:schemeClr val="bg2">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181600" y="2145268"/>
            <a:ext cx="3124200" cy="369332"/>
          </a:xfrm>
          <a:prstGeom prst="rect">
            <a:avLst/>
          </a:prstGeom>
          <a:noFill/>
        </p:spPr>
        <p:txBody>
          <a:bodyPr wrap="square" rtlCol="0">
            <a:spAutoFit/>
          </a:bodyPr>
          <a:lstStyle/>
          <a:p>
            <a:r>
              <a:rPr lang="en-US" dirty="0" smtClean="0">
                <a:solidFill>
                  <a:schemeClr val="bg1"/>
                </a:solidFill>
              </a:rPr>
              <a:t>Average arsenic = 95 ppm</a:t>
            </a:r>
            <a:endParaRPr lang="en-US" dirty="0">
              <a:solidFill>
                <a:schemeClr val="bg1"/>
              </a:solidFill>
            </a:endParaRPr>
          </a:p>
        </p:txBody>
      </p:sp>
      <p:sp>
        <p:nvSpPr>
          <p:cNvPr id="26" name="Oval 25"/>
          <p:cNvSpPr/>
          <p:nvPr/>
        </p:nvSpPr>
        <p:spPr bwMode="auto">
          <a:xfrm>
            <a:off x="990600" y="44196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4" name="Straight Arrow Connector 33"/>
          <p:cNvCxnSpPr/>
          <p:nvPr/>
        </p:nvCxnSpPr>
        <p:spPr>
          <a:xfrm>
            <a:off x="3962400" y="2895600"/>
            <a:ext cx="1066800" cy="0"/>
          </a:xfrm>
          <a:prstGeom prst="straightConnector1">
            <a:avLst/>
          </a:prstGeom>
          <a:ln w="38100">
            <a:solidFill>
              <a:srgbClr val="0099FF"/>
            </a:solidFill>
            <a:tailEnd type="arrow"/>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5105400" y="2754868"/>
            <a:ext cx="3124200" cy="369332"/>
          </a:xfrm>
          <a:prstGeom prst="rect">
            <a:avLst/>
          </a:prstGeom>
          <a:noFill/>
        </p:spPr>
        <p:txBody>
          <a:bodyPr wrap="square" rtlCol="0">
            <a:spAutoFit/>
          </a:bodyPr>
          <a:lstStyle/>
          <a:p>
            <a:r>
              <a:rPr lang="en-US" dirty="0" smtClean="0">
                <a:solidFill>
                  <a:schemeClr val="bg1"/>
                </a:solidFill>
              </a:rPr>
              <a:t>Average arsenic = 85 ppm</a:t>
            </a:r>
            <a:endParaRPr lang="en-US" dirty="0">
              <a:solidFill>
                <a:schemeClr val="bg1"/>
              </a:solidFill>
            </a:endParaRPr>
          </a:p>
        </p:txBody>
      </p:sp>
      <p:sp>
        <p:nvSpPr>
          <p:cNvPr id="36" name="Oval 35"/>
          <p:cNvSpPr/>
          <p:nvPr/>
        </p:nvSpPr>
        <p:spPr bwMode="auto">
          <a:xfrm>
            <a:off x="3429000" y="5029200"/>
            <a:ext cx="152400" cy="152400"/>
          </a:xfrm>
          <a:prstGeom prst="ellipse">
            <a:avLst/>
          </a:prstGeom>
          <a:solidFill>
            <a:schemeClr val="bg2">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37" name="Straight Arrow Connector 36"/>
          <p:cNvCxnSpPr/>
          <p:nvPr/>
        </p:nvCxnSpPr>
        <p:spPr>
          <a:xfrm>
            <a:off x="3962400" y="3429000"/>
            <a:ext cx="1066800" cy="0"/>
          </a:xfrm>
          <a:prstGeom prst="straightConnector1">
            <a:avLst/>
          </a:prstGeom>
          <a:ln w="38100">
            <a:solidFill>
              <a:schemeClr val="accent4">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5181600" y="3276600"/>
            <a:ext cx="3124200" cy="369332"/>
          </a:xfrm>
          <a:prstGeom prst="rect">
            <a:avLst/>
          </a:prstGeom>
          <a:noFill/>
        </p:spPr>
        <p:txBody>
          <a:bodyPr wrap="square" rtlCol="0">
            <a:spAutoFit/>
          </a:bodyPr>
          <a:lstStyle/>
          <a:p>
            <a:r>
              <a:rPr lang="en-US" dirty="0" smtClean="0">
                <a:solidFill>
                  <a:schemeClr val="bg1"/>
                </a:solidFill>
              </a:rPr>
              <a:t>Average arsenic = 105 ppm</a:t>
            </a:r>
            <a:endParaRPr lang="en-US" dirty="0">
              <a:solidFill>
                <a:schemeClr val="bg1"/>
              </a:solidFill>
            </a:endParaRPr>
          </a:p>
        </p:txBody>
      </p:sp>
      <p:sp>
        <p:nvSpPr>
          <p:cNvPr id="39" name="Oval 38"/>
          <p:cNvSpPr/>
          <p:nvPr/>
        </p:nvSpPr>
        <p:spPr bwMode="auto">
          <a:xfrm>
            <a:off x="3276600" y="16002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0" name="Oval 39"/>
          <p:cNvSpPr/>
          <p:nvPr/>
        </p:nvSpPr>
        <p:spPr bwMode="auto">
          <a:xfrm>
            <a:off x="990600" y="20574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1" name="Oval 40"/>
          <p:cNvSpPr/>
          <p:nvPr/>
        </p:nvSpPr>
        <p:spPr bwMode="auto">
          <a:xfrm>
            <a:off x="2286000" y="27432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2" name="Oval 41"/>
          <p:cNvSpPr/>
          <p:nvPr/>
        </p:nvSpPr>
        <p:spPr bwMode="auto">
          <a:xfrm>
            <a:off x="3581400" y="36576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3" name="Oval 42"/>
          <p:cNvSpPr/>
          <p:nvPr/>
        </p:nvSpPr>
        <p:spPr bwMode="auto">
          <a:xfrm>
            <a:off x="1066800" y="36576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4" name="Oval 43"/>
          <p:cNvSpPr/>
          <p:nvPr/>
        </p:nvSpPr>
        <p:spPr bwMode="auto">
          <a:xfrm>
            <a:off x="2286000" y="47244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Oval 44"/>
          <p:cNvSpPr/>
          <p:nvPr/>
        </p:nvSpPr>
        <p:spPr bwMode="auto">
          <a:xfrm>
            <a:off x="3581400" y="59436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6" name="Oval 45"/>
          <p:cNvSpPr/>
          <p:nvPr/>
        </p:nvSpPr>
        <p:spPr bwMode="auto">
          <a:xfrm>
            <a:off x="990600" y="5943600"/>
            <a:ext cx="152400" cy="152400"/>
          </a:xfrm>
          <a:prstGeom prst="ellipse">
            <a:avLst/>
          </a:prstGeom>
          <a:solidFill>
            <a:srgbClr val="0099FF"/>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7" name="Oval 46"/>
          <p:cNvSpPr/>
          <p:nvPr/>
        </p:nvSpPr>
        <p:spPr bwMode="auto">
          <a:xfrm>
            <a:off x="2362200" y="58674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8" name="Oval 47"/>
          <p:cNvSpPr/>
          <p:nvPr/>
        </p:nvSpPr>
        <p:spPr bwMode="auto">
          <a:xfrm>
            <a:off x="1371600" y="22098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9" name="Oval 48"/>
          <p:cNvSpPr/>
          <p:nvPr/>
        </p:nvSpPr>
        <p:spPr bwMode="auto">
          <a:xfrm>
            <a:off x="2209800" y="12954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0" name="Oval 49"/>
          <p:cNvSpPr/>
          <p:nvPr/>
        </p:nvSpPr>
        <p:spPr bwMode="auto">
          <a:xfrm>
            <a:off x="3429000" y="21336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Oval 50"/>
          <p:cNvSpPr/>
          <p:nvPr/>
        </p:nvSpPr>
        <p:spPr bwMode="auto">
          <a:xfrm>
            <a:off x="2971800" y="33528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2" name="Oval 51"/>
          <p:cNvSpPr/>
          <p:nvPr/>
        </p:nvSpPr>
        <p:spPr bwMode="auto">
          <a:xfrm>
            <a:off x="1447800" y="38100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Oval 52"/>
          <p:cNvSpPr/>
          <p:nvPr/>
        </p:nvSpPr>
        <p:spPr bwMode="auto">
          <a:xfrm>
            <a:off x="990600" y="48006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4" name="Oval 53"/>
          <p:cNvSpPr/>
          <p:nvPr/>
        </p:nvSpPr>
        <p:spPr bwMode="auto">
          <a:xfrm>
            <a:off x="3352800" y="4648200"/>
            <a:ext cx="152400" cy="152400"/>
          </a:xfrm>
          <a:prstGeom prst="ellipse">
            <a:avLst/>
          </a:prstGeom>
          <a:solidFill>
            <a:schemeClr val="accent4">
              <a:lumMod val="60000"/>
              <a:lumOff val="40000"/>
            </a:schemeClr>
          </a:solidFill>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5"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Variability in Soil Sampling</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sp>
        <p:nvSpPr>
          <p:cNvPr id="56" name="TextBox 55"/>
          <p:cNvSpPr txBox="1"/>
          <p:nvPr/>
        </p:nvSpPr>
        <p:spPr>
          <a:xfrm>
            <a:off x="5029200" y="4419600"/>
            <a:ext cx="3124200" cy="646331"/>
          </a:xfrm>
          <a:prstGeom prst="rect">
            <a:avLst/>
          </a:prstGeom>
          <a:noFill/>
        </p:spPr>
        <p:txBody>
          <a:bodyPr wrap="square" rtlCol="0">
            <a:spAutoFit/>
          </a:bodyPr>
          <a:lstStyle/>
          <a:p>
            <a:r>
              <a:rPr lang="en-US" b="1" dirty="0" smtClean="0">
                <a:solidFill>
                  <a:schemeClr val="tx2">
                    <a:lumMod val="50000"/>
                  </a:schemeClr>
                </a:solidFill>
              </a:rPr>
              <a:t>ACTUAL average arsenic = 100 ppm</a:t>
            </a:r>
            <a:endParaRPr lang="en-US" b="1" dirty="0">
              <a:solidFill>
                <a:schemeClr val="tx2">
                  <a:lumMod val="50000"/>
                </a:schemeClr>
              </a:solidFill>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55" presetClass="exit" presetSubtype="0" fill="hold" grpId="1" nodeType="clickEffect">
                                  <p:stCondLst>
                                    <p:cond delay="0"/>
                                  </p:stCondLst>
                                  <p:childTnLst>
                                    <p:anim calcmode="lin" valueType="num">
                                      <p:cBhvr>
                                        <p:cTn id="30" dur="1000"/>
                                        <p:tgtEl>
                                          <p:spTgt spid="6"/>
                                        </p:tgtEl>
                                        <p:attrNameLst>
                                          <p:attrName>ppt_w</p:attrName>
                                        </p:attrNameLst>
                                      </p:cBhvr>
                                      <p:tavLst>
                                        <p:tav tm="0">
                                          <p:val>
                                            <p:strVal val="ppt_w"/>
                                          </p:val>
                                        </p:tav>
                                        <p:tav tm="100000">
                                          <p:val>
                                            <p:strVal val="ppt_w*0.70"/>
                                          </p:val>
                                        </p:tav>
                                      </p:tavLst>
                                    </p:anim>
                                    <p:anim calcmode="lin" valueType="num">
                                      <p:cBhvr>
                                        <p:cTn id="31" dur="1000"/>
                                        <p:tgtEl>
                                          <p:spTgt spid="6"/>
                                        </p:tgtEl>
                                        <p:attrNameLst>
                                          <p:attrName>ppt_h</p:attrName>
                                        </p:attrNameLst>
                                      </p:cBhvr>
                                      <p:tavLst>
                                        <p:tav tm="0">
                                          <p:val>
                                            <p:strVal val="ppt_h"/>
                                          </p:val>
                                        </p:tav>
                                        <p:tav tm="100000">
                                          <p:val>
                                            <p:strVal val="ppt_h"/>
                                          </p:val>
                                        </p:tav>
                                      </p:tavLst>
                                    </p:anim>
                                    <p:animEffect transition="out" filter="fade">
                                      <p:cBhvr>
                                        <p:cTn id="32" dur="1000"/>
                                        <p:tgtEl>
                                          <p:spTgt spid="6"/>
                                        </p:tgtEl>
                                      </p:cBhvr>
                                    </p:animEffect>
                                    <p:set>
                                      <p:cBhvr>
                                        <p:cTn id="33" dur="1" fill="hold">
                                          <p:stCondLst>
                                            <p:cond delay="999"/>
                                          </p:stCondLst>
                                        </p:cTn>
                                        <p:tgtEl>
                                          <p:spTgt spid="6"/>
                                        </p:tgtEl>
                                        <p:attrNameLst>
                                          <p:attrName>style.visibility</p:attrName>
                                        </p:attrNameLst>
                                      </p:cBhvr>
                                      <p:to>
                                        <p:strVal val="hidden"/>
                                      </p:to>
                                    </p:set>
                                  </p:childTnLst>
                                </p:cTn>
                              </p:par>
                              <p:par>
                                <p:cTn id="34" presetID="55" presetClass="exit" presetSubtype="0" fill="hold" grpId="1" nodeType="withEffect">
                                  <p:stCondLst>
                                    <p:cond delay="0"/>
                                  </p:stCondLst>
                                  <p:childTnLst>
                                    <p:anim calcmode="lin" valueType="num">
                                      <p:cBhvr>
                                        <p:cTn id="35" dur="1000"/>
                                        <p:tgtEl>
                                          <p:spTgt spid="5"/>
                                        </p:tgtEl>
                                        <p:attrNameLst>
                                          <p:attrName>ppt_w</p:attrName>
                                        </p:attrNameLst>
                                      </p:cBhvr>
                                      <p:tavLst>
                                        <p:tav tm="0">
                                          <p:val>
                                            <p:strVal val="ppt_w"/>
                                          </p:val>
                                        </p:tav>
                                        <p:tav tm="100000">
                                          <p:val>
                                            <p:strVal val="ppt_w*0.70"/>
                                          </p:val>
                                        </p:tav>
                                      </p:tavLst>
                                    </p:anim>
                                    <p:anim calcmode="lin" valueType="num">
                                      <p:cBhvr>
                                        <p:cTn id="36" dur="1000"/>
                                        <p:tgtEl>
                                          <p:spTgt spid="5"/>
                                        </p:tgtEl>
                                        <p:attrNameLst>
                                          <p:attrName>ppt_h</p:attrName>
                                        </p:attrNameLst>
                                      </p:cBhvr>
                                      <p:tavLst>
                                        <p:tav tm="0">
                                          <p:val>
                                            <p:strVal val="ppt_h"/>
                                          </p:val>
                                        </p:tav>
                                        <p:tav tm="100000">
                                          <p:val>
                                            <p:strVal val="ppt_h"/>
                                          </p:val>
                                        </p:tav>
                                      </p:tavLst>
                                    </p:anim>
                                    <p:animEffect transition="out" filter="fade">
                                      <p:cBhvr>
                                        <p:cTn id="37" dur="1000"/>
                                        <p:tgtEl>
                                          <p:spTgt spid="5"/>
                                        </p:tgtEl>
                                      </p:cBhvr>
                                    </p:animEffect>
                                    <p:set>
                                      <p:cBhvr>
                                        <p:cTn id="38" dur="1" fill="hold">
                                          <p:stCondLst>
                                            <p:cond delay="999"/>
                                          </p:stCondLst>
                                        </p:cTn>
                                        <p:tgtEl>
                                          <p:spTgt spid="5"/>
                                        </p:tgtEl>
                                        <p:attrNameLst>
                                          <p:attrName>style.visibility</p:attrName>
                                        </p:attrNameLst>
                                      </p:cBhvr>
                                      <p:to>
                                        <p:strVal val="hidden"/>
                                      </p:to>
                                    </p:set>
                                  </p:childTnLst>
                                </p:cTn>
                              </p:par>
                              <p:par>
                                <p:cTn id="39" presetID="55" presetClass="exit" presetSubtype="0" fill="hold" grpId="1" nodeType="withEffect">
                                  <p:stCondLst>
                                    <p:cond delay="0"/>
                                  </p:stCondLst>
                                  <p:childTnLst>
                                    <p:anim calcmode="lin" valueType="num">
                                      <p:cBhvr>
                                        <p:cTn id="40" dur="1000"/>
                                        <p:tgtEl>
                                          <p:spTgt spid="7"/>
                                        </p:tgtEl>
                                        <p:attrNameLst>
                                          <p:attrName>ppt_w</p:attrName>
                                        </p:attrNameLst>
                                      </p:cBhvr>
                                      <p:tavLst>
                                        <p:tav tm="0">
                                          <p:val>
                                            <p:strVal val="ppt_w"/>
                                          </p:val>
                                        </p:tav>
                                        <p:tav tm="100000">
                                          <p:val>
                                            <p:strVal val="ppt_w*0.70"/>
                                          </p:val>
                                        </p:tav>
                                      </p:tavLst>
                                    </p:anim>
                                    <p:anim calcmode="lin" valueType="num">
                                      <p:cBhvr>
                                        <p:cTn id="41" dur="1000"/>
                                        <p:tgtEl>
                                          <p:spTgt spid="7"/>
                                        </p:tgtEl>
                                        <p:attrNameLst>
                                          <p:attrName>ppt_h</p:attrName>
                                        </p:attrNameLst>
                                      </p:cBhvr>
                                      <p:tavLst>
                                        <p:tav tm="0">
                                          <p:val>
                                            <p:strVal val="ppt_h"/>
                                          </p:val>
                                        </p:tav>
                                        <p:tav tm="100000">
                                          <p:val>
                                            <p:strVal val="ppt_h"/>
                                          </p:val>
                                        </p:tav>
                                      </p:tavLst>
                                    </p:anim>
                                    <p:animEffect transition="out" filter="fade">
                                      <p:cBhvr>
                                        <p:cTn id="42" dur="1000"/>
                                        <p:tgtEl>
                                          <p:spTgt spid="7"/>
                                        </p:tgtEl>
                                      </p:cBhvr>
                                    </p:animEffect>
                                    <p:set>
                                      <p:cBhvr>
                                        <p:cTn id="43" dur="1" fill="hold">
                                          <p:stCondLst>
                                            <p:cond delay="999"/>
                                          </p:stCondLst>
                                        </p:cTn>
                                        <p:tgtEl>
                                          <p:spTgt spid="7"/>
                                        </p:tgtEl>
                                        <p:attrNameLst>
                                          <p:attrName>style.visibility</p:attrName>
                                        </p:attrNameLst>
                                      </p:cBhvr>
                                      <p:to>
                                        <p:strVal val="hidden"/>
                                      </p:to>
                                    </p:set>
                                  </p:childTnLst>
                                </p:cTn>
                              </p:par>
                              <p:par>
                                <p:cTn id="44" presetID="55" presetClass="exit" presetSubtype="0" fill="hold" grpId="1" nodeType="withEffect">
                                  <p:stCondLst>
                                    <p:cond delay="0"/>
                                  </p:stCondLst>
                                  <p:childTnLst>
                                    <p:anim calcmode="lin" valueType="num">
                                      <p:cBhvr>
                                        <p:cTn id="45" dur="1000"/>
                                        <p:tgtEl>
                                          <p:spTgt spid="9"/>
                                        </p:tgtEl>
                                        <p:attrNameLst>
                                          <p:attrName>ppt_w</p:attrName>
                                        </p:attrNameLst>
                                      </p:cBhvr>
                                      <p:tavLst>
                                        <p:tav tm="0">
                                          <p:val>
                                            <p:strVal val="ppt_w"/>
                                          </p:val>
                                        </p:tav>
                                        <p:tav tm="100000">
                                          <p:val>
                                            <p:strVal val="ppt_w*0.70"/>
                                          </p:val>
                                        </p:tav>
                                      </p:tavLst>
                                    </p:anim>
                                    <p:anim calcmode="lin" valueType="num">
                                      <p:cBhvr>
                                        <p:cTn id="46" dur="1000"/>
                                        <p:tgtEl>
                                          <p:spTgt spid="9"/>
                                        </p:tgtEl>
                                        <p:attrNameLst>
                                          <p:attrName>ppt_h</p:attrName>
                                        </p:attrNameLst>
                                      </p:cBhvr>
                                      <p:tavLst>
                                        <p:tav tm="0">
                                          <p:val>
                                            <p:strVal val="ppt_h"/>
                                          </p:val>
                                        </p:tav>
                                        <p:tav tm="100000">
                                          <p:val>
                                            <p:strVal val="ppt_h"/>
                                          </p:val>
                                        </p:tav>
                                      </p:tavLst>
                                    </p:anim>
                                    <p:animEffect transition="out" filter="fade">
                                      <p:cBhvr>
                                        <p:cTn id="47" dur="1000"/>
                                        <p:tgtEl>
                                          <p:spTgt spid="9"/>
                                        </p:tgtEl>
                                      </p:cBhvr>
                                    </p:animEffect>
                                    <p:set>
                                      <p:cBhvr>
                                        <p:cTn id="48" dur="1" fill="hold">
                                          <p:stCondLst>
                                            <p:cond delay="999"/>
                                          </p:stCondLst>
                                        </p:cTn>
                                        <p:tgtEl>
                                          <p:spTgt spid="9"/>
                                        </p:tgtEl>
                                        <p:attrNameLst>
                                          <p:attrName>style.visibility</p:attrName>
                                        </p:attrNameLst>
                                      </p:cBhvr>
                                      <p:to>
                                        <p:strVal val="hidden"/>
                                      </p:to>
                                    </p:set>
                                  </p:childTnLst>
                                </p:cTn>
                              </p:par>
                              <p:par>
                                <p:cTn id="49" presetID="55" presetClass="exit" presetSubtype="0" fill="hold" grpId="1" nodeType="withEffect">
                                  <p:stCondLst>
                                    <p:cond delay="0"/>
                                  </p:stCondLst>
                                  <p:childTnLst>
                                    <p:anim calcmode="lin" valueType="num">
                                      <p:cBhvr>
                                        <p:cTn id="50" dur="1000"/>
                                        <p:tgtEl>
                                          <p:spTgt spid="8"/>
                                        </p:tgtEl>
                                        <p:attrNameLst>
                                          <p:attrName>ppt_w</p:attrName>
                                        </p:attrNameLst>
                                      </p:cBhvr>
                                      <p:tavLst>
                                        <p:tav tm="0">
                                          <p:val>
                                            <p:strVal val="ppt_w"/>
                                          </p:val>
                                        </p:tav>
                                        <p:tav tm="100000">
                                          <p:val>
                                            <p:strVal val="ppt_w*0.70"/>
                                          </p:val>
                                        </p:tav>
                                      </p:tavLst>
                                    </p:anim>
                                    <p:anim calcmode="lin" valueType="num">
                                      <p:cBhvr>
                                        <p:cTn id="51" dur="1000"/>
                                        <p:tgtEl>
                                          <p:spTgt spid="8"/>
                                        </p:tgtEl>
                                        <p:attrNameLst>
                                          <p:attrName>ppt_h</p:attrName>
                                        </p:attrNameLst>
                                      </p:cBhvr>
                                      <p:tavLst>
                                        <p:tav tm="0">
                                          <p:val>
                                            <p:strVal val="ppt_h"/>
                                          </p:val>
                                        </p:tav>
                                        <p:tav tm="100000">
                                          <p:val>
                                            <p:strVal val="ppt_h"/>
                                          </p:val>
                                        </p:tav>
                                      </p:tavLst>
                                    </p:anim>
                                    <p:animEffect transition="out" filter="fade">
                                      <p:cBhvr>
                                        <p:cTn id="52" dur="1000"/>
                                        <p:tgtEl>
                                          <p:spTgt spid="8"/>
                                        </p:tgtEl>
                                      </p:cBhvr>
                                    </p:animEffect>
                                    <p:set>
                                      <p:cBhvr>
                                        <p:cTn id="53" dur="1" fill="hold">
                                          <p:stCondLst>
                                            <p:cond delay="999"/>
                                          </p:stCondLst>
                                        </p:cTn>
                                        <p:tgtEl>
                                          <p:spTgt spid="8"/>
                                        </p:tgtEl>
                                        <p:attrNameLst>
                                          <p:attrName>style.visibility</p:attrName>
                                        </p:attrNameLst>
                                      </p:cBhvr>
                                      <p:to>
                                        <p:strVal val="hidden"/>
                                      </p:to>
                                    </p:set>
                                  </p:childTnLst>
                                </p:cTn>
                              </p:par>
                              <p:par>
                                <p:cTn id="54" presetID="55" presetClass="exit" presetSubtype="0" fill="hold" grpId="1" nodeType="withEffect">
                                  <p:stCondLst>
                                    <p:cond delay="0"/>
                                  </p:stCondLst>
                                  <p:childTnLst>
                                    <p:anim calcmode="lin" valueType="num">
                                      <p:cBhvr>
                                        <p:cTn id="55" dur="1000"/>
                                        <p:tgtEl>
                                          <p:spTgt spid="10"/>
                                        </p:tgtEl>
                                        <p:attrNameLst>
                                          <p:attrName>ppt_w</p:attrName>
                                        </p:attrNameLst>
                                      </p:cBhvr>
                                      <p:tavLst>
                                        <p:tav tm="0">
                                          <p:val>
                                            <p:strVal val="ppt_w"/>
                                          </p:val>
                                        </p:tav>
                                        <p:tav tm="100000">
                                          <p:val>
                                            <p:strVal val="ppt_w*0.70"/>
                                          </p:val>
                                        </p:tav>
                                      </p:tavLst>
                                    </p:anim>
                                    <p:anim calcmode="lin" valueType="num">
                                      <p:cBhvr>
                                        <p:cTn id="56" dur="1000"/>
                                        <p:tgtEl>
                                          <p:spTgt spid="10"/>
                                        </p:tgtEl>
                                        <p:attrNameLst>
                                          <p:attrName>ppt_h</p:attrName>
                                        </p:attrNameLst>
                                      </p:cBhvr>
                                      <p:tavLst>
                                        <p:tav tm="0">
                                          <p:val>
                                            <p:strVal val="ppt_h"/>
                                          </p:val>
                                        </p:tav>
                                        <p:tav tm="100000">
                                          <p:val>
                                            <p:strVal val="ppt_h"/>
                                          </p:val>
                                        </p:tav>
                                      </p:tavLst>
                                    </p:anim>
                                    <p:animEffect transition="out" filter="fade">
                                      <p:cBhvr>
                                        <p:cTn id="57" dur="1000"/>
                                        <p:tgtEl>
                                          <p:spTgt spid="10"/>
                                        </p:tgtEl>
                                      </p:cBhvr>
                                    </p:animEffect>
                                    <p:set>
                                      <p:cBhvr>
                                        <p:cTn id="58" dur="1" fill="hold">
                                          <p:stCondLst>
                                            <p:cond delay="999"/>
                                          </p:stCondLst>
                                        </p:cTn>
                                        <p:tgtEl>
                                          <p:spTgt spid="10"/>
                                        </p:tgtEl>
                                        <p:attrNameLst>
                                          <p:attrName>style.visibility</p:attrName>
                                        </p:attrNameLst>
                                      </p:cBhvr>
                                      <p:to>
                                        <p:strVal val="hidden"/>
                                      </p:to>
                                    </p:set>
                                  </p:childTnLst>
                                </p:cTn>
                              </p:par>
                              <p:par>
                                <p:cTn id="59" presetID="55" presetClass="exit" presetSubtype="0" fill="hold" grpId="1" nodeType="withEffect">
                                  <p:stCondLst>
                                    <p:cond delay="0"/>
                                  </p:stCondLst>
                                  <p:childTnLst>
                                    <p:anim calcmode="lin" valueType="num">
                                      <p:cBhvr>
                                        <p:cTn id="60" dur="1000"/>
                                        <p:tgtEl>
                                          <p:spTgt spid="12"/>
                                        </p:tgtEl>
                                        <p:attrNameLst>
                                          <p:attrName>ppt_w</p:attrName>
                                        </p:attrNameLst>
                                      </p:cBhvr>
                                      <p:tavLst>
                                        <p:tav tm="0">
                                          <p:val>
                                            <p:strVal val="ppt_w"/>
                                          </p:val>
                                        </p:tav>
                                        <p:tav tm="100000">
                                          <p:val>
                                            <p:strVal val="ppt_w*0.70"/>
                                          </p:val>
                                        </p:tav>
                                      </p:tavLst>
                                    </p:anim>
                                    <p:anim calcmode="lin" valueType="num">
                                      <p:cBhvr>
                                        <p:cTn id="61" dur="1000"/>
                                        <p:tgtEl>
                                          <p:spTgt spid="12"/>
                                        </p:tgtEl>
                                        <p:attrNameLst>
                                          <p:attrName>ppt_h</p:attrName>
                                        </p:attrNameLst>
                                      </p:cBhvr>
                                      <p:tavLst>
                                        <p:tav tm="0">
                                          <p:val>
                                            <p:strVal val="ppt_h"/>
                                          </p:val>
                                        </p:tav>
                                        <p:tav tm="100000">
                                          <p:val>
                                            <p:strVal val="ppt_h"/>
                                          </p:val>
                                        </p:tav>
                                      </p:tavLst>
                                    </p:anim>
                                    <p:animEffect transition="out" filter="fade">
                                      <p:cBhvr>
                                        <p:cTn id="62" dur="1000"/>
                                        <p:tgtEl>
                                          <p:spTgt spid="12"/>
                                        </p:tgtEl>
                                      </p:cBhvr>
                                    </p:animEffect>
                                    <p:set>
                                      <p:cBhvr>
                                        <p:cTn id="63" dur="1" fill="hold">
                                          <p:stCondLst>
                                            <p:cond delay="999"/>
                                          </p:stCondLst>
                                        </p:cTn>
                                        <p:tgtEl>
                                          <p:spTgt spid="12"/>
                                        </p:tgtEl>
                                        <p:attrNameLst>
                                          <p:attrName>style.visibility</p:attrName>
                                        </p:attrNameLst>
                                      </p:cBhvr>
                                      <p:to>
                                        <p:strVal val="hidden"/>
                                      </p:to>
                                    </p:set>
                                  </p:childTnLst>
                                </p:cTn>
                              </p:par>
                              <p:par>
                                <p:cTn id="64" presetID="55" presetClass="exit" presetSubtype="0" fill="hold" grpId="1" nodeType="withEffect">
                                  <p:stCondLst>
                                    <p:cond delay="0"/>
                                  </p:stCondLst>
                                  <p:childTnLst>
                                    <p:anim calcmode="lin" valueType="num">
                                      <p:cBhvr>
                                        <p:cTn id="65" dur="1000"/>
                                        <p:tgtEl>
                                          <p:spTgt spid="11"/>
                                        </p:tgtEl>
                                        <p:attrNameLst>
                                          <p:attrName>ppt_w</p:attrName>
                                        </p:attrNameLst>
                                      </p:cBhvr>
                                      <p:tavLst>
                                        <p:tav tm="0">
                                          <p:val>
                                            <p:strVal val="ppt_w"/>
                                          </p:val>
                                        </p:tav>
                                        <p:tav tm="100000">
                                          <p:val>
                                            <p:strVal val="ppt_w*0.70"/>
                                          </p:val>
                                        </p:tav>
                                      </p:tavLst>
                                    </p:anim>
                                    <p:anim calcmode="lin" valueType="num">
                                      <p:cBhvr>
                                        <p:cTn id="66" dur="1000"/>
                                        <p:tgtEl>
                                          <p:spTgt spid="11"/>
                                        </p:tgtEl>
                                        <p:attrNameLst>
                                          <p:attrName>ppt_h</p:attrName>
                                        </p:attrNameLst>
                                      </p:cBhvr>
                                      <p:tavLst>
                                        <p:tav tm="0">
                                          <p:val>
                                            <p:strVal val="ppt_h"/>
                                          </p:val>
                                        </p:tav>
                                        <p:tav tm="100000">
                                          <p:val>
                                            <p:strVal val="ppt_h"/>
                                          </p:val>
                                        </p:tav>
                                      </p:tavLst>
                                    </p:anim>
                                    <p:animEffect transition="out" filter="fade">
                                      <p:cBhvr>
                                        <p:cTn id="67" dur="1000"/>
                                        <p:tgtEl>
                                          <p:spTgt spid="11"/>
                                        </p:tgtEl>
                                      </p:cBhvr>
                                    </p:animEffect>
                                    <p:set>
                                      <p:cBhvr>
                                        <p:cTn id="68" dur="1" fill="hold">
                                          <p:stCondLst>
                                            <p:cond delay="999"/>
                                          </p:stCondLst>
                                        </p:cTn>
                                        <p:tgtEl>
                                          <p:spTgt spid="11"/>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6"/>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6"/>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26"/>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21"/>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9"/>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18"/>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24"/>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25"/>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55" presetClass="exit" presetSubtype="0" fill="hold" grpId="1" nodeType="clickEffect">
                                  <p:stCondLst>
                                    <p:cond delay="0"/>
                                  </p:stCondLst>
                                  <p:childTnLst>
                                    <p:anim calcmode="lin" valueType="num">
                                      <p:cBhvr>
                                        <p:cTn id="96" dur="1000"/>
                                        <p:tgtEl>
                                          <p:spTgt spid="16"/>
                                        </p:tgtEl>
                                        <p:attrNameLst>
                                          <p:attrName>ppt_w</p:attrName>
                                        </p:attrNameLst>
                                      </p:cBhvr>
                                      <p:tavLst>
                                        <p:tav tm="0">
                                          <p:val>
                                            <p:strVal val="ppt_w"/>
                                          </p:val>
                                        </p:tav>
                                        <p:tav tm="100000">
                                          <p:val>
                                            <p:strVal val="ppt_w*0.70"/>
                                          </p:val>
                                        </p:tav>
                                      </p:tavLst>
                                    </p:anim>
                                    <p:anim calcmode="lin" valueType="num">
                                      <p:cBhvr>
                                        <p:cTn id="97" dur="1000"/>
                                        <p:tgtEl>
                                          <p:spTgt spid="16"/>
                                        </p:tgtEl>
                                        <p:attrNameLst>
                                          <p:attrName>ppt_h</p:attrName>
                                        </p:attrNameLst>
                                      </p:cBhvr>
                                      <p:tavLst>
                                        <p:tav tm="0">
                                          <p:val>
                                            <p:strVal val="ppt_h"/>
                                          </p:val>
                                        </p:tav>
                                        <p:tav tm="100000">
                                          <p:val>
                                            <p:strVal val="ppt_h"/>
                                          </p:val>
                                        </p:tav>
                                      </p:tavLst>
                                    </p:anim>
                                    <p:animEffect transition="out" filter="fade">
                                      <p:cBhvr>
                                        <p:cTn id="98" dur="1000"/>
                                        <p:tgtEl>
                                          <p:spTgt spid="16"/>
                                        </p:tgtEl>
                                      </p:cBhvr>
                                    </p:animEffect>
                                    <p:set>
                                      <p:cBhvr>
                                        <p:cTn id="99" dur="1" fill="hold">
                                          <p:stCondLst>
                                            <p:cond delay="999"/>
                                          </p:stCondLst>
                                        </p:cTn>
                                        <p:tgtEl>
                                          <p:spTgt spid="16"/>
                                        </p:tgtEl>
                                        <p:attrNameLst>
                                          <p:attrName>style.visibility</p:attrName>
                                        </p:attrNameLst>
                                      </p:cBhvr>
                                      <p:to>
                                        <p:strVal val="hidden"/>
                                      </p:to>
                                    </p:set>
                                  </p:childTnLst>
                                </p:cTn>
                              </p:par>
                              <p:par>
                                <p:cTn id="100" presetID="55" presetClass="exit" presetSubtype="0" fill="hold" grpId="1" nodeType="withEffect">
                                  <p:stCondLst>
                                    <p:cond delay="0"/>
                                  </p:stCondLst>
                                  <p:childTnLst>
                                    <p:anim calcmode="lin" valueType="num">
                                      <p:cBhvr>
                                        <p:cTn id="101" dur="1000"/>
                                        <p:tgtEl>
                                          <p:spTgt spid="26"/>
                                        </p:tgtEl>
                                        <p:attrNameLst>
                                          <p:attrName>ppt_w</p:attrName>
                                        </p:attrNameLst>
                                      </p:cBhvr>
                                      <p:tavLst>
                                        <p:tav tm="0">
                                          <p:val>
                                            <p:strVal val="ppt_w"/>
                                          </p:val>
                                        </p:tav>
                                        <p:tav tm="100000">
                                          <p:val>
                                            <p:strVal val="ppt_w*0.70"/>
                                          </p:val>
                                        </p:tav>
                                      </p:tavLst>
                                    </p:anim>
                                    <p:anim calcmode="lin" valueType="num">
                                      <p:cBhvr>
                                        <p:cTn id="102" dur="1000"/>
                                        <p:tgtEl>
                                          <p:spTgt spid="26"/>
                                        </p:tgtEl>
                                        <p:attrNameLst>
                                          <p:attrName>ppt_h</p:attrName>
                                        </p:attrNameLst>
                                      </p:cBhvr>
                                      <p:tavLst>
                                        <p:tav tm="0">
                                          <p:val>
                                            <p:strVal val="ppt_h"/>
                                          </p:val>
                                        </p:tav>
                                        <p:tav tm="100000">
                                          <p:val>
                                            <p:strVal val="ppt_h"/>
                                          </p:val>
                                        </p:tav>
                                      </p:tavLst>
                                    </p:anim>
                                    <p:animEffect transition="out" filter="fade">
                                      <p:cBhvr>
                                        <p:cTn id="103" dur="1000"/>
                                        <p:tgtEl>
                                          <p:spTgt spid="26"/>
                                        </p:tgtEl>
                                      </p:cBhvr>
                                    </p:animEffect>
                                    <p:set>
                                      <p:cBhvr>
                                        <p:cTn id="104" dur="1" fill="hold">
                                          <p:stCondLst>
                                            <p:cond delay="999"/>
                                          </p:stCondLst>
                                        </p:cTn>
                                        <p:tgtEl>
                                          <p:spTgt spid="26"/>
                                        </p:tgtEl>
                                        <p:attrNameLst>
                                          <p:attrName>style.visibility</p:attrName>
                                        </p:attrNameLst>
                                      </p:cBhvr>
                                      <p:to>
                                        <p:strVal val="hidden"/>
                                      </p:to>
                                    </p:set>
                                  </p:childTnLst>
                                </p:cTn>
                              </p:par>
                              <p:par>
                                <p:cTn id="105" presetID="55" presetClass="exit" presetSubtype="0" fill="hold" grpId="1" nodeType="withEffect">
                                  <p:stCondLst>
                                    <p:cond delay="0"/>
                                  </p:stCondLst>
                                  <p:childTnLst>
                                    <p:anim calcmode="lin" valueType="num">
                                      <p:cBhvr>
                                        <p:cTn id="106" dur="1000"/>
                                        <p:tgtEl>
                                          <p:spTgt spid="36"/>
                                        </p:tgtEl>
                                        <p:attrNameLst>
                                          <p:attrName>ppt_w</p:attrName>
                                        </p:attrNameLst>
                                      </p:cBhvr>
                                      <p:tavLst>
                                        <p:tav tm="0">
                                          <p:val>
                                            <p:strVal val="ppt_w"/>
                                          </p:val>
                                        </p:tav>
                                        <p:tav tm="100000">
                                          <p:val>
                                            <p:strVal val="ppt_w*0.70"/>
                                          </p:val>
                                        </p:tav>
                                      </p:tavLst>
                                    </p:anim>
                                    <p:anim calcmode="lin" valueType="num">
                                      <p:cBhvr>
                                        <p:cTn id="107" dur="1000"/>
                                        <p:tgtEl>
                                          <p:spTgt spid="36"/>
                                        </p:tgtEl>
                                        <p:attrNameLst>
                                          <p:attrName>ppt_h</p:attrName>
                                        </p:attrNameLst>
                                      </p:cBhvr>
                                      <p:tavLst>
                                        <p:tav tm="0">
                                          <p:val>
                                            <p:strVal val="ppt_h"/>
                                          </p:val>
                                        </p:tav>
                                        <p:tav tm="100000">
                                          <p:val>
                                            <p:strVal val="ppt_h"/>
                                          </p:val>
                                        </p:tav>
                                      </p:tavLst>
                                    </p:anim>
                                    <p:animEffect transition="out" filter="fade">
                                      <p:cBhvr>
                                        <p:cTn id="108" dur="1000"/>
                                        <p:tgtEl>
                                          <p:spTgt spid="36"/>
                                        </p:tgtEl>
                                      </p:cBhvr>
                                    </p:animEffect>
                                    <p:set>
                                      <p:cBhvr>
                                        <p:cTn id="109" dur="1" fill="hold">
                                          <p:stCondLst>
                                            <p:cond delay="999"/>
                                          </p:stCondLst>
                                        </p:cTn>
                                        <p:tgtEl>
                                          <p:spTgt spid="36"/>
                                        </p:tgtEl>
                                        <p:attrNameLst>
                                          <p:attrName>style.visibility</p:attrName>
                                        </p:attrNameLst>
                                      </p:cBhvr>
                                      <p:to>
                                        <p:strVal val="hidden"/>
                                      </p:to>
                                    </p:set>
                                  </p:childTnLst>
                                </p:cTn>
                              </p:par>
                              <p:par>
                                <p:cTn id="110" presetID="55" presetClass="exit" presetSubtype="0" fill="hold" grpId="1" nodeType="withEffect">
                                  <p:stCondLst>
                                    <p:cond delay="0"/>
                                  </p:stCondLst>
                                  <p:childTnLst>
                                    <p:anim calcmode="lin" valueType="num">
                                      <p:cBhvr>
                                        <p:cTn id="111" dur="1000"/>
                                        <p:tgtEl>
                                          <p:spTgt spid="21"/>
                                        </p:tgtEl>
                                        <p:attrNameLst>
                                          <p:attrName>ppt_w</p:attrName>
                                        </p:attrNameLst>
                                      </p:cBhvr>
                                      <p:tavLst>
                                        <p:tav tm="0">
                                          <p:val>
                                            <p:strVal val="ppt_w"/>
                                          </p:val>
                                        </p:tav>
                                        <p:tav tm="100000">
                                          <p:val>
                                            <p:strVal val="ppt_w*0.70"/>
                                          </p:val>
                                        </p:tav>
                                      </p:tavLst>
                                    </p:anim>
                                    <p:anim calcmode="lin" valueType="num">
                                      <p:cBhvr>
                                        <p:cTn id="112" dur="1000"/>
                                        <p:tgtEl>
                                          <p:spTgt spid="21"/>
                                        </p:tgtEl>
                                        <p:attrNameLst>
                                          <p:attrName>ppt_h</p:attrName>
                                        </p:attrNameLst>
                                      </p:cBhvr>
                                      <p:tavLst>
                                        <p:tav tm="0">
                                          <p:val>
                                            <p:strVal val="ppt_h"/>
                                          </p:val>
                                        </p:tav>
                                        <p:tav tm="100000">
                                          <p:val>
                                            <p:strVal val="ppt_h"/>
                                          </p:val>
                                        </p:tav>
                                      </p:tavLst>
                                    </p:anim>
                                    <p:animEffect transition="out" filter="fade">
                                      <p:cBhvr>
                                        <p:cTn id="113" dur="1000"/>
                                        <p:tgtEl>
                                          <p:spTgt spid="21"/>
                                        </p:tgtEl>
                                      </p:cBhvr>
                                    </p:animEffect>
                                    <p:set>
                                      <p:cBhvr>
                                        <p:cTn id="114" dur="1" fill="hold">
                                          <p:stCondLst>
                                            <p:cond delay="999"/>
                                          </p:stCondLst>
                                        </p:cTn>
                                        <p:tgtEl>
                                          <p:spTgt spid="21"/>
                                        </p:tgtEl>
                                        <p:attrNameLst>
                                          <p:attrName>style.visibility</p:attrName>
                                        </p:attrNameLst>
                                      </p:cBhvr>
                                      <p:to>
                                        <p:strVal val="hidden"/>
                                      </p:to>
                                    </p:set>
                                  </p:childTnLst>
                                </p:cTn>
                              </p:par>
                              <p:par>
                                <p:cTn id="115" presetID="55" presetClass="exit" presetSubtype="0" fill="hold" grpId="1" nodeType="withEffect">
                                  <p:stCondLst>
                                    <p:cond delay="0"/>
                                  </p:stCondLst>
                                  <p:childTnLst>
                                    <p:anim calcmode="lin" valueType="num">
                                      <p:cBhvr>
                                        <p:cTn id="116" dur="1000"/>
                                        <p:tgtEl>
                                          <p:spTgt spid="20"/>
                                        </p:tgtEl>
                                        <p:attrNameLst>
                                          <p:attrName>ppt_w</p:attrName>
                                        </p:attrNameLst>
                                      </p:cBhvr>
                                      <p:tavLst>
                                        <p:tav tm="0">
                                          <p:val>
                                            <p:strVal val="ppt_w"/>
                                          </p:val>
                                        </p:tav>
                                        <p:tav tm="100000">
                                          <p:val>
                                            <p:strVal val="ppt_w*0.70"/>
                                          </p:val>
                                        </p:tav>
                                      </p:tavLst>
                                    </p:anim>
                                    <p:anim calcmode="lin" valueType="num">
                                      <p:cBhvr>
                                        <p:cTn id="117" dur="1000"/>
                                        <p:tgtEl>
                                          <p:spTgt spid="20"/>
                                        </p:tgtEl>
                                        <p:attrNameLst>
                                          <p:attrName>ppt_h</p:attrName>
                                        </p:attrNameLst>
                                      </p:cBhvr>
                                      <p:tavLst>
                                        <p:tav tm="0">
                                          <p:val>
                                            <p:strVal val="ppt_h"/>
                                          </p:val>
                                        </p:tav>
                                        <p:tav tm="100000">
                                          <p:val>
                                            <p:strVal val="ppt_h"/>
                                          </p:val>
                                        </p:tav>
                                      </p:tavLst>
                                    </p:anim>
                                    <p:animEffect transition="out" filter="fade">
                                      <p:cBhvr>
                                        <p:cTn id="118" dur="1000"/>
                                        <p:tgtEl>
                                          <p:spTgt spid="20"/>
                                        </p:tgtEl>
                                      </p:cBhvr>
                                    </p:animEffect>
                                    <p:set>
                                      <p:cBhvr>
                                        <p:cTn id="119" dur="1" fill="hold">
                                          <p:stCondLst>
                                            <p:cond delay="999"/>
                                          </p:stCondLst>
                                        </p:cTn>
                                        <p:tgtEl>
                                          <p:spTgt spid="20"/>
                                        </p:tgtEl>
                                        <p:attrNameLst>
                                          <p:attrName>style.visibility</p:attrName>
                                        </p:attrNameLst>
                                      </p:cBhvr>
                                      <p:to>
                                        <p:strVal val="hidden"/>
                                      </p:to>
                                    </p:set>
                                  </p:childTnLst>
                                </p:cTn>
                              </p:par>
                              <p:par>
                                <p:cTn id="120" presetID="55" presetClass="exit" presetSubtype="0" fill="hold" grpId="1" nodeType="withEffect">
                                  <p:stCondLst>
                                    <p:cond delay="0"/>
                                  </p:stCondLst>
                                  <p:childTnLst>
                                    <p:anim calcmode="lin" valueType="num">
                                      <p:cBhvr>
                                        <p:cTn id="121" dur="1000"/>
                                        <p:tgtEl>
                                          <p:spTgt spid="17"/>
                                        </p:tgtEl>
                                        <p:attrNameLst>
                                          <p:attrName>ppt_w</p:attrName>
                                        </p:attrNameLst>
                                      </p:cBhvr>
                                      <p:tavLst>
                                        <p:tav tm="0">
                                          <p:val>
                                            <p:strVal val="ppt_w"/>
                                          </p:val>
                                        </p:tav>
                                        <p:tav tm="100000">
                                          <p:val>
                                            <p:strVal val="ppt_w*0.70"/>
                                          </p:val>
                                        </p:tav>
                                      </p:tavLst>
                                    </p:anim>
                                    <p:anim calcmode="lin" valueType="num">
                                      <p:cBhvr>
                                        <p:cTn id="122" dur="1000"/>
                                        <p:tgtEl>
                                          <p:spTgt spid="17"/>
                                        </p:tgtEl>
                                        <p:attrNameLst>
                                          <p:attrName>ppt_h</p:attrName>
                                        </p:attrNameLst>
                                      </p:cBhvr>
                                      <p:tavLst>
                                        <p:tav tm="0">
                                          <p:val>
                                            <p:strVal val="ppt_h"/>
                                          </p:val>
                                        </p:tav>
                                        <p:tav tm="100000">
                                          <p:val>
                                            <p:strVal val="ppt_h"/>
                                          </p:val>
                                        </p:tav>
                                      </p:tavLst>
                                    </p:anim>
                                    <p:animEffect transition="out" filter="fade">
                                      <p:cBhvr>
                                        <p:cTn id="123" dur="1000"/>
                                        <p:tgtEl>
                                          <p:spTgt spid="17"/>
                                        </p:tgtEl>
                                      </p:cBhvr>
                                    </p:animEffect>
                                    <p:set>
                                      <p:cBhvr>
                                        <p:cTn id="124" dur="1" fill="hold">
                                          <p:stCondLst>
                                            <p:cond delay="999"/>
                                          </p:stCondLst>
                                        </p:cTn>
                                        <p:tgtEl>
                                          <p:spTgt spid="17"/>
                                        </p:tgtEl>
                                        <p:attrNameLst>
                                          <p:attrName>style.visibility</p:attrName>
                                        </p:attrNameLst>
                                      </p:cBhvr>
                                      <p:to>
                                        <p:strVal val="hidden"/>
                                      </p:to>
                                    </p:set>
                                  </p:childTnLst>
                                </p:cTn>
                              </p:par>
                              <p:par>
                                <p:cTn id="125" presetID="55" presetClass="exit" presetSubtype="0" fill="hold" grpId="1" nodeType="withEffect">
                                  <p:stCondLst>
                                    <p:cond delay="0"/>
                                  </p:stCondLst>
                                  <p:childTnLst>
                                    <p:anim calcmode="lin" valueType="num">
                                      <p:cBhvr>
                                        <p:cTn id="126" dur="1000"/>
                                        <p:tgtEl>
                                          <p:spTgt spid="18"/>
                                        </p:tgtEl>
                                        <p:attrNameLst>
                                          <p:attrName>ppt_w</p:attrName>
                                        </p:attrNameLst>
                                      </p:cBhvr>
                                      <p:tavLst>
                                        <p:tav tm="0">
                                          <p:val>
                                            <p:strVal val="ppt_w"/>
                                          </p:val>
                                        </p:tav>
                                        <p:tav tm="100000">
                                          <p:val>
                                            <p:strVal val="ppt_w*0.70"/>
                                          </p:val>
                                        </p:tav>
                                      </p:tavLst>
                                    </p:anim>
                                    <p:anim calcmode="lin" valueType="num">
                                      <p:cBhvr>
                                        <p:cTn id="127" dur="1000"/>
                                        <p:tgtEl>
                                          <p:spTgt spid="18"/>
                                        </p:tgtEl>
                                        <p:attrNameLst>
                                          <p:attrName>ppt_h</p:attrName>
                                        </p:attrNameLst>
                                      </p:cBhvr>
                                      <p:tavLst>
                                        <p:tav tm="0">
                                          <p:val>
                                            <p:strVal val="ppt_h"/>
                                          </p:val>
                                        </p:tav>
                                        <p:tav tm="100000">
                                          <p:val>
                                            <p:strVal val="ppt_h"/>
                                          </p:val>
                                        </p:tav>
                                      </p:tavLst>
                                    </p:anim>
                                    <p:animEffect transition="out" filter="fade">
                                      <p:cBhvr>
                                        <p:cTn id="128" dur="1000"/>
                                        <p:tgtEl>
                                          <p:spTgt spid="18"/>
                                        </p:tgtEl>
                                      </p:cBhvr>
                                    </p:animEffect>
                                    <p:set>
                                      <p:cBhvr>
                                        <p:cTn id="129" dur="1" fill="hold">
                                          <p:stCondLst>
                                            <p:cond delay="999"/>
                                          </p:stCondLst>
                                        </p:cTn>
                                        <p:tgtEl>
                                          <p:spTgt spid="18"/>
                                        </p:tgtEl>
                                        <p:attrNameLst>
                                          <p:attrName>style.visibility</p:attrName>
                                        </p:attrNameLst>
                                      </p:cBhvr>
                                      <p:to>
                                        <p:strVal val="hidden"/>
                                      </p:to>
                                    </p:set>
                                  </p:childTnLst>
                                </p:cTn>
                              </p:par>
                              <p:par>
                                <p:cTn id="130" presetID="55" presetClass="exit" presetSubtype="0" fill="hold" grpId="1" nodeType="withEffect">
                                  <p:stCondLst>
                                    <p:cond delay="0"/>
                                  </p:stCondLst>
                                  <p:childTnLst>
                                    <p:anim calcmode="lin" valueType="num">
                                      <p:cBhvr>
                                        <p:cTn id="131" dur="1000"/>
                                        <p:tgtEl>
                                          <p:spTgt spid="19"/>
                                        </p:tgtEl>
                                        <p:attrNameLst>
                                          <p:attrName>ppt_w</p:attrName>
                                        </p:attrNameLst>
                                      </p:cBhvr>
                                      <p:tavLst>
                                        <p:tav tm="0">
                                          <p:val>
                                            <p:strVal val="ppt_w"/>
                                          </p:val>
                                        </p:tav>
                                        <p:tav tm="100000">
                                          <p:val>
                                            <p:strVal val="ppt_w*0.70"/>
                                          </p:val>
                                        </p:tav>
                                      </p:tavLst>
                                    </p:anim>
                                    <p:anim calcmode="lin" valueType="num">
                                      <p:cBhvr>
                                        <p:cTn id="132" dur="1000"/>
                                        <p:tgtEl>
                                          <p:spTgt spid="19"/>
                                        </p:tgtEl>
                                        <p:attrNameLst>
                                          <p:attrName>ppt_h</p:attrName>
                                        </p:attrNameLst>
                                      </p:cBhvr>
                                      <p:tavLst>
                                        <p:tav tm="0">
                                          <p:val>
                                            <p:strVal val="ppt_h"/>
                                          </p:val>
                                        </p:tav>
                                        <p:tav tm="100000">
                                          <p:val>
                                            <p:strVal val="ppt_h"/>
                                          </p:val>
                                        </p:tav>
                                      </p:tavLst>
                                    </p:anim>
                                    <p:animEffect transition="out" filter="fade">
                                      <p:cBhvr>
                                        <p:cTn id="133" dur="1000"/>
                                        <p:tgtEl>
                                          <p:spTgt spid="19"/>
                                        </p:tgtEl>
                                      </p:cBhvr>
                                    </p:animEffect>
                                    <p:set>
                                      <p:cBhvr>
                                        <p:cTn id="134" dur="1" fill="hold">
                                          <p:stCondLst>
                                            <p:cond delay="999"/>
                                          </p:stCondLst>
                                        </p:cTn>
                                        <p:tgtEl>
                                          <p:spTgt spid="19"/>
                                        </p:tgtEl>
                                        <p:attrNameLst>
                                          <p:attrName>style.visibility</p:attrName>
                                        </p:attrNameLst>
                                      </p:cBhvr>
                                      <p:to>
                                        <p:strVal val="hidden"/>
                                      </p:to>
                                    </p:set>
                                  </p:childTnLst>
                                </p:cTn>
                              </p:par>
                            </p:childTnLst>
                          </p:cTn>
                        </p:par>
                      </p:childTnLst>
                    </p:cTn>
                  </p:par>
                  <p:par>
                    <p:cTn id="135" fill="hold">
                      <p:stCondLst>
                        <p:cond delay="indefinite"/>
                      </p:stCondLst>
                      <p:childTnLst>
                        <p:par>
                          <p:cTn id="136" fill="hold">
                            <p:stCondLst>
                              <p:cond delay="0"/>
                            </p:stCondLst>
                            <p:childTnLst>
                              <p:par>
                                <p:cTn id="137" presetID="1" presetClass="entr" presetSubtype="0" fill="hold" grpId="0" nodeType="clickEffect">
                                  <p:stCondLst>
                                    <p:cond delay="0"/>
                                  </p:stCondLst>
                                  <p:childTnLst>
                                    <p:set>
                                      <p:cBhvr>
                                        <p:cTn id="138" dur="1" fill="hold">
                                          <p:stCondLst>
                                            <p:cond delay="0"/>
                                          </p:stCondLst>
                                        </p:cTn>
                                        <p:tgtEl>
                                          <p:spTgt spid="40"/>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41"/>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39"/>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42"/>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43"/>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44"/>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45"/>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6"/>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nodeType="clickEffect">
                                  <p:stCondLst>
                                    <p:cond delay="0"/>
                                  </p:stCondLst>
                                  <p:childTnLst>
                                    <p:set>
                                      <p:cBhvr>
                                        <p:cTn id="156" dur="1" fill="hold">
                                          <p:stCondLst>
                                            <p:cond delay="0"/>
                                          </p:stCondLst>
                                        </p:cTn>
                                        <p:tgtEl>
                                          <p:spTgt spid="34"/>
                                        </p:tgtEl>
                                        <p:attrNameLst>
                                          <p:attrName>style.visibility</p:attrName>
                                        </p:attrNameLst>
                                      </p:cBhvr>
                                      <p:to>
                                        <p:strVal val="visible"/>
                                      </p:to>
                                    </p:set>
                                  </p:childTnLst>
                                </p:cTn>
                              </p:par>
                              <p:par>
                                <p:cTn id="157" presetID="1" presetClass="entr" presetSubtype="0" fill="hold" grpId="0" nodeType="withEffect">
                                  <p:stCondLst>
                                    <p:cond delay="0"/>
                                  </p:stCondLst>
                                  <p:childTnLst>
                                    <p:set>
                                      <p:cBhvr>
                                        <p:cTn id="158" dur="1" fill="hold">
                                          <p:stCondLst>
                                            <p:cond delay="0"/>
                                          </p:stCondLst>
                                        </p:cTn>
                                        <p:tgtEl>
                                          <p:spTgt spid="35"/>
                                        </p:tgtEl>
                                        <p:attrNameLst>
                                          <p:attrName>style.visibility</p:attrName>
                                        </p:attrNameLst>
                                      </p:cBhvr>
                                      <p:to>
                                        <p:strVal val="visible"/>
                                      </p:to>
                                    </p:set>
                                  </p:childTnLst>
                                </p:cTn>
                              </p:par>
                            </p:childTnLst>
                          </p:cTn>
                        </p:par>
                      </p:childTnLst>
                    </p:cTn>
                  </p:par>
                  <p:par>
                    <p:cTn id="159" fill="hold">
                      <p:stCondLst>
                        <p:cond delay="indefinite"/>
                      </p:stCondLst>
                      <p:childTnLst>
                        <p:par>
                          <p:cTn id="160" fill="hold">
                            <p:stCondLst>
                              <p:cond delay="0"/>
                            </p:stCondLst>
                            <p:childTnLst>
                              <p:par>
                                <p:cTn id="161" presetID="55" presetClass="exit" presetSubtype="0" fill="hold" grpId="1" nodeType="clickEffect">
                                  <p:stCondLst>
                                    <p:cond delay="0"/>
                                  </p:stCondLst>
                                  <p:childTnLst>
                                    <p:anim calcmode="lin" valueType="num">
                                      <p:cBhvr>
                                        <p:cTn id="162" dur="1000"/>
                                        <p:tgtEl>
                                          <p:spTgt spid="40"/>
                                        </p:tgtEl>
                                        <p:attrNameLst>
                                          <p:attrName>ppt_w</p:attrName>
                                        </p:attrNameLst>
                                      </p:cBhvr>
                                      <p:tavLst>
                                        <p:tav tm="0">
                                          <p:val>
                                            <p:strVal val="ppt_w"/>
                                          </p:val>
                                        </p:tav>
                                        <p:tav tm="100000">
                                          <p:val>
                                            <p:strVal val="ppt_w*0.70"/>
                                          </p:val>
                                        </p:tav>
                                      </p:tavLst>
                                    </p:anim>
                                    <p:anim calcmode="lin" valueType="num">
                                      <p:cBhvr>
                                        <p:cTn id="163" dur="1000"/>
                                        <p:tgtEl>
                                          <p:spTgt spid="40"/>
                                        </p:tgtEl>
                                        <p:attrNameLst>
                                          <p:attrName>ppt_h</p:attrName>
                                        </p:attrNameLst>
                                      </p:cBhvr>
                                      <p:tavLst>
                                        <p:tav tm="0">
                                          <p:val>
                                            <p:strVal val="ppt_h"/>
                                          </p:val>
                                        </p:tav>
                                        <p:tav tm="100000">
                                          <p:val>
                                            <p:strVal val="ppt_h"/>
                                          </p:val>
                                        </p:tav>
                                      </p:tavLst>
                                    </p:anim>
                                    <p:animEffect transition="out" filter="fade">
                                      <p:cBhvr>
                                        <p:cTn id="164" dur="1000"/>
                                        <p:tgtEl>
                                          <p:spTgt spid="40"/>
                                        </p:tgtEl>
                                      </p:cBhvr>
                                    </p:animEffect>
                                    <p:set>
                                      <p:cBhvr>
                                        <p:cTn id="165" dur="1" fill="hold">
                                          <p:stCondLst>
                                            <p:cond delay="999"/>
                                          </p:stCondLst>
                                        </p:cTn>
                                        <p:tgtEl>
                                          <p:spTgt spid="40"/>
                                        </p:tgtEl>
                                        <p:attrNameLst>
                                          <p:attrName>style.visibility</p:attrName>
                                        </p:attrNameLst>
                                      </p:cBhvr>
                                      <p:to>
                                        <p:strVal val="hidden"/>
                                      </p:to>
                                    </p:set>
                                  </p:childTnLst>
                                </p:cTn>
                              </p:par>
                              <p:par>
                                <p:cTn id="166" presetID="55" presetClass="exit" presetSubtype="0" fill="hold" grpId="1" nodeType="withEffect">
                                  <p:stCondLst>
                                    <p:cond delay="0"/>
                                  </p:stCondLst>
                                  <p:childTnLst>
                                    <p:anim calcmode="lin" valueType="num">
                                      <p:cBhvr>
                                        <p:cTn id="167" dur="1000"/>
                                        <p:tgtEl>
                                          <p:spTgt spid="39"/>
                                        </p:tgtEl>
                                        <p:attrNameLst>
                                          <p:attrName>ppt_w</p:attrName>
                                        </p:attrNameLst>
                                      </p:cBhvr>
                                      <p:tavLst>
                                        <p:tav tm="0">
                                          <p:val>
                                            <p:strVal val="ppt_w"/>
                                          </p:val>
                                        </p:tav>
                                        <p:tav tm="100000">
                                          <p:val>
                                            <p:strVal val="ppt_w*0.70"/>
                                          </p:val>
                                        </p:tav>
                                      </p:tavLst>
                                    </p:anim>
                                    <p:anim calcmode="lin" valueType="num">
                                      <p:cBhvr>
                                        <p:cTn id="168" dur="1000"/>
                                        <p:tgtEl>
                                          <p:spTgt spid="39"/>
                                        </p:tgtEl>
                                        <p:attrNameLst>
                                          <p:attrName>ppt_h</p:attrName>
                                        </p:attrNameLst>
                                      </p:cBhvr>
                                      <p:tavLst>
                                        <p:tav tm="0">
                                          <p:val>
                                            <p:strVal val="ppt_h"/>
                                          </p:val>
                                        </p:tav>
                                        <p:tav tm="100000">
                                          <p:val>
                                            <p:strVal val="ppt_h"/>
                                          </p:val>
                                        </p:tav>
                                      </p:tavLst>
                                    </p:anim>
                                    <p:animEffect transition="out" filter="fade">
                                      <p:cBhvr>
                                        <p:cTn id="169" dur="1000"/>
                                        <p:tgtEl>
                                          <p:spTgt spid="39"/>
                                        </p:tgtEl>
                                      </p:cBhvr>
                                    </p:animEffect>
                                    <p:set>
                                      <p:cBhvr>
                                        <p:cTn id="170" dur="1" fill="hold">
                                          <p:stCondLst>
                                            <p:cond delay="999"/>
                                          </p:stCondLst>
                                        </p:cTn>
                                        <p:tgtEl>
                                          <p:spTgt spid="39"/>
                                        </p:tgtEl>
                                        <p:attrNameLst>
                                          <p:attrName>style.visibility</p:attrName>
                                        </p:attrNameLst>
                                      </p:cBhvr>
                                      <p:to>
                                        <p:strVal val="hidden"/>
                                      </p:to>
                                    </p:set>
                                  </p:childTnLst>
                                </p:cTn>
                              </p:par>
                              <p:par>
                                <p:cTn id="171" presetID="55" presetClass="exit" presetSubtype="0" fill="hold" grpId="1" nodeType="withEffect">
                                  <p:stCondLst>
                                    <p:cond delay="0"/>
                                  </p:stCondLst>
                                  <p:childTnLst>
                                    <p:anim calcmode="lin" valueType="num">
                                      <p:cBhvr>
                                        <p:cTn id="172" dur="1000"/>
                                        <p:tgtEl>
                                          <p:spTgt spid="41"/>
                                        </p:tgtEl>
                                        <p:attrNameLst>
                                          <p:attrName>ppt_w</p:attrName>
                                        </p:attrNameLst>
                                      </p:cBhvr>
                                      <p:tavLst>
                                        <p:tav tm="0">
                                          <p:val>
                                            <p:strVal val="ppt_w"/>
                                          </p:val>
                                        </p:tav>
                                        <p:tav tm="100000">
                                          <p:val>
                                            <p:strVal val="ppt_w*0.70"/>
                                          </p:val>
                                        </p:tav>
                                      </p:tavLst>
                                    </p:anim>
                                    <p:anim calcmode="lin" valueType="num">
                                      <p:cBhvr>
                                        <p:cTn id="173" dur="1000"/>
                                        <p:tgtEl>
                                          <p:spTgt spid="41"/>
                                        </p:tgtEl>
                                        <p:attrNameLst>
                                          <p:attrName>ppt_h</p:attrName>
                                        </p:attrNameLst>
                                      </p:cBhvr>
                                      <p:tavLst>
                                        <p:tav tm="0">
                                          <p:val>
                                            <p:strVal val="ppt_h"/>
                                          </p:val>
                                        </p:tav>
                                        <p:tav tm="100000">
                                          <p:val>
                                            <p:strVal val="ppt_h"/>
                                          </p:val>
                                        </p:tav>
                                      </p:tavLst>
                                    </p:anim>
                                    <p:animEffect transition="out" filter="fade">
                                      <p:cBhvr>
                                        <p:cTn id="174" dur="1000"/>
                                        <p:tgtEl>
                                          <p:spTgt spid="41"/>
                                        </p:tgtEl>
                                      </p:cBhvr>
                                    </p:animEffect>
                                    <p:set>
                                      <p:cBhvr>
                                        <p:cTn id="175" dur="1" fill="hold">
                                          <p:stCondLst>
                                            <p:cond delay="999"/>
                                          </p:stCondLst>
                                        </p:cTn>
                                        <p:tgtEl>
                                          <p:spTgt spid="41"/>
                                        </p:tgtEl>
                                        <p:attrNameLst>
                                          <p:attrName>style.visibility</p:attrName>
                                        </p:attrNameLst>
                                      </p:cBhvr>
                                      <p:to>
                                        <p:strVal val="hidden"/>
                                      </p:to>
                                    </p:set>
                                  </p:childTnLst>
                                </p:cTn>
                              </p:par>
                              <p:par>
                                <p:cTn id="176" presetID="55" presetClass="exit" presetSubtype="0" fill="hold" grpId="1" nodeType="withEffect">
                                  <p:stCondLst>
                                    <p:cond delay="0"/>
                                  </p:stCondLst>
                                  <p:childTnLst>
                                    <p:anim calcmode="lin" valueType="num">
                                      <p:cBhvr>
                                        <p:cTn id="177" dur="1000"/>
                                        <p:tgtEl>
                                          <p:spTgt spid="43"/>
                                        </p:tgtEl>
                                        <p:attrNameLst>
                                          <p:attrName>ppt_w</p:attrName>
                                        </p:attrNameLst>
                                      </p:cBhvr>
                                      <p:tavLst>
                                        <p:tav tm="0">
                                          <p:val>
                                            <p:strVal val="ppt_w"/>
                                          </p:val>
                                        </p:tav>
                                        <p:tav tm="100000">
                                          <p:val>
                                            <p:strVal val="ppt_w*0.70"/>
                                          </p:val>
                                        </p:tav>
                                      </p:tavLst>
                                    </p:anim>
                                    <p:anim calcmode="lin" valueType="num">
                                      <p:cBhvr>
                                        <p:cTn id="178" dur="1000"/>
                                        <p:tgtEl>
                                          <p:spTgt spid="43"/>
                                        </p:tgtEl>
                                        <p:attrNameLst>
                                          <p:attrName>ppt_h</p:attrName>
                                        </p:attrNameLst>
                                      </p:cBhvr>
                                      <p:tavLst>
                                        <p:tav tm="0">
                                          <p:val>
                                            <p:strVal val="ppt_h"/>
                                          </p:val>
                                        </p:tav>
                                        <p:tav tm="100000">
                                          <p:val>
                                            <p:strVal val="ppt_h"/>
                                          </p:val>
                                        </p:tav>
                                      </p:tavLst>
                                    </p:anim>
                                    <p:animEffect transition="out" filter="fade">
                                      <p:cBhvr>
                                        <p:cTn id="179" dur="1000"/>
                                        <p:tgtEl>
                                          <p:spTgt spid="43"/>
                                        </p:tgtEl>
                                      </p:cBhvr>
                                    </p:animEffect>
                                    <p:set>
                                      <p:cBhvr>
                                        <p:cTn id="180" dur="1" fill="hold">
                                          <p:stCondLst>
                                            <p:cond delay="999"/>
                                          </p:stCondLst>
                                        </p:cTn>
                                        <p:tgtEl>
                                          <p:spTgt spid="43"/>
                                        </p:tgtEl>
                                        <p:attrNameLst>
                                          <p:attrName>style.visibility</p:attrName>
                                        </p:attrNameLst>
                                      </p:cBhvr>
                                      <p:to>
                                        <p:strVal val="hidden"/>
                                      </p:to>
                                    </p:set>
                                  </p:childTnLst>
                                </p:cTn>
                              </p:par>
                              <p:par>
                                <p:cTn id="181" presetID="55" presetClass="exit" presetSubtype="0" fill="hold" grpId="1" nodeType="withEffect">
                                  <p:stCondLst>
                                    <p:cond delay="0"/>
                                  </p:stCondLst>
                                  <p:childTnLst>
                                    <p:anim calcmode="lin" valueType="num">
                                      <p:cBhvr>
                                        <p:cTn id="182" dur="1000"/>
                                        <p:tgtEl>
                                          <p:spTgt spid="42"/>
                                        </p:tgtEl>
                                        <p:attrNameLst>
                                          <p:attrName>ppt_w</p:attrName>
                                        </p:attrNameLst>
                                      </p:cBhvr>
                                      <p:tavLst>
                                        <p:tav tm="0">
                                          <p:val>
                                            <p:strVal val="ppt_w"/>
                                          </p:val>
                                        </p:tav>
                                        <p:tav tm="100000">
                                          <p:val>
                                            <p:strVal val="ppt_w*0.70"/>
                                          </p:val>
                                        </p:tav>
                                      </p:tavLst>
                                    </p:anim>
                                    <p:anim calcmode="lin" valueType="num">
                                      <p:cBhvr>
                                        <p:cTn id="183" dur="1000"/>
                                        <p:tgtEl>
                                          <p:spTgt spid="42"/>
                                        </p:tgtEl>
                                        <p:attrNameLst>
                                          <p:attrName>ppt_h</p:attrName>
                                        </p:attrNameLst>
                                      </p:cBhvr>
                                      <p:tavLst>
                                        <p:tav tm="0">
                                          <p:val>
                                            <p:strVal val="ppt_h"/>
                                          </p:val>
                                        </p:tav>
                                        <p:tav tm="100000">
                                          <p:val>
                                            <p:strVal val="ppt_h"/>
                                          </p:val>
                                        </p:tav>
                                      </p:tavLst>
                                    </p:anim>
                                    <p:animEffect transition="out" filter="fade">
                                      <p:cBhvr>
                                        <p:cTn id="184" dur="1000"/>
                                        <p:tgtEl>
                                          <p:spTgt spid="42"/>
                                        </p:tgtEl>
                                      </p:cBhvr>
                                    </p:animEffect>
                                    <p:set>
                                      <p:cBhvr>
                                        <p:cTn id="185" dur="1" fill="hold">
                                          <p:stCondLst>
                                            <p:cond delay="999"/>
                                          </p:stCondLst>
                                        </p:cTn>
                                        <p:tgtEl>
                                          <p:spTgt spid="42"/>
                                        </p:tgtEl>
                                        <p:attrNameLst>
                                          <p:attrName>style.visibility</p:attrName>
                                        </p:attrNameLst>
                                      </p:cBhvr>
                                      <p:to>
                                        <p:strVal val="hidden"/>
                                      </p:to>
                                    </p:set>
                                  </p:childTnLst>
                                </p:cTn>
                              </p:par>
                              <p:par>
                                <p:cTn id="186" presetID="55" presetClass="exit" presetSubtype="0" fill="hold" grpId="1" nodeType="withEffect">
                                  <p:stCondLst>
                                    <p:cond delay="0"/>
                                  </p:stCondLst>
                                  <p:childTnLst>
                                    <p:anim calcmode="lin" valueType="num">
                                      <p:cBhvr>
                                        <p:cTn id="187" dur="1000"/>
                                        <p:tgtEl>
                                          <p:spTgt spid="44"/>
                                        </p:tgtEl>
                                        <p:attrNameLst>
                                          <p:attrName>ppt_w</p:attrName>
                                        </p:attrNameLst>
                                      </p:cBhvr>
                                      <p:tavLst>
                                        <p:tav tm="0">
                                          <p:val>
                                            <p:strVal val="ppt_w"/>
                                          </p:val>
                                        </p:tav>
                                        <p:tav tm="100000">
                                          <p:val>
                                            <p:strVal val="ppt_w*0.70"/>
                                          </p:val>
                                        </p:tav>
                                      </p:tavLst>
                                    </p:anim>
                                    <p:anim calcmode="lin" valueType="num">
                                      <p:cBhvr>
                                        <p:cTn id="188" dur="1000"/>
                                        <p:tgtEl>
                                          <p:spTgt spid="44"/>
                                        </p:tgtEl>
                                        <p:attrNameLst>
                                          <p:attrName>ppt_h</p:attrName>
                                        </p:attrNameLst>
                                      </p:cBhvr>
                                      <p:tavLst>
                                        <p:tav tm="0">
                                          <p:val>
                                            <p:strVal val="ppt_h"/>
                                          </p:val>
                                        </p:tav>
                                        <p:tav tm="100000">
                                          <p:val>
                                            <p:strVal val="ppt_h"/>
                                          </p:val>
                                        </p:tav>
                                      </p:tavLst>
                                    </p:anim>
                                    <p:animEffect transition="out" filter="fade">
                                      <p:cBhvr>
                                        <p:cTn id="189" dur="1000"/>
                                        <p:tgtEl>
                                          <p:spTgt spid="44"/>
                                        </p:tgtEl>
                                      </p:cBhvr>
                                    </p:animEffect>
                                    <p:set>
                                      <p:cBhvr>
                                        <p:cTn id="190" dur="1" fill="hold">
                                          <p:stCondLst>
                                            <p:cond delay="999"/>
                                          </p:stCondLst>
                                        </p:cTn>
                                        <p:tgtEl>
                                          <p:spTgt spid="44"/>
                                        </p:tgtEl>
                                        <p:attrNameLst>
                                          <p:attrName>style.visibility</p:attrName>
                                        </p:attrNameLst>
                                      </p:cBhvr>
                                      <p:to>
                                        <p:strVal val="hidden"/>
                                      </p:to>
                                    </p:set>
                                  </p:childTnLst>
                                </p:cTn>
                              </p:par>
                              <p:par>
                                <p:cTn id="191" presetID="55" presetClass="exit" presetSubtype="0" fill="hold" grpId="1" nodeType="withEffect">
                                  <p:stCondLst>
                                    <p:cond delay="0"/>
                                  </p:stCondLst>
                                  <p:childTnLst>
                                    <p:anim calcmode="lin" valueType="num">
                                      <p:cBhvr>
                                        <p:cTn id="192" dur="1000"/>
                                        <p:tgtEl>
                                          <p:spTgt spid="46"/>
                                        </p:tgtEl>
                                        <p:attrNameLst>
                                          <p:attrName>ppt_w</p:attrName>
                                        </p:attrNameLst>
                                      </p:cBhvr>
                                      <p:tavLst>
                                        <p:tav tm="0">
                                          <p:val>
                                            <p:strVal val="ppt_w"/>
                                          </p:val>
                                        </p:tav>
                                        <p:tav tm="100000">
                                          <p:val>
                                            <p:strVal val="ppt_w*0.70"/>
                                          </p:val>
                                        </p:tav>
                                      </p:tavLst>
                                    </p:anim>
                                    <p:anim calcmode="lin" valueType="num">
                                      <p:cBhvr>
                                        <p:cTn id="193" dur="1000"/>
                                        <p:tgtEl>
                                          <p:spTgt spid="46"/>
                                        </p:tgtEl>
                                        <p:attrNameLst>
                                          <p:attrName>ppt_h</p:attrName>
                                        </p:attrNameLst>
                                      </p:cBhvr>
                                      <p:tavLst>
                                        <p:tav tm="0">
                                          <p:val>
                                            <p:strVal val="ppt_h"/>
                                          </p:val>
                                        </p:tav>
                                        <p:tav tm="100000">
                                          <p:val>
                                            <p:strVal val="ppt_h"/>
                                          </p:val>
                                        </p:tav>
                                      </p:tavLst>
                                    </p:anim>
                                    <p:animEffect transition="out" filter="fade">
                                      <p:cBhvr>
                                        <p:cTn id="194" dur="1000"/>
                                        <p:tgtEl>
                                          <p:spTgt spid="46"/>
                                        </p:tgtEl>
                                      </p:cBhvr>
                                    </p:animEffect>
                                    <p:set>
                                      <p:cBhvr>
                                        <p:cTn id="195" dur="1" fill="hold">
                                          <p:stCondLst>
                                            <p:cond delay="999"/>
                                          </p:stCondLst>
                                        </p:cTn>
                                        <p:tgtEl>
                                          <p:spTgt spid="46"/>
                                        </p:tgtEl>
                                        <p:attrNameLst>
                                          <p:attrName>style.visibility</p:attrName>
                                        </p:attrNameLst>
                                      </p:cBhvr>
                                      <p:to>
                                        <p:strVal val="hidden"/>
                                      </p:to>
                                    </p:set>
                                  </p:childTnLst>
                                </p:cTn>
                              </p:par>
                              <p:par>
                                <p:cTn id="196" presetID="55" presetClass="exit" presetSubtype="0" fill="hold" grpId="1" nodeType="withEffect">
                                  <p:stCondLst>
                                    <p:cond delay="0"/>
                                  </p:stCondLst>
                                  <p:childTnLst>
                                    <p:anim calcmode="lin" valueType="num">
                                      <p:cBhvr>
                                        <p:cTn id="197" dur="1000"/>
                                        <p:tgtEl>
                                          <p:spTgt spid="45"/>
                                        </p:tgtEl>
                                        <p:attrNameLst>
                                          <p:attrName>ppt_w</p:attrName>
                                        </p:attrNameLst>
                                      </p:cBhvr>
                                      <p:tavLst>
                                        <p:tav tm="0">
                                          <p:val>
                                            <p:strVal val="ppt_w"/>
                                          </p:val>
                                        </p:tav>
                                        <p:tav tm="100000">
                                          <p:val>
                                            <p:strVal val="ppt_w*0.70"/>
                                          </p:val>
                                        </p:tav>
                                      </p:tavLst>
                                    </p:anim>
                                    <p:anim calcmode="lin" valueType="num">
                                      <p:cBhvr>
                                        <p:cTn id="198" dur="1000"/>
                                        <p:tgtEl>
                                          <p:spTgt spid="45"/>
                                        </p:tgtEl>
                                        <p:attrNameLst>
                                          <p:attrName>ppt_h</p:attrName>
                                        </p:attrNameLst>
                                      </p:cBhvr>
                                      <p:tavLst>
                                        <p:tav tm="0">
                                          <p:val>
                                            <p:strVal val="ppt_h"/>
                                          </p:val>
                                        </p:tav>
                                        <p:tav tm="100000">
                                          <p:val>
                                            <p:strVal val="ppt_h"/>
                                          </p:val>
                                        </p:tav>
                                      </p:tavLst>
                                    </p:anim>
                                    <p:animEffect transition="out" filter="fade">
                                      <p:cBhvr>
                                        <p:cTn id="199" dur="1000"/>
                                        <p:tgtEl>
                                          <p:spTgt spid="45"/>
                                        </p:tgtEl>
                                      </p:cBhvr>
                                    </p:animEffect>
                                    <p:set>
                                      <p:cBhvr>
                                        <p:cTn id="200" dur="1" fill="hold">
                                          <p:stCondLst>
                                            <p:cond delay="999"/>
                                          </p:stCondLst>
                                        </p:cTn>
                                        <p:tgtEl>
                                          <p:spTgt spid="45"/>
                                        </p:tgtEl>
                                        <p:attrNameLst>
                                          <p:attrName>style.visibility</p:attrName>
                                        </p:attrNameLst>
                                      </p:cBhvr>
                                      <p:to>
                                        <p:strVal val="hidden"/>
                                      </p:to>
                                    </p:set>
                                  </p:childTnLst>
                                </p:cTn>
                              </p:par>
                            </p:childTnLst>
                          </p:cTn>
                        </p:par>
                      </p:childTnLst>
                    </p:cTn>
                  </p:par>
                  <p:par>
                    <p:cTn id="201" fill="hold">
                      <p:stCondLst>
                        <p:cond delay="indefinite"/>
                      </p:stCondLst>
                      <p:childTnLst>
                        <p:par>
                          <p:cTn id="202" fill="hold">
                            <p:stCondLst>
                              <p:cond delay="0"/>
                            </p:stCondLst>
                            <p:childTnLst>
                              <p:par>
                                <p:cTn id="203" presetID="1" presetClass="entr" presetSubtype="0" fill="hold" grpId="0" nodeType="clickEffect">
                                  <p:stCondLst>
                                    <p:cond delay="0"/>
                                  </p:stCondLst>
                                  <p:childTnLst>
                                    <p:set>
                                      <p:cBhvr>
                                        <p:cTn id="204" dur="1" fill="hold">
                                          <p:stCondLst>
                                            <p:cond delay="0"/>
                                          </p:stCondLst>
                                        </p:cTn>
                                        <p:tgtEl>
                                          <p:spTgt spid="54"/>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47"/>
                                        </p:tgtEl>
                                        <p:attrNameLst>
                                          <p:attrName>style.visibility</p:attrName>
                                        </p:attrNameLst>
                                      </p:cBhvr>
                                      <p:to>
                                        <p:strVal val="visible"/>
                                      </p:to>
                                    </p:set>
                                  </p:childTnLst>
                                </p:cTn>
                              </p:par>
                              <p:par>
                                <p:cTn id="207" presetID="1" presetClass="entr" presetSubtype="0" fill="hold" grpId="0" nodeType="withEffect">
                                  <p:stCondLst>
                                    <p:cond delay="0"/>
                                  </p:stCondLst>
                                  <p:childTnLst>
                                    <p:set>
                                      <p:cBhvr>
                                        <p:cTn id="208" dur="1" fill="hold">
                                          <p:stCondLst>
                                            <p:cond delay="0"/>
                                          </p:stCondLst>
                                        </p:cTn>
                                        <p:tgtEl>
                                          <p:spTgt spid="53"/>
                                        </p:tgtEl>
                                        <p:attrNameLst>
                                          <p:attrName>style.visibility</p:attrName>
                                        </p:attrNameLst>
                                      </p:cBhvr>
                                      <p:to>
                                        <p:strVal val="visible"/>
                                      </p:to>
                                    </p:set>
                                  </p:childTnLst>
                                </p:cTn>
                              </p:par>
                              <p:par>
                                <p:cTn id="209" presetID="1" presetClass="entr" presetSubtype="0" fill="hold" grpId="0" nodeType="withEffect">
                                  <p:stCondLst>
                                    <p:cond delay="0"/>
                                  </p:stCondLst>
                                  <p:childTnLst>
                                    <p:set>
                                      <p:cBhvr>
                                        <p:cTn id="210" dur="1" fill="hold">
                                          <p:stCondLst>
                                            <p:cond delay="0"/>
                                          </p:stCondLst>
                                        </p:cTn>
                                        <p:tgtEl>
                                          <p:spTgt spid="51"/>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52"/>
                                        </p:tgtEl>
                                        <p:attrNameLst>
                                          <p:attrName>style.visibility</p:attrName>
                                        </p:attrNameLst>
                                      </p:cBhvr>
                                      <p:to>
                                        <p:strVal val="visible"/>
                                      </p:to>
                                    </p:set>
                                  </p:childTnLst>
                                </p:cTn>
                              </p:par>
                              <p:par>
                                <p:cTn id="213" presetID="1" presetClass="entr" presetSubtype="0" fill="hold" grpId="0" nodeType="withEffect">
                                  <p:stCondLst>
                                    <p:cond delay="0"/>
                                  </p:stCondLst>
                                  <p:childTnLst>
                                    <p:set>
                                      <p:cBhvr>
                                        <p:cTn id="214" dur="1" fill="hold">
                                          <p:stCondLst>
                                            <p:cond delay="0"/>
                                          </p:stCondLst>
                                        </p:cTn>
                                        <p:tgtEl>
                                          <p:spTgt spid="50"/>
                                        </p:tgtEl>
                                        <p:attrNameLst>
                                          <p:attrName>style.visibility</p:attrName>
                                        </p:attrNameLst>
                                      </p:cBhvr>
                                      <p:to>
                                        <p:strVal val="visible"/>
                                      </p:to>
                                    </p:set>
                                  </p:childTnLst>
                                </p:cTn>
                              </p:par>
                              <p:par>
                                <p:cTn id="215" presetID="1" presetClass="entr" presetSubtype="0" fill="hold" grpId="0" nodeType="withEffect">
                                  <p:stCondLst>
                                    <p:cond delay="0"/>
                                  </p:stCondLst>
                                  <p:childTnLst>
                                    <p:set>
                                      <p:cBhvr>
                                        <p:cTn id="216" dur="1" fill="hold">
                                          <p:stCondLst>
                                            <p:cond delay="0"/>
                                          </p:stCondLst>
                                        </p:cTn>
                                        <p:tgtEl>
                                          <p:spTgt spid="49"/>
                                        </p:tgtEl>
                                        <p:attrNameLst>
                                          <p:attrName>style.visibility</p:attrName>
                                        </p:attrNameLst>
                                      </p:cBhvr>
                                      <p:to>
                                        <p:strVal val="visible"/>
                                      </p:to>
                                    </p:set>
                                  </p:childTnLst>
                                </p:cTn>
                              </p:par>
                              <p:par>
                                <p:cTn id="217" presetID="1" presetClass="entr" presetSubtype="0" fill="hold" grpId="0" nodeType="withEffect">
                                  <p:stCondLst>
                                    <p:cond delay="0"/>
                                  </p:stCondLst>
                                  <p:childTnLst>
                                    <p:set>
                                      <p:cBhvr>
                                        <p:cTn id="218" dur="1" fill="hold">
                                          <p:stCondLst>
                                            <p:cond delay="0"/>
                                          </p:stCondLst>
                                        </p:cTn>
                                        <p:tgtEl>
                                          <p:spTgt spid="48"/>
                                        </p:tgtEl>
                                        <p:attrNameLst>
                                          <p:attrName>style.visibility</p:attrName>
                                        </p:attrNameLst>
                                      </p:cBhvr>
                                      <p:to>
                                        <p:strVal val="visible"/>
                                      </p:to>
                                    </p:set>
                                  </p:childTnLst>
                                </p:cTn>
                              </p:par>
                            </p:childTnLst>
                          </p:cTn>
                        </p:par>
                      </p:childTnLst>
                    </p:cTn>
                  </p:par>
                  <p:par>
                    <p:cTn id="219" fill="hold">
                      <p:stCondLst>
                        <p:cond delay="indefinite"/>
                      </p:stCondLst>
                      <p:childTnLst>
                        <p:par>
                          <p:cTn id="220" fill="hold">
                            <p:stCondLst>
                              <p:cond delay="0"/>
                            </p:stCondLst>
                            <p:childTnLst>
                              <p:par>
                                <p:cTn id="221" presetID="1" presetClass="entr" presetSubtype="0" fill="hold" nodeType="clickEffect">
                                  <p:stCondLst>
                                    <p:cond delay="0"/>
                                  </p:stCondLst>
                                  <p:childTnLst>
                                    <p:set>
                                      <p:cBhvr>
                                        <p:cTn id="222" dur="1" fill="hold">
                                          <p:stCondLst>
                                            <p:cond delay="0"/>
                                          </p:stCondLst>
                                        </p:cTn>
                                        <p:tgtEl>
                                          <p:spTgt spid="37"/>
                                        </p:tgtEl>
                                        <p:attrNameLst>
                                          <p:attrName>style.visibility</p:attrName>
                                        </p:attrNameLst>
                                      </p:cBhvr>
                                      <p:to>
                                        <p:strVal val="visible"/>
                                      </p:to>
                                    </p:set>
                                  </p:childTnLst>
                                </p:cTn>
                              </p:par>
                              <p:par>
                                <p:cTn id="223" presetID="1" presetClass="entr" presetSubtype="0" fill="hold" grpId="0" nodeType="withEffect">
                                  <p:stCondLst>
                                    <p:cond delay="0"/>
                                  </p:stCondLst>
                                  <p:childTnLst>
                                    <p:set>
                                      <p:cBhvr>
                                        <p:cTn id="224"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5" grpId="0"/>
      <p:bldP spid="16" grpId="0" animBg="1"/>
      <p:bldP spid="16" grpId="1" animBg="1"/>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5" grpId="0"/>
      <p:bldP spid="26" grpId="0" animBg="1"/>
      <p:bldP spid="26" grpId="1" animBg="1"/>
      <p:bldP spid="35" grpId="0"/>
      <p:bldP spid="36" grpId="0" animBg="1"/>
      <p:bldP spid="36" grpId="1" animBg="1"/>
      <p:bldP spid="38" grpId="0"/>
      <p:bldP spid="39" grpId="0" animBg="1"/>
      <p:bldP spid="39" grpId="1" animBg="1"/>
      <p:bldP spid="40" grpId="0" animBg="1"/>
      <p:bldP spid="40" grpId="1" animBg="1"/>
      <p:bldP spid="41" grpId="0" animBg="1"/>
      <p:bldP spid="41" grpId="1" animBg="1"/>
      <p:bldP spid="42" grpId="0" animBg="1"/>
      <p:bldP spid="42" grpId="1" animBg="1"/>
      <p:bldP spid="43" grpId="0" animBg="1"/>
      <p:bldP spid="43" grpId="1" animBg="1"/>
      <p:bldP spid="44" grpId="0" animBg="1"/>
      <p:bldP spid="44" grpId="1" animBg="1"/>
      <p:bldP spid="45" grpId="0" animBg="1"/>
      <p:bldP spid="45" grpId="1" animBg="1"/>
      <p:bldP spid="46" grpId="0" animBg="1"/>
      <p:bldP spid="46" grpId="1" animBg="1"/>
      <p:bldP spid="47" grpId="0" animBg="1"/>
      <p:bldP spid="48" grpId="0" animBg="1"/>
      <p:bldP spid="49" grpId="0" animBg="1"/>
      <p:bldP spid="50" grpId="0" animBg="1"/>
      <p:bldP spid="51" grpId="0" animBg="1"/>
      <p:bldP spid="52" grpId="0" animBg="1"/>
      <p:bldP spid="53" grpId="0" animBg="1"/>
      <p:bldP spid="5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838201" y="2362705"/>
            <a:ext cx="7681913" cy="1523495"/>
          </a:xfrm>
          <a:prstGeom prst="rect">
            <a:avLst/>
          </a:prstGeom>
        </p:spPr>
        <p:txBody>
          <a:bodyPr/>
          <a:lstStyle/>
          <a:p>
            <a:pPr marL="0" marR="0" lvl="0" indent="0" algn="l" defTabSz="914363"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150" normalizeH="0" baseline="0" noProof="0" dirty="0" smtClean="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rPr>
              <a:t>Yard Program Service Area Development</a:t>
            </a:r>
            <a:endParaRPr kumimoji="0" lang="en-US" sz="4800" b="0" i="0" u="none" strike="noStrike" kern="1200" cap="none" spc="-150" normalizeH="0" baseline="0" noProof="0" dirty="0">
              <a:ln w="3175">
                <a:noFill/>
              </a:ln>
              <a:solidFill>
                <a:schemeClr val="accent1">
                  <a:lumMod val="60000"/>
                  <a:lumOff val="40000"/>
                </a:schemeClr>
              </a:solidFill>
              <a:effectLst>
                <a:outerShdw blurRad="50800" dist="38100" dir="2700000" algn="tl" rotWithShape="0">
                  <a:prstClr val="black">
                    <a:alpha val="40000"/>
                  </a:prstClr>
                </a:outerShdw>
              </a:effectLst>
              <a:uLnTx/>
              <a:uFillTx/>
              <a:latin typeface="Franklin Gothic Demi" pitchFamily="34" charset="0"/>
              <a:ea typeface="+mn-ea"/>
              <a:cs typeface="Arial" charset="0"/>
            </a:endParaRP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0188"/>
            <a:ext cx="9144000" cy="664797"/>
          </a:xfrm>
          <a:prstGeom prst="rect">
            <a:avLst/>
          </a:prstGeom>
        </p:spPr>
        <p:txBody>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lang="en-US" sz="4400" spc="-150" dirty="0" smtClean="0">
                <a:ln w="3175">
                  <a:noFill/>
                </a:ln>
                <a:solidFill>
                  <a:schemeClr val="accent1">
                    <a:lumMod val="60000"/>
                    <a:lumOff val="40000"/>
                  </a:schemeClr>
                </a:solidFill>
                <a:effectLst>
                  <a:outerShdw blurRad="50800" dist="38100" dir="2700000" algn="tl" rotWithShape="0">
                    <a:prstClr val="black">
                      <a:alpha val="40000"/>
                    </a:prstClr>
                  </a:outerShdw>
                </a:effectLst>
                <a:latin typeface="Franklin Gothic Demi" pitchFamily="34" charset="0"/>
                <a:cs typeface="Arial" charset="0"/>
              </a:rPr>
              <a:t>2011 Early Service Area Map</a:t>
            </a:r>
            <a:endParaRPr kumimoji="0" lang="en-US" sz="4400" b="0" i="0" u="none" strike="noStrike" kern="1200" cap="none" spc="-150" normalizeH="0" baseline="0" noProof="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uLnTx/>
              <a:uFillTx/>
              <a:latin typeface="+mj-lt"/>
              <a:ea typeface="+mn-ea"/>
              <a:cs typeface="Arial" charset="0"/>
            </a:endParaRPr>
          </a:p>
        </p:txBody>
      </p:sp>
      <p:pic>
        <p:nvPicPr>
          <p:cNvPr id="3" name="Content Placeholder 4" descr="powperpoint_high zones.png"/>
          <p:cNvPicPr>
            <a:picLocks noChangeAspect="1"/>
          </p:cNvPicPr>
          <p:nvPr/>
        </p:nvPicPr>
        <p:blipFill>
          <a:blip r:embed="rId3" cstate="print"/>
          <a:srcRect/>
          <a:stretch>
            <a:fillRect/>
          </a:stretch>
        </p:blipFill>
        <p:spPr>
          <a:xfrm>
            <a:off x="304800" y="1066800"/>
            <a:ext cx="3962400" cy="5448301"/>
          </a:xfrm>
          <a:prstGeom prst="rect">
            <a:avLst/>
          </a:prstGeom>
          <a:ln w="6350">
            <a:solidFill>
              <a:schemeClr val="bg1"/>
            </a:solidFill>
          </a:ln>
        </p:spPr>
      </p:pic>
      <p:pic>
        <p:nvPicPr>
          <p:cNvPr id="4" name="Picture 3" descr="EPA_name_change_highzone.png"/>
          <p:cNvPicPr>
            <a:picLocks noChangeAspect="1"/>
          </p:cNvPicPr>
          <p:nvPr/>
        </p:nvPicPr>
        <p:blipFill>
          <a:blip r:embed="rId4" cstate="screen"/>
          <a:stretch>
            <a:fillRect/>
          </a:stretch>
        </p:blipFill>
        <p:spPr>
          <a:xfrm>
            <a:off x="4953000" y="990600"/>
            <a:ext cx="3951291" cy="5531808"/>
          </a:xfrm>
          <a:prstGeom prst="rect">
            <a:avLst/>
          </a:prstGeom>
          <a:ln w="9525">
            <a:solidFill>
              <a:schemeClr val="tx1"/>
            </a:solidFill>
          </a:ln>
        </p:spPr>
      </p:pic>
      <p:sp>
        <p:nvSpPr>
          <p:cNvPr id="5" name="TextBox 4"/>
          <p:cNvSpPr txBox="1"/>
          <p:nvPr/>
        </p:nvSpPr>
        <p:spPr>
          <a:xfrm>
            <a:off x="8610600" y="6488668"/>
            <a:ext cx="533400" cy="369332"/>
          </a:xfrm>
          <a:prstGeom prst="rect">
            <a:avLst/>
          </a:prstGeom>
          <a:noFill/>
        </p:spPr>
        <p:txBody>
          <a:bodyPr wrap="square" rtlCol="0">
            <a:spAutoFit/>
          </a:bodyPr>
          <a:lstStyle/>
          <a:p>
            <a:fld id="{75C7227E-2C17-4CC7-ADBD-E3DF1B22CC1A}" type="slidenum">
              <a:rPr lang="en-US" smtClean="0"/>
              <a:pPr/>
              <a:t>9</a:t>
            </a:fld>
            <a:endParaRPr lang="en-US" dirty="0"/>
          </a:p>
        </p:txBody>
      </p:sp>
      <p:sp>
        <p:nvSpPr>
          <p:cNvPr id="6" name="TextBox 5"/>
          <p:cNvSpPr txBox="1"/>
          <p:nvPr/>
        </p:nvSpPr>
        <p:spPr>
          <a:xfrm>
            <a:off x="304800" y="6477000"/>
            <a:ext cx="6324600" cy="338554"/>
          </a:xfrm>
          <a:prstGeom prst="rect">
            <a:avLst/>
          </a:prstGeom>
          <a:noFill/>
        </p:spPr>
        <p:txBody>
          <a:bodyPr wrap="square" rtlCol="0">
            <a:spAutoFit/>
          </a:bodyPr>
          <a:lstStyle/>
          <a:p>
            <a:r>
              <a:rPr lang="en-US" sz="1600" b="1" dirty="0" smtClean="0"/>
              <a:t>Tacoma Smelter Plume Project, Toxics Cleanup Program	 </a:t>
            </a:r>
            <a:endParaRPr lang="en-US" sz="1600" b="1" dirty="0"/>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1_Blue with Green Bar Segoe Template">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2.xml><?xml version="1.0" encoding="utf-8"?>
<a:theme xmlns:a="http://schemas.openxmlformats.org/drawingml/2006/main" name="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4540B9E-24C0-450F-962F-A50C1BE50C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1_Blue with Green Bar Segoe Template</Template>
  <TotalTime>7635</TotalTime>
  <Words>2619</Words>
  <Application>Microsoft Office PowerPoint</Application>
  <PresentationFormat>On-screen Show (4:3)</PresentationFormat>
  <Paragraphs>349</Paragraphs>
  <Slides>38</Slides>
  <Notes>25</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1_Blue with Green Bar Segoe Template</vt:lpstr>
      <vt:lpstr>White with Courier font for code slides</vt:lpstr>
      <vt:lpstr>Tacoma Smelter Plume  Yard Program Technical Workshop</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How Arsenic Contributes To Illness</vt:lpstr>
    </vt:vector>
  </TitlesOfParts>
  <Company>WA Department of Ecology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Tacoma Smelter Plume Interim Action Plan</dc:title>
  <dc:creator>Hannah Aoyagi</dc:creator>
  <cp:lastModifiedBy>haoy461</cp:lastModifiedBy>
  <cp:revision>490</cp:revision>
  <dcterms:created xsi:type="dcterms:W3CDTF">2011-10-19T04:06:54Z</dcterms:created>
  <dcterms:modified xsi:type="dcterms:W3CDTF">2013-05-09T19:16:15Z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TC102867119990</vt:lpwstr>
  </property>
</Properties>
</file>