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5"/>
  </p:notesMasterIdLst>
  <p:sldIdLst>
    <p:sldId id="269" r:id="rId2"/>
    <p:sldId id="272" r:id="rId3"/>
    <p:sldId id="271" r:id="rId4"/>
    <p:sldId id="289" r:id="rId5"/>
    <p:sldId id="280" r:id="rId6"/>
    <p:sldId id="276" r:id="rId7"/>
    <p:sldId id="277" r:id="rId8"/>
    <p:sldId id="284" r:id="rId9"/>
    <p:sldId id="285" r:id="rId10"/>
    <p:sldId id="273" r:id="rId11"/>
    <p:sldId id="282" r:id="rId12"/>
    <p:sldId id="286" r:id="rId13"/>
    <p:sldId id="281" r:id="rId14"/>
    <p:sldId id="287" r:id="rId15"/>
    <p:sldId id="275" r:id="rId16"/>
    <p:sldId id="288" r:id="rId17"/>
    <p:sldId id="283" r:id="rId18"/>
    <p:sldId id="290" r:id="rId19"/>
    <p:sldId id="278" r:id="rId20"/>
    <p:sldId id="291" r:id="rId21"/>
    <p:sldId id="292" r:id="rId22"/>
    <p:sldId id="293" r:id="rId23"/>
    <p:sldId id="264" r:id="rId2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uck Gruenenfelder" initials="CRG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A6B9"/>
    <a:srgbClr val="180ACC"/>
    <a:srgbClr val="140A94"/>
    <a:srgbClr val="FF9966"/>
    <a:srgbClr val="0078D2"/>
    <a:srgbClr val="10087A"/>
    <a:srgbClr val="861876"/>
    <a:srgbClr val="1C0ED0"/>
    <a:srgbClr val="1E0FDB"/>
    <a:srgbClr val="0C065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94660"/>
  </p:normalViewPr>
  <p:slideViewPr>
    <p:cSldViewPr>
      <p:cViewPr varScale="1">
        <p:scale>
          <a:sx n="104" d="100"/>
          <a:sy n="104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BA640-48E6-4763-B8B2-2400EC91D6E0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99D5-6D71-4180-896C-CAE28337CE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99D5-6D71-4180-896C-CAE28337CEE9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455BB1-662D-4636-9445-3626FE3F8301}" type="datetimeFigureOut">
              <a:rPr lang="en-US" smtClean="0"/>
              <a:pPr/>
              <a:t>7/8/2014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4F7563-F292-4CD3-B54B-4B17C70B130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m/url?sa=i&amp;rct=j&amp;q=&amp;esrc=s&amp;frm=1&amp;source=images&amp;cd=&amp;cad=rja&amp;uact=8&amp;ved=0CAQQjRw&amp;url=http://www.reactos.org/wiki/User:Witch&amp;ei=hNeyU-q0J46EogTjmoL4DQ&amp;psig=AFQjCNFgN5R16rtcqvF-TtSOHFd8vF1uuw&amp;ust=1404315908696872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jpe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62000" y="1295400"/>
            <a:ext cx="7010400" cy="1524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b="1" cap="none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Update </a:t>
            </a:r>
            <a:br>
              <a:rPr lang="en-US" sz="4400" b="1" cap="none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4400" b="1" cap="none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Pasco Sanitary Landfill Site</a:t>
            </a:r>
            <a:endParaRPr lang="es-MX" sz="4400" cap="none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600200" y="4343400"/>
            <a:ext cx="7543800" cy="2514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Favor de comunicarse con Gregory Bohn</a:t>
            </a:r>
          </a:p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para obtener información en español al</a:t>
            </a:r>
          </a:p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tel. 509/454-4174 o por email </a:t>
            </a:r>
          </a:p>
          <a:p>
            <a:pPr>
              <a:spcBef>
                <a:spcPts val="0"/>
              </a:spcBef>
              <a:buNone/>
            </a:pP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gregory.bohn@ecy.wa.gov</a:t>
            </a:r>
          </a:p>
          <a:p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3124200"/>
            <a:ext cx="6019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Presentation to Pasco City Council</a:t>
            </a:r>
          </a:p>
          <a:p>
            <a:pPr>
              <a:spcBef>
                <a:spcPts val="0"/>
              </a:spcBef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July 14, 2014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048000"/>
            <a:ext cx="70104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ECOLOGO_W-C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5800" y="609600"/>
            <a:ext cx="2743200" cy="70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2469" t="2299" r="2469" b="2299"/>
          <a:stretch>
            <a:fillRect/>
          </a:stretch>
        </p:blipFill>
        <p:spPr bwMode="auto">
          <a:xfrm>
            <a:off x="3733800" y="457200"/>
            <a:ext cx="5029200" cy="6019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600" y="1143000"/>
            <a:ext cx="3505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Site Location</a:t>
            </a:r>
          </a:p>
          <a:p>
            <a:pPr>
              <a:spcAft>
                <a:spcPts val="1200"/>
              </a:spcAft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Dietrich Road by intersections of Kahlotus Road and U.S. Highway 12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1905000"/>
            <a:ext cx="32004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Documents\Word\SITES\Pasco Landfill\Maps Photos\Map with Balefill Fire 2014.p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04800"/>
            <a:ext cx="4724400" cy="636766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1524000"/>
            <a:ext cx="3124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Geographic Overview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2971800"/>
            <a:ext cx="32004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Update Topics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1336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600200"/>
            <a:ext cx="7848600" cy="4031873"/>
          </a:xfrm>
          <a:prstGeom prst="rect">
            <a:avLst/>
          </a:prstGeom>
          <a:solidFill>
            <a:srgbClr val="140A94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65760">
              <a:buFont typeface="Arial" pitchFamily="34" charset="0"/>
              <a:buChar char="•"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0"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Balefill Area Underground Fire </a:t>
            </a:r>
          </a:p>
          <a:p>
            <a:pPr marL="365760"/>
            <a:endParaRPr lang="en-US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0"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Site-wide Cleanup Activities </a:t>
            </a:r>
          </a:p>
          <a:p>
            <a:pPr marL="822960" lvl="1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(2011 – Present)</a:t>
            </a:r>
          </a:p>
          <a:p>
            <a:pPr marL="822960" lvl="1"/>
            <a:endParaRPr 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822960"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Final Cleanup Remedy Steps Ahead </a:t>
            </a:r>
          </a:p>
          <a:p>
            <a:pPr marL="365760">
              <a:buFont typeface="Arial" pitchFamily="34" charset="0"/>
              <a:buChar char="•"/>
            </a:pP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1295400"/>
            <a:ext cx="4419600" cy="0"/>
          </a:xfrm>
          <a:prstGeom prst="line">
            <a:avLst/>
          </a:prstGeom>
          <a:ln w="38100">
            <a:solidFill>
              <a:srgbClr val="0078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7772400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Balefill Area Underground Fire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IMG_12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371600"/>
            <a:ext cx="7696200" cy="5029200"/>
          </a:xfrm>
          <a:prstGeom prst="rect">
            <a:avLst/>
          </a:prstGeom>
          <a:ln>
            <a:solidFill>
              <a:schemeClr val="accent6">
                <a:alpha val="94000"/>
              </a:schemeClr>
            </a:solidFill>
          </a:ln>
          <a:effectLst>
            <a:outerShdw blurRad="114300" dist="76200" dir="3000000" sx="101000" sy="101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524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Balefill Area Underground Fire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8458200" cy="5324535"/>
          </a:xfrm>
          <a:prstGeom prst="rect">
            <a:avLst/>
          </a:prstGeom>
          <a:solidFill>
            <a:srgbClr val="140A94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lvl="1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Identified Late November 2013</a:t>
            </a:r>
            <a:endParaRPr lang="en-US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Immediate actions by Ecology, PLPs, and </a:t>
            </a:r>
          </a:p>
          <a:p>
            <a:pPr lvl="1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local emergency management:</a:t>
            </a:r>
          </a:p>
          <a:p>
            <a:pPr lvl="3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Assess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conditions in fire area</a:t>
            </a:r>
          </a:p>
          <a:p>
            <a:pPr lvl="3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Protect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public from potential harm</a:t>
            </a:r>
          </a:p>
          <a:p>
            <a:pPr lvl="3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Initiate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fire suppression planning</a:t>
            </a:r>
          </a:p>
          <a:p>
            <a:pPr lvl="3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Upgrade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existing soil cover</a:t>
            </a:r>
          </a:p>
          <a:p>
            <a:pPr lvl="3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Modify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nearby remediation activities    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Active community outreach: postcards, </a:t>
            </a:r>
          </a:p>
          <a:p>
            <a:pPr lvl="1">
              <a:spcAft>
                <a:spcPts val="6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press releases, meet with local residents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990600"/>
            <a:ext cx="775481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Balefill Area Underground Fire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do We know?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048000"/>
            <a:ext cx="7315200" cy="2185214"/>
          </a:xfrm>
          <a:prstGeom prst="rect">
            <a:avLst/>
          </a:prstGeom>
          <a:solidFill>
            <a:srgbClr val="140A94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SzPct val="150000"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Large     How Deep     How Hot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Type of Waste Material Burning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Actions to Put Out the Fire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04800"/>
            <a:ext cx="4114800" cy="3086100"/>
          </a:xfrm>
          <a:prstGeom prst="rect">
            <a:avLst/>
          </a:prstGeom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533650"/>
            <a:ext cx="5562600" cy="4171950"/>
          </a:xfrm>
          <a:prstGeom prst="rect">
            <a:avLst/>
          </a:prstGeom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181600" y="457200"/>
            <a:ext cx="3810000" cy="1569660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Liquid Carbon Dioxide Injection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June 26 &amp; 27, 2014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encrypted-tbn3.gstatic.com/images?q=tbn:ANd9GcQT6dTU_RVyNpHYPd2yxz5FjQtIBkyfRgqcAhCljgjWsdDcrN-VwcpBXEZ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114800"/>
            <a:ext cx="2097740" cy="1828800"/>
          </a:xfrm>
          <a:prstGeom prst="rect">
            <a:avLst/>
          </a:prstGeom>
          <a:noFill/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90600"/>
            <a:ext cx="77548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Balefill Area Underground Fire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209800"/>
            <a:ext cx="7772400" cy="3970318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SzPct val="100000"/>
            </a:pPr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Next Steps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Additional CO</a:t>
            </a:r>
            <a:r>
              <a:rPr lang="en-US" sz="32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Injection Events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Monitor Underground Temperatures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Fully Extinguish the Fire  [Options]</a:t>
            </a:r>
          </a:p>
          <a:p>
            <a:pPr lvl="1">
              <a:spcBef>
                <a:spcPts val="1200"/>
              </a:spcBef>
              <a:buSzPct val="100000"/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Preventing Future Fires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883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Site-wide Cleanup Actions 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(2010 to present)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09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362200"/>
            <a:ext cx="8382000" cy="4278094"/>
          </a:xfrm>
          <a:prstGeom prst="rect">
            <a:avLst/>
          </a:prstGeom>
          <a:solidFill>
            <a:srgbClr val="140A94"/>
          </a:solidFill>
        </p:spPr>
        <p:txBody>
          <a:bodyPr wrap="square">
            <a:spAutoFit/>
          </a:bodyPr>
          <a:lstStyle/>
          <a:p>
            <a:pPr lvl="1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Zone A – Drum Repository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Improved Soil Vapor Extraction System</a:t>
            </a:r>
          </a:p>
          <a:p>
            <a:pPr lvl="2">
              <a:spcAft>
                <a:spcPts val="12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(SVE) Installed in 2010/2011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Enhanced Capture of Contaminants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Planning Underway for New Vapor </a:t>
            </a:r>
          </a:p>
          <a:p>
            <a:pPr lvl="2">
              <a:spcAft>
                <a:spcPts val="12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Treatment System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09600"/>
            <a:ext cx="2514600" cy="2800767"/>
          </a:xfrm>
          <a:prstGeom prst="rect">
            <a:avLst/>
          </a:prstGeom>
          <a:solidFill>
            <a:srgbClr val="140A94"/>
          </a:solidFill>
          <a:ln w="38100" cmpd="tri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Zone A </a:t>
            </a:r>
          </a:p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SVE System Upgrades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G_05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228600"/>
            <a:ext cx="5715000" cy="4092388"/>
          </a:xfrm>
          <a:prstGeom prst="rect">
            <a:avLst/>
          </a:prstGeom>
        </p:spPr>
      </p:pic>
      <p:pic>
        <p:nvPicPr>
          <p:cNvPr id="5" name="Picture 4" descr="IMGP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4038600"/>
            <a:ext cx="3759200" cy="2590800"/>
          </a:xfrm>
          <a:prstGeom prst="rect">
            <a:avLst/>
          </a:prstGeom>
        </p:spPr>
      </p:pic>
      <p:pic>
        <p:nvPicPr>
          <p:cNvPr id="6" name="Picture 5" descr="IMGP12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3429000"/>
            <a:ext cx="3986161" cy="2851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801688" y="514350"/>
          <a:ext cx="7542212" cy="5830888"/>
        </p:xfrm>
        <a:graphic>
          <a:graphicData uri="http://schemas.openxmlformats.org/presentationml/2006/ole">
            <p:oleObj spid="_x0000_s34818" name="Acrobat Document" r:id="rId3" imgW="7542857" imgH="5830114" progId="AcroExch.Document.7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8601" y="215226"/>
          <a:ext cx="8626572" cy="6490374"/>
        </p:xfrm>
        <a:graphic>
          <a:graphicData uri="http://schemas.openxmlformats.org/presentationml/2006/ole">
            <p:oleObj spid="_x0000_s34821" name="Acrobat Document" r:id="rId4" imgW="7542857" imgH="5830114" progId="AcroExch.Document.7">
              <p:embed/>
            </p:oleObj>
          </a:graphicData>
        </a:graphic>
      </p:graphicFrame>
      <p:sp>
        <p:nvSpPr>
          <p:cNvPr id="5" name="Left-Right Arrow 4"/>
          <p:cNvSpPr/>
          <p:nvPr/>
        </p:nvSpPr>
        <p:spPr>
          <a:xfrm>
            <a:off x="7162800" y="3886200"/>
            <a:ext cx="685800" cy="228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05600" y="4267201"/>
            <a:ext cx="1524000" cy="646332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SVE Upgrades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Zone B Herbicide Waste Repository Area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09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514600"/>
            <a:ext cx="8382000" cy="3077766"/>
          </a:xfrm>
          <a:prstGeom prst="rect">
            <a:avLst/>
          </a:prstGeom>
          <a:solidFill>
            <a:srgbClr val="140A94"/>
          </a:solidFill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Drums disposed off-site in 2002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Excavated localized soil contamination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Constructed new multi-layer cover system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Modified property boundary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99.JPG"/>
          <p:cNvPicPr>
            <a:picLocks noChangeAspect="1"/>
          </p:cNvPicPr>
          <p:nvPr/>
        </p:nvPicPr>
        <p:blipFill>
          <a:blip r:embed="rId2" cstate="print"/>
          <a:srcRect b="18182"/>
          <a:stretch>
            <a:fillRect/>
          </a:stretch>
        </p:blipFill>
        <p:spPr>
          <a:xfrm>
            <a:off x="685800" y="1676400"/>
            <a:ext cx="7823200" cy="4800600"/>
          </a:xfrm>
          <a:prstGeom prst="rect">
            <a:avLst/>
          </a:prstGeom>
          <a:ln w="25400" cmpd="sng">
            <a:solidFill>
              <a:schemeClr val="accent1">
                <a:lumMod val="75000"/>
              </a:schemeClr>
            </a:solidFill>
          </a:ln>
          <a:effectLst>
            <a:outerShdw blurRad="63500" dist="63500" dir="42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9600" y="152401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Zone B – RCRA C 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Cover System (June 2013)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5867400"/>
            <a:ext cx="44196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New Zone B Cover is about 1 acre in size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09600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MSW Landfill &amp; Flare Unit Cleanup 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09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2514600"/>
            <a:ext cx="8534400" cy="3801041"/>
          </a:xfrm>
          <a:prstGeom prst="rect">
            <a:avLst/>
          </a:prstGeom>
          <a:solidFill>
            <a:srgbClr val="140A94"/>
          </a:solidFill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Cover System, Gas Extraction Well 	Network and High Temperature Flare Unit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Ongoing Recovery of Landfill Gas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Flare Modifications to Enhance Performance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Flare Treats Landfill Gas and Zone A SVE </a:t>
            </a:r>
          </a:p>
          <a:p>
            <a:pPr lvl="1"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Vapors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038600" y="228600"/>
          <a:ext cx="4953000" cy="6410113"/>
        </p:xfrm>
        <a:graphic>
          <a:graphicData uri="http://schemas.openxmlformats.org/presentationml/2006/ole">
            <p:oleObj spid="_x0000_s36866" name="Acrobat Document" r:id="rId3" imgW="5830114" imgH="7542857" progId="AcroExch.Document.7">
              <p:embed/>
            </p:oleObj>
          </a:graphicData>
        </a:graphic>
      </p:graphicFrame>
      <p:pic>
        <p:nvPicPr>
          <p:cNvPr id="3" name="Picture 2" descr="IMG_77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302000"/>
            <a:ext cx="2667000" cy="3556000"/>
          </a:xfrm>
          <a:prstGeom prst="rect">
            <a:avLst/>
          </a:prstGeom>
          <a:ln w="25400" cmpd="sng">
            <a:solidFill>
              <a:schemeClr val="bg1">
                <a:lumMod val="50000"/>
              </a:schemeClr>
            </a:solidFill>
          </a:ln>
          <a:effectLst>
            <a:outerShdw blurRad="76200" dist="50800" dir="30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27432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Gas Extraction Well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8600"/>
            <a:ext cx="3810000" cy="2123658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MSW Landfill Gas Control</a:t>
            </a:r>
          </a:p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1371600"/>
            <a:ext cx="4724400" cy="1569660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Flare Unit Treats Landfill Gas 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Vapors from Zone A SVE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447800"/>
            <a:ext cx="3543300" cy="4724400"/>
          </a:xfrm>
          <a:prstGeom prst="rect">
            <a:avLst/>
          </a:prstGeom>
          <a:ln w="28575" cmpd="sng">
            <a:solidFill>
              <a:schemeClr val="accent1">
                <a:lumMod val="75000"/>
              </a:schemeClr>
            </a:solidFill>
          </a:ln>
          <a:effectLst>
            <a:outerShdw blurRad="76200" dist="63500" dir="42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6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048000"/>
            <a:ext cx="4978400" cy="3581400"/>
          </a:xfrm>
          <a:prstGeom prst="rect">
            <a:avLst/>
          </a:prstGeom>
          <a:ln w="25400" cmpd="sng">
            <a:solidFill>
              <a:schemeClr val="accent1">
                <a:lumMod val="75000"/>
              </a:schemeClr>
            </a:solidFill>
          </a:ln>
          <a:effectLst>
            <a:outerShdw blurRad="76200" dist="63500" dir="36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1000" y="4572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MSW Landfill and Flare Unit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Improvements in 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Groundwater Plume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Map PSL GWP Plume 2012-2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676400"/>
            <a:ext cx="2684241" cy="49859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0" y="2590800"/>
            <a:ext cx="3048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Groundwater quality is improving, and the plume  is shrinking in response to cleanup actions.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1828800"/>
            <a:ext cx="2895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876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Remaining Steps Towards Cleanup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8610600" cy="4201150"/>
          </a:xfrm>
          <a:prstGeom prst="rect">
            <a:avLst/>
          </a:prstGeom>
          <a:solidFill>
            <a:srgbClr val="140A94"/>
          </a:solidFill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Focused Feasibility Study (in progress)</a:t>
            </a:r>
          </a:p>
          <a:p>
            <a:pPr>
              <a:spcAft>
                <a:spcPts val="18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Draft Cleanup Action Plan (dCAP)</a:t>
            </a:r>
          </a:p>
          <a:p>
            <a:pPr>
              <a:spcAft>
                <a:spcPts val="18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Public Review &amp; Involvement</a:t>
            </a:r>
          </a:p>
          <a:p>
            <a:pPr>
              <a:spcAft>
                <a:spcPts val="18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Ecology Selects Preferred Cleanup Option</a:t>
            </a:r>
          </a:p>
          <a:p>
            <a:pPr>
              <a:spcAft>
                <a:spcPts val="18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Negotiate New Orders with PLPs</a:t>
            </a:r>
          </a:p>
          <a:p>
            <a:pPr>
              <a:spcAft>
                <a:spcPts val="180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Design and Implement Final Remedy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Contacts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76400"/>
            <a:ext cx="754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 Department of Ecology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Chuck Gruenenfelder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Cleanup Project Manager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4601 N. Monroe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Spokane, WA 99205-1295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509/329-3439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Charles.gruenenfelder@ecy.wa.gov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807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Contacts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676400"/>
            <a:ext cx="6553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Pasco Landfill PLPs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Barbara 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Smith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Harris &amp; Smith Public Affairs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P.O. Box 1478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Mercer Island,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 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98040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206/343-0250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barbara@harrisandsmith.com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71600"/>
            <a:ext cx="7391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Questions?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one A Flexi Hose &amp; Suns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295400"/>
            <a:ext cx="8454469" cy="5067300"/>
          </a:xfrm>
          <a:prstGeom prst="rect">
            <a:avLst/>
          </a:prstGeom>
          <a:ln w="22225" cmpd="sng">
            <a:solidFill>
              <a:schemeClr val="accent6"/>
            </a:solidFill>
          </a:ln>
          <a:effectLst>
            <a:outerShdw blurRad="76200" dist="63500" dir="3000000" sx="102000" sy="102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1909</TotalTime>
  <Words>412</Words>
  <Application>Microsoft Office PowerPoint</Application>
  <PresentationFormat>On-screen Show (4:3)</PresentationFormat>
  <Paragraphs>102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Flow</vt:lpstr>
      <vt:lpstr>Acrobat Document</vt:lpstr>
      <vt:lpstr>Update  Pasco Sanitary Landfill Site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WA Department of Ecology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Pasco Sanitary Landfill Update</dc:title>
  <dc:creator>cabe461</dc:creator>
  <cp:lastModifiedBy>CABE461</cp:lastModifiedBy>
  <cp:revision>253</cp:revision>
  <dcterms:created xsi:type="dcterms:W3CDTF">2011-04-07T20:51:13Z</dcterms:created>
  <dcterms:modified xsi:type="dcterms:W3CDTF">2014-07-08T22:14:42Z</dcterms:modified>
</cp:coreProperties>
</file>