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4"/>
  </p:sldMasterIdLst>
  <p:notesMasterIdLst>
    <p:notesMasterId r:id="rId28"/>
  </p:notesMasterIdLst>
  <p:sldIdLst>
    <p:sldId id="269" r:id="rId5"/>
    <p:sldId id="272" r:id="rId6"/>
    <p:sldId id="271" r:id="rId7"/>
    <p:sldId id="289" r:id="rId8"/>
    <p:sldId id="280" r:id="rId9"/>
    <p:sldId id="276" r:id="rId10"/>
    <p:sldId id="277" r:id="rId11"/>
    <p:sldId id="284" r:id="rId12"/>
    <p:sldId id="285" r:id="rId13"/>
    <p:sldId id="273" r:id="rId14"/>
    <p:sldId id="282" r:id="rId15"/>
    <p:sldId id="286" r:id="rId16"/>
    <p:sldId id="281" r:id="rId17"/>
    <p:sldId id="287" r:id="rId18"/>
    <p:sldId id="275" r:id="rId19"/>
    <p:sldId id="288" r:id="rId20"/>
    <p:sldId id="283" r:id="rId21"/>
    <p:sldId id="290" r:id="rId22"/>
    <p:sldId id="278" r:id="rId23"/>
    <p:sldId id="291" r:id="rId24"/>
    <p:sldId id="292" r:id="rId25"/>
    <p:sldId id="293" r:id="rId26"/>
    <p:sldId id="264" r:id="rId27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uck Gruenenfelder" initials="CRG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A6B9"/>
    <a:srgbClr val="180ACC"/>
    <a:srgbClr val="140A94"/>
    <a:srgbClr val="FF9966"/>
    <a:srgbClr val="0078D2"/>
    <a:srgbClr val="10087A"/>
    <a:srgbClr val="861876"/>
    <a:srgbClr val="1C0ED0"/>
    <a:srgbClr val="1E0FDB"/>
    <a:srgbClr val="0C065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29" autoAdjust="0"/>
    <p:restoredTop sz="89247" autoAdjust="0"/>
  </p:normalViewPr>
  <p:slideViewPr>
    <p:cSldViewPr>
      <p:cViewPr varScale="1">
        <p:scale>
          <a:sx n="98" d="100"/>
          <a:sy n="98" d="100"/>
        </p:scale>
        <p:origin x="-4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BA640-48E6-4763-B8B2-2400EC91D6E0}" type="datetimeFigureOut">
              <a:rPr lang="en-US" smtClean="0"/>
              <a:pPr/>
              <a:t>7/23/2014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8E99D5-6D71-4180-896C-CAE28337CE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8E99D5-6D71-4180-896C-CAE28337CEE9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8E99D5-6D71-4180-896C-CAE28337CEE9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55BB1-662D-4636-9445-3626FE3F8301}" type="datetimeFigureOut">
              <a:rPr lang="en-US" smtClean="0"/>
              <a:pPr/>
              <a:t>7/23/2014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F7563-F292-4CD3-B54B-4B17C70B130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55BB1-662D-4636-9445-3626FE3F8301}" type="datetimeFigureOut">
              <a:rPr lang="en-US" smtClean="0"/>
              <a:pPr/>
              <a:t>7/23/2014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F7563-F292-4CD3-B54B-4B17C70B130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55BB1-662D-4636-9445-3626FE3F8301}" type="datetimeFigureOut">
              <a:rPr lang="en-US" smtClean="0"/>
              <a:pPr/>
              <a:t>7/23/2014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F7563-F292-4CD3-B54B-4B17C70B130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55BB1-662D-4636-9445-3626FE3F8301}" type="datetimeFigureOut">
              <a:rPr lang="en-US" smtClean="0"/>
              <a:pPr/>
              <a:t>7/23/2014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F7563-F292-4CD3-B54B-4B17C70B130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55BB1-662D-4636-9445-3626FE3F8301}" type="datetimeFigureOut">
              <a:rPr lang="en-US" smtClean="0"/>
              <a:pPr/>
              <a:t>7/23/2014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F7563-F292-4CD3-B54B-4B17C70B130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55BB1-662D-4636-9445-3626FE3F8301}" type="datetimeFigureOut">
              <a:rPr lang="en-US" smtClean="0"/>
              <a:pPr/>
              <a:t>7/23/2014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F7563-F292-4CD3-B54B-4B17C70B130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55BB1-662D-4636-9445-3626FE3F8301}" type="datetimeFigureOut">
              <a:rPr lang="en-US" smtClean="0"/>
              <a:pPr/>
              <a:t>7/23/2014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F7563-F292-4CD3-B54B-4B17C70B130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55BB1-662D-4636-9445-3626FE3F8301}" type="datetimeFigureOut">
              <a:rPr lang="en-US" smtClean="0"/>
              <a:pPr/>
              <a:t>7/23/2014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F7563-F292-4CD3-B54B-4B17C70B130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55BB1-662D-4636-9445-3626FE3F8301}" type="datetimeFigureOut">
              <a:rPr lang="en-US" smtClean="0"/>
              <a:pPr/>
              <a:t>7/23/2014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14F7563-F292-4CD3-B54B-4B17C70B130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55BB1-662D-4636-9445-3626FE3F8301}" type="datetimeFigureOut">
              <a:rPr lang="en-US" smtClean="0"/>
              <a:pPr/>
              <a:t>7/23/2014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F7563-F292-4CD3-B54B-4B17C70B130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55BB1-662D-4636-9445-3626FE3F8301}" type="datetimeFigureOut">
              <a:rPr lang="en-US" smtClean="0"/>
              <a:pPr/>
              <a:t>7/23/2014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F7563-F292-4CD3-B54B-4B17C70B130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5455BB1-662D-4636-9445-3626FE3F8301}" type="datetimeFigureOut">
              <a:rPr lang="en-US" smtClean="0"/>
              <a:pPr/>
              <a:t>7/23/2014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14F7563-F292-4CD3-B54B-4B17C70B130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hyperlink" Target="http://www.google.com/url?sa=i&amp;rct=j&amp;q=&amp;esrc=s&amp;frm=1&amp;source=images&amp;cd=&amp;cad=rja&amp;uact=8&amp;ved=0CAQQjRw&amp;url=http://www.reactos.org/wiki/User:Witch&amp;ei=hNeyU-q0J46EogTjmoL4DQ&amp;psig=AFQjCNFgN5R16rtcqvF-TtSOHFd8vF1uuw&amp;ust=1404315908696872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jpeg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762000" y="1295400"/>
            <a:ext cx="7315200" cy="1524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s-MX" sz="4400" b="1" cap="none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Actualización para el Sitio</a:t>
            </a:r>
            <a:br>
              <a:rPr lang="es-MX" sz="4400" b="1" cap="none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s-MX" sz="4400" b="1" cap="none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del Relleno Sanitario de Pasco</a:t>
            </a:r>
            <a:endParaRPr lang="es-MX" sz="4400" cap="none">
              <a:solidFill>
                <a:schemeClr val="bg1"/>
              </a:solidFill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600200" y="4343400"/>
            <a:ext cx="7543800" cy="2514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s-MX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Favor de comunicarse con Gregory Bohn</a:t>
            </a:r>
          </a:p>
          <a:p>
            <a:pPr>
              <a:spcBef>
                <a:spcPts val="0"/>
              </a:spcBef>
              <a:buNone/>
            </a:pPr>
            <a:r>
              <a:rPr lang="es-MX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para obtener información en español al</a:t>
            </a:r>
          </a:p>
          <a:p>
            <a:pPr>
              <a:spcBef>
                <a:spcPts val="0"/>
              </a:spcBef>
              <a:buNone/>
            </a:pPr>
            <a:r>
              <a:rPr lang="es-MX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tel. 509/454-4174 o por email </a:t>
            </a:r>
          </a:p>
          <a:p>
            <a:pPr>
              <a:spcBef>
                <a:spcPts val="0"/>
              </a:spcBef>
              <a:buNone/>
            </a:pPr>
            <a:r>
              <a:rPr lang="es-MX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gregory.bohn@ecy.wa.gov</a:t>
            </a:r>
          </a:p>
          <a:p>
            <a:endParaRPr lang="en-US" sz="4400" dirty="0"/>
          </a:p>
        </p:txBody>
      </p:sp>
      <p:sp>
        <p:nvSpPr>
          <p:cNvPr id="6" name="Rectangle 5"/>
          <p:cNvSpPr/>
          <p:nvPr/>
        </p:nvSpPr>
        <p:spPr>
          <a:xfrm>
            <a:off x="1143000" y="3124200"/>
            <a:ext cx="6781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s-MX" sz="32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Presentación para el Pasco City Council</a:t>
            </a:r>
          </a:p>
          <a:p>
            <a:pPr>
              <a:spcBef>
                <a:spcPts val="0"/>
              </a:spcBef>
            </a:pPr>
            <a:r>
              <a:rPr lang="es-MX" sz="32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del 14 de julio, 2014</a:t>
            </a:r>
            <a:endParaRPr lang="es-MX" sz="3200">
              <a:solidFill>
                <a:schemeClr val="bg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048000"/>
            <a:ext cx="7010400" cy="0"/>
          </a:xfrm>
          <a:prstGeom prst="line">
            <a:avLst/>
          </a:prstGeom>
          <a:ln w="38100">
            <a:solidFill>
              <a:srgbClr val="0078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" descr="ECOLOGO_W-C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85800" y="609600"/>
            <a:ext cx="2743200" cy="708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 l="2469" t="2299" r="2469" b="2299"/>
          <a:stretch>
            <a:fillRect/>
          </a:stretch>
        </p:blipFill>
        <p:spPr bwMode="auto">
          <a:xfrm>
            <a:off x="3733800" y="457200"/>
            <a:ext cx="5029200" cy="6019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28600" y="1143000"/>
            <a:ext cx="35052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s-MX" sz="44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Ubicación del Sitio</a:t>
            </a:r>
          </a:p>
          <a:p>
            <a:pPr>
              <a:spcAft>
                <a:spcPts val="1200"/>
              </a:spcAft>
            </a:pPr>
            <a:r>
              <a:rPr lang="es-MX" sz="32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Calle Dietrich cerca del cruce de la Calle Kahlotus con la carretera U.S. 12</a:t>
            </a:r>
          </a:p>
          <a:p>
            <a:endParaRPr lang="es-MX" sz="320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04800" y="1905000"/>
            <a:ext cx="3200400" cy="0"/>
          </a:xfrm>
          <a:prstGeom prst="line">
            <a:avLst/>
          </a:prstGeom>
          <a:ln w="38100">
            <a:solidFill>
              <a:srgbClr val="0078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Documents\Word\SITES\Pasco Landfill\Maps Photos\Map with Balefill Fire 2014.pd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304800"/>
            <a:ext cx="4724400" cy="636766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04800" y="1524000"/>
            <a:ext cx="3124200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MX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Visión Geográfica</a:t>
            </a:r>
            <a:endParaRPr lang="es-MX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04800" y="2971800"/>
            <a:ext cx="3200400" cy="0"/>
          </a:xfrm>
          <a:prstGeom prst="line">
            <a:avLst/>
          </a:prstGeom>
          <a:ln w="38100">
            <a:solidFill>
              <a:srgbClr val="0078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3810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Temas para Actualización</a:t>
            </a:r>
            <a:endParaRPr lang="es-MX" sz="4400" b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2133600"/>
            <a:ext cx="754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38200" y="1600200"/>
            <a:ext cx="7848600" cy="5016758"/>
          </a:xfrm>
          <a:prstGeom prst="rect">
            <a:avLst/>
          </a:prstGeom>
          <a:solidFill>
            <a:srgbClr val="140A94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5760">
              <a:buFont typeface="Arial" pitchFamily="34" charset="0"/>
              <a:buChar char="•"/>
            </a:pPr>
            <a:endParaRPr lang="es-MX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822960" lvl="1">
              <a:buFont typeface="Arial" pitchFamily="34" charset="0"/>
              <a:buChar char="•"/>
            </a:pPr>
            <a:r>
              <a:rPr lang="es-MX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Incendio subterráneo del área relleno de fardos</a:t>
            </a:r>
          </a:p>
          <a:p>
            <a:pPr marL="365760"/>
            <a:endParaRPr lang="es-MX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822960" lvl="1">
              <a:buFont typeface="Arial" pitchFamily="34" charset="0"/>
              <a:buChar char="•"/>
            </a:pPr>
            <a:r>
              <a:rPr lang="es-MX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Actividades de limpieza del estado </a:t>
            </a:r>
          </a:p>
          <a:p>
            <a:pPr marL="822960" lvl="1"/>
            <a:r>
              <a:rPr lang="es-MX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s-MX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(del 2011 hasta el presente)</a:t>
            </a:r>
          </a:p>
          <a:p>
            <a:pPr marL="822960" lvl="1"/>
            <a:endParaRPr lang="es-MX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822960" lvl="1">
              <a:buFont typeface="Arial" pitchFamily="34" charset="0"/>
              <a:buChar char="•"/>
            </a:pPr>
            <a:r>
              <a:rPr lang="es-MX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Pasos correctivos finales de limpieza  por delante</a:t>
            </a:r>
          </a:p>
          <a:p>
            <a:pPr marL="365760">
              <a:buFont typeface="Arial" pitchFamily="34" charset="0"/>
              <a:buChar char="•"/>
            </a:pPr>
            <a:endParaRPr lang="es-MX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14400" y="1295400"/>
            <a:ext cx="4419600" cy="0"/>
          </a:xfrm>
          <a:prstGeom prst="line">
            <a:avLst/>
          </a:prstGeom>
          <a:ln w="38100">
            <a:solidFill>
              <a:srgbClr val="0078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2400"/>
            <a:ext cx="77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Incendio Subterráneo del Área Relleno de Fardos</a:t>
            </a:r>
            <a:endParaRPr lang="es-MX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IMG_12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1600200"/>
            <a:ext cx="7696200" cy="5029200"/>
          </a:xfrm>
          <a:prstGeom prst="rect">
            <a:avLst/>
          </a:prstGeom>
          <a:ln>
            <a:solidFill>
              <a:schemeClr val="accent6">
                <a:alpha val="94000"/>
              </a:schemeClr>
            </a:solidFill>
          </a:ln>
          <a:effectLst>
            <a:outerShdw blurRad="114300" dist="76200" dir="3000000" sx="101000" sy="101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0"/>
            <a:ext cx="7772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Incendio Subterráneo del Área Relleno de Fardos</a:t>
            </a:r>
            <a:endParaRPr lang="es-MX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295400"/>
            <a:ext cx="8763000" cy="5555367"/>
          </a:xfrm>
          <a:prstGeom prst="rect">
            <a:avLst/>
          </a:prstGeom>
          <a:solidFill>
            <a:srgbClr val="140A94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lvl="1">
              <a:spcAft>
                <a:spcPts val="1200"/>
              </a:spcAft>
              <a:buFont typeface="Arial" pitchFamily="34" charset="0"/>
              <a:buChar char="•"/>
            </a:pPr>
            <a:r>
              <a:rPr lang="es-MX" sz="3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sz="2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Identificado en los últimos días de noviembre, 2013</a:t>
            </a:r>
            <a:endParaRPr lang="es-MX" sz="2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s-MX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Acciones inmediatas tomados por Ecología, las entidades posiblemente responsables (</a:t>
            </a:r>
            <a:r>
              <a:rPr lang="es-MX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PLPs</a:t>
            </a:r>
            <a:r>
              <a:rPr lang="es-MX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por sus siglas en inglés) y la gestión local de emergencias:</a:t>
            </a:r>
          </a:p>
          <a:p>
            <a:pPr lvl="3">
              <a:buFont typeface="Arial" pitchFamily="34" charset="0"/>
              <a:buChar char="•"/>
            </a:pPr>
            <a:r>
              <a:rPr lang="es-MX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Evaluar </a:t>
            </a:r>
            <a:r>
              <a:rPr lang="es-MX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las condiciones en el área del incendio</a:t>
            </a:r>
          </a:p>
          <a:p>
            <a:pPr lvl="3">
              <a:buFont typeface="Arial" pitchFamily="34" charset="0"/>
              <a:buChar char="•"/>
            </a:pPr>
            <a:r>
              <a:rPr lang="es-MX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Proteger </a:t>
            </a:r>
            <a:r>
              <a:rPr lang="es-MX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el público de daños potenciales</a:t>
            </a:r>
          </a:p>
          <a:p>
            <a:pPr lvl="3">
              <a:buFont typeface="Arial" pitchFamily="34" charset="0"/>
              <a:buChar char="•"/>
            </a:pPr>
            <a:r>
              <a:rPr lang="es-MX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Iniciar </a:t>
            </a:r>
            <a:r>
              <a:rPr lang="es-MX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el planeo de supresión de incendios</a:t>
            </a:r>
          </a:p>
          <a:p>
            <a:pPr lvl="3">
              <a:buFont typeface="Arial" pitchFamily="34" charset="0"/>
              <a:buChar char="•"/>
            </a:pPr>
            <a:r>
              <a:rPr lang="es-MX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Mejorar </a:t>
            </a:r>
            <a:r>
              <a:rPr lang="es-MX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el cubierto de suelo existente</a:t>
            </a:r>
          </a:p>
          <a:p>
            <a:pPr lvl="3">
              <a:spcAft>
                <a:spcPts val="600"/>
              </a:spcAft>
              <a:buFont typeface="Arial" pitchFamily="34" charset="0"/>
              <a:buChar char="•"/>
            </a:pPr>
            <a:r>
              <a:rPr lang="es-MX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Modificar</a:t>
            </a:r>
            <a:r>
              <a:rPr lang="es-MX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las actividades correctivas cercanas    </a:t>
            </a:r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es-MX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Información y educación dirigidas a la comunidad: tarjetas postales, boletines de prensa, reuniones con los residentes locales</a:t>
            </a:r>
            <a:endParaRPr lang="es-MX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5800"/>
            <a:ext cx="9144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Incendio Subterráneo del Área </a:t>
            </a:r>
          </a:p>
          <a:p>
            <a:pPr algn="ctr"/>
            <a:r>
              <a:rPr lang="es-MX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Relleno de Fardos</a:t>
            </a:r>
          </a:p>
          <a:p>
            <a:pPr algn="ctr"/>
            <a:r>
              <a:rPr lang="es-MX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¿Que sabemos?</a:t>
            </a:r>
            <a:endParaRPr lang="es-MX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3048000"/>
            <a:ext cx="7315200" cy="2185214"/>
          </a:xfrm>
          <a:prstGeom prst="rect">
            <a:avLst/>
          </a:prstGeom>
          <a:solidFill>
            <a:srgbClr val="140A94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SzPct val="150000"/>
            </a:pPr>
            <a:r>
              <a:rPr lang="es-MX" sz="32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sz="32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Tomaño     Profundidad      Temperatura</a:t>
            </a:r>
          </a:p>
          <a:p>
            <a:pPr>
              <a:spcBef>
                <a:spcPts val="1200"/>
              </a:spcBef>
              <a:spcAft>
                <a:spcPts val="1200"/>
              </a:spcAft>
              <a:buSzPct val="150000"/>
            </a:pPr>
            <a:r>
              <a:rPr lang="es-MX" sz="32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Tipos de desechos que estan quemando</a:t>
            </a:r>
          </a:p>
          <a:p>
            <a:pPr>
              <a:spcBef>
                <a:spcPts val="1200"/>
              </a:spcBef>
              <a:spcAft>
                <a:spcPts val="1200"/>
              </a:spcAft>
              <a:buSzPct val="150000"/>
            </a:pPr>
            <a:r>
              <a:rPr lang="es-MX" sz="32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Acciones para apagar el incendio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304800"/>
            <a:ext cx="4114800" cy="3086100"/>
          </a:xfrm>
          <a:prstGeom prst="rect">
            <a:avLst/>
          </a:prstGeom>
          <a:ln>
            <a:gradFill>
              <a:gsLst>
                <a:gs pos="0">
                  <a:schemeClr val="tx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 descr="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2800" y="2533650"/>
            <a:ext cx="5562600" cy="4171950"/>
          </a:xfrm>
          <a:prstGeom prst="rect">
            <a:avLst/>
          </a:prstGeom>
          <a:ln>
            <a:gradFill>
              <a:gsLst>
                <a:gs pos="0">
                  <a:schemeClr val="tx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181600" y="457200"/>
            <a:ext cx="3810000" cy="2062103"/>
          </a:xfrm>
          <a:prstGeom prst="rect">
            <a:avLst/>
          </a:prstGeom>
          <a:solidFill>
            <a:srgbClr val="140A94"/>
          </a:solidFill>
        </p:spPr>
        <p:txBody>
          <a:bodyPr wrap="square" rtlCol="0">
            <a:spAutoFit/>
          </a:bodyPr>
          <a:lstStyle/>
          <a:p>
            <a:r>
              <a:rPr lang="es-MX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Inyección del Liquido de Dióxido de Carbono del 26 y 27 de junio, 2014</a:t>
            </a:r>
            <a:endParaRPr lang="es-MX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s://encrypted-tbn3.gstatic.com/images?q=tbn:ANd9GcQT6dTU_RVyNpHYPd2yxz5FjQtIBkyfRgqcAhCljgjWsdDcrN-VwcpBXEZy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4114800"/>
            <a:ext cx="2097740" cy="1828800"/>
          </a:xfrm>
          <a:prstGeom prst="rect">
            <a:avLst/>
          </a:prstGeom>
          <a:noFill/>
          <a:ln>
            <a:gradFill>
              <a:gsLst>
                <a:gs pos="0">
                  <a:schemeClr val="tx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85800"/>
            <a:ext cx="7759881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Incendio Subterráneo del Área </a:t>
            </a:r>
          </a:p>
          <a:p>
            <a:pPr algn="ctr"/>
            <a:r>
              <a:rPr lang="es-MX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Relleno de Fardos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2209800"/>
            <a:ext cx="7772400" cy="4462760"/>
          </a:xfrm>
          <a:prstGeom prst="rect">
            <a:avLst/>
          </a:prstGeom>
          <a:solidFill>
            <a:srgbClr val="140A94"/>
          </a:solidFill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SzPct val="100000"/>
            </a:pPr>
            <a:r>
              <a:rPr lang="es-MX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Los próximos pasos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r>
              <a:rPr lang="es-MX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Inyecciones adicionales de CO</a:t>
            </a:r>
            <a:r>
              <a:rPr lang="es-MX" sz="3200" b="1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es-MX" sz="3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spcBef>
                <a:spcPts val="120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r>
              <a:rPr lang="es-MX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Monitoreo de temperaturas subterráneas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r>
              <a:rPr lang="es-MX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Apago total del incendio [opciones]</a:t>
            </a:r>
          </a:p>
          <a:p>
            <a:pPr lvl="1">
              <a:spcBef>
                <a:spcPts val="1200"/>
              </a:spcBef>
              <a:buSzPct val="100000"/>
              <a:buFont typeface="Arial" pitchFamily="34" charset="0"/>
              <a:buChar char="•"/>
            </a:pPr>
            <a:r>
              <a:rPr lang="es-MX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Prevenir incendios futuros</a:t>
            </a:r>
            <a:endParaRPr lang="es-MX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57200"/>
            <a:ext cx="8839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Acciones Correctivas del Sitio </a:t>
            </a:r>
          </a:p>
          <a:p>
            <a:pPr algn="ctr"/>
            <a:r>
              <a:rPr lang="es-MX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(del 2010 hasta el presente)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209800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81000" y="2057400"/>
            <a:ext cx="8382000" cy="4462760"/>
          </a:xfrm>
          <a:prstGeom prst="rect">
            <a:avLst/>
          </a:prstGeom>
          <a:solidFill>
            <a:srgbClr val="140A94"/>
          </a:solidFill>
        </p:spPr>
        <p:txBody>
          <a:bodyPr wrap="square">
            <a:spAutoFit/>
          </a:bodyPr>
          <a:lstStyle/>
          <a:p>
            <a:pPr lvl="1"/>
            <a:r>
              <a:rPr lang="es-MX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Zona A – depósito de tambores</a:t>
            </a:r>
          </a:p>
          <a:p>
            <a:pPr lvl="2">
              <a:spcAft>
                <a:spcPts val="1200"/>
              </a:spcAft>
              <a:buFont typeface="Arial" pitchFamily="34" charset="0"/>
              <a:buChar char="•"/>
            </a:pPr>
            <a:r>
              <a:rPr lang="es-MX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Sistema de extracción de vapores del suelo (SVE, por sus siglas en inglés) mejorado, instalado en el 2010/2011</a:t>
            </a:r>
          </a:p>
          <a:p>
            <a:pPr lvl="2">
              <a:spcAft>
                <a:spcPts val="1200"/>
              </a:spcAft>
              <a:buFont typeface="Arial" pitchFamily="34" charset="0"/>
              <a:buChar char="•"/>
            </a:pPr>
            <a:r>
              <a:rPr lang="es-MX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Captura de contaminantes mejorada</a:t>
            </a:r>
          </a:p>
          <a:p>
            <a:pPr lvl="2">
              <a:spcAft>
                <a:spcPts val="1200"/>
              </a:spcAft>
              <a:buFont typeface="Arial" pitchFamily="34" charset="0"/>
              <a:buChar char="•"/>
            </a:pPr>
            <a:r>
              <a:rPr lang="es-MX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Planificación en marcha para un sistema nuevo de tratamiento de vapores</a:t>
            </a:r>
            <a:endParaRPr lang="es-MX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609600"/>
            <a:ext cx="2514600" cy="2616101"/>
          </a:xfrm>
          <a:prstGeom prst="rect">
            <a:avLst/>
          </a:prstGeom>
          <a:solidFill>
            <a:srgbClr val="140A94"/>
          </a:solidFill>
          <a:ln w="38100" cmpd="tri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4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Zona A </a:t>
            </a:r>
          </a:p>
          <a:p>
            <a:r>
              <a:rPr lang="es-MX" sz="4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Mejoras al Sistema SVE</a:t>
            </a:r>
            <a:endParaRPr lang="es-MX" sz="4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IMG_05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95600" y="228600"/>
            <a:ext cx="5715000" cy="4092388"/>
          </a:xfrm>
          <a:prstGeom prst="rect">
            <a:avLst/>
          </a:prstGeom>
        </p:spPr>
      </p:pic>
      <p:pic>
        <p:nvPicPr>
          <p:cNvPr id="5" name="Picture 4" descr="IMGP10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4038600"/>
            <a:ext cx="3759200" cy="2590800"/>
          </a:xfrm>
          <a:prstGeom prst="rect">
            <a:avLst/>
          </a:prstGeom>
        </p:spPr>
      </p:pic>
      <p:pic>
        <p:nvPicPr>
          <p:cNvPr id="6" name="Picture 5" descr="IMGP120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8200" y="3429000"/>
            <a:ext cx="3986161" cy="28516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801688" y="514350"/>
          <a:ext cx="7542212" cy="5830888"/>
        </p:xfrm>
        <a:graphic>
          <a:graphicData uri="http://schemas.openxmlformats.org/presentationml/2006/ole">
            <p:oleObj spid="_x0000_s34818" name="Acrobat Document" r:id="rId3" imgW="7542857" imgH="5830114" progId="AcroExch.Document.7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28601" y="215226"/>
          <a:ext cx="8626572" cy="6490374"/>
        </p:xfrm>
        <a:graphic>
          <a:graphicData uri="http://schemas.openxmlformats.org/presentationml/2006/ole">
            <p:oleObj spid="_x0000_s34821" name="Acrobat Document" r:id="rId4" imgW="7542857" imgH="5830114" progId="AcroExch.Document.7">
              <p:embed/>
            </p:oleObj>
          </a:graphicData>
        </a:graphic>
      </p:graphicFrame>
      <p:sp>
        <p:nvSpPr>
          <p:cNvPr id="5" name="Left-Right Arrow 4"/>
          <p:cNvSpPr/>
          <p:nvPr/>
        </p:nvSpPr>
        <p:spPr>
          <a:xfrm>
            <a:off x="7162800" y="3886200"/>
            <a:ext cx="685800" cy="2286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324600" y="4267201"/>
            <a:ext cx="1905000" cy="646331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s-MX" b="1" smtClean="0"/>
              <a:t>Mejoramiento del sistema SVE</a:t>
            </a:r>
            <a:endParaRPr lang="es-MX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762000"/>
            <a:ext cx="861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Zona B – Depósito de Desechos de Herbicida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209800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81000" y="2286000"/>
            <a:ext cx="8382000" cy="4508927"/>
          </a:xfrm>
          <a:prstGeom prst="rect">
            <a:avLst/>
          </a:prstGeom>
          <a:solidFill>
            <a:srgbClr val="140A94"/>
          </a:solidFill>
        </p:spPr>
        <p:txBody>
          <a:bodyPr wrap="square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s-MX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s-MX" sz="3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Tambores desechados fuera del sitio en el 2002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s-MX" sz="3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Excavaron la contaminación de suelos localizada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s-MX" sz="3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Construyeron nuevos sistemas de cubiertos de capas múltiples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s-MX" sz="3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Modificaron el limite de la propiedad</a:t>
            </a:r>
            <a:endParaRPr lang="es-MX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799.JPG"/>
          <p:cNvPicPr>
            <a:picLocks noChangeAspect="1"/>
          </p:cNvPicPr>
          <p:nvPr/>
        </p:nvPicPr>
        <p:blipFill>
          <a:blip r:embed="rId2" cstate="print"/>
          <a:srcRect b="18182"/>
          <a:stretch>
            <a:fillRect/>
          </a:stretch>
        </p:blipFill>
        <p:spPr>
          <a:xfrm>
            <a:off x="685800" y="1676400"/>
            <a:ext cx="7823200" cy="4800600"/>
          </a:xfrm>
          <a:prstGeom prst="rect">
            <a:avLst/>
          </a:prstGeom>
          <a:ln w="25400" cmpd="sng">
            <a:solidFill>
              <a:schemeClr val="accent1">
                <a:lumMod val="75000"/>
              </a:schemeClr>
            </a:solidFill>
          </a:ln>
          <a:effectLst>
            <a:outerShdw blurRad="63500" dist="63500" dir="4200000" sx="101000" sy="101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28600" y="152401"/>
            <a:ext cx="8686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Zona B – RCRA C </a:t>
            </a:r>
          </a:p>
          <a:p>
            <a:pPr algn="ctr"/>
            <a:r>
              <a:rPr lang="es-MX" sz="44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Sistema de Capa (el junio de 2013)</a:t>
            </a:r>
            <a:endParaRPr lang="es-MX" sz="4400" b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10200" y="5867400"/>
            <a:ext cx="2971800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s-MX" sz="1600" b="1" dirty="0" smtClean="0"/>
              <a:t>La Capa Nueva de la Zona B es de aprox. 1 acre en tamaño</a:t>
            </a:r>
            <a:endParaRPr lang="es-MX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04800"/>
            <a:ext cx="8763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Relleno Sanitario de Desechos Sólidos Municipales (MSW, por sus siglas en inglés) y Acciones Correctivas, Unidad de</a:t>
            </a:r>
            <a:r>
              <a:rPr lang="es-MX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MX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Llameo</a:t>
            </a:r>
          </a:p>
        </p:txBody>
      </p:sp>
      <p:sp>
        <p:nvSpPr>
          <p:cNvPr id="6" name="Rectangle 5"/>
          <p:cNvSpPr/>
          <p:nvPr/>
        </p:nvSpPr>
        <p:spPr>
          <a:xfrm>
            <a:off x="228600" y="2209800"/>
            <a:ext cx="8534400" cy="4524315"/>
          </a:xfrm>
          <a:prstGeom prst="rect">
            <a:avLst/>
          </a:prstGeom>
          <a:solidFill>
            <a:srgbClr val="140A94"/>
          </a:solidFill>
        </p:spPr>
        <p:txBody>
          <a:bodyPr wrap="square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s-MX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Sistema de capa, red de pozos para extracción de gases y unidad de llameo para quemar los gases a alta temperatura</a:t>
            </a:r>
          </a:p>
          <a:p>
            <a:pPr lvl="1">
              <a:buFont typeface="Arial" pitchFamily="34" charset="0"/>
              <a:buChar char="•"/>
            </a:pPr>
            <a:r>
              <a:rPr lang="es-MX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Recubrimiento de gases del relleno sanitario en marcha</a:t>
            </a:r>
          </a:p>
          <a:p>
            <a:pPr lvl="1">
              <a:buFont typeface="Arial" pitchFamily="34" charset="0"/>
              <a:buChar char="•"/>
            </a:pPr>
            <a:r>
              <a:rPr lang="es-MX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Modificaciones del llameo para aumentar el funcionamiento</a:t>
            </a:r>
          </a:p>
          <a:p>
            <a:pPr lvl="1">
              <a:buFont typeface="Arial" pitchFamily="34" charset="0"/>
              <a:buChar char="•"/>
            </a:pPr>
            <a:r>
              <a:rPr lang="es-MX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Tratamiento de llameo para gases del relleno sanitario y vapores SVE de la Zona 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4038600" y="228600"/>
          <a:ext cx="4953000" cy="6410113"/>
        </p:xfrm>
        <a:graphic>
          <a:graphicData uri="http://schemas.openxmlformats.org/presentationml/2006/ole">
            <p:oleObj spid="_x0000_s36866" name="Acrobat Document" r:id="rId3" imgW="5830114" imgH="7542857" progId="AcroExch.Document.7">
              <p:embed/>
            </p:oleObj>
          </a:graphicData>
        </a:graphic>
      </p:graphicFrame>
      <p:pic>
        <p:nvPicPr>
          <p:cNvPr id="3" name="Picture 2" descr="IMG_77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" y="3302000"/>
            <a:ext cx="2667000" cy="3556000"/>
          </a:xfrm>
          <a:prstGeom prst="rect">
            <a:avLst/>
          </a:prstGeom>
          <a:ln w="25400" cmpd="sng">
            <a:solidFill>
              <a:schemeClr val="bg1">
                <a:lumMod val="50000"/>
              </a:schemeClr>
            </a:solidFill>
          </a:ln>
          <a:effectLst>
            <a:outerShdw blurRad="76200" dist="50800" dir="3000000" sx="103000" sy="103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0" y="2743200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Pozo de extracción de gases</a:t>
            </a:r>
            <a:endParaRPr lang="es-MX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228600"/>
            <a:ext cx="3810000" cy="2308324"/>
          </a:xfrm>
          <a:prstGeom prst="rect">
            <a:avLst/>
          </a:prstGeom>
          <a:solidFill>
            <a:srgbClr val="140A94"/>
          </a:solidFill>
        </p:spPr>
        <p:txBody>
          <a:bodyPr wrap="square" rtlCol="0">
            <a:spAutoFit/>
          </a:bodyPr>
          <a:lstStyle/>
          <a:p>
            <a:r>
              <a:rPr lang="es-MX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Sistema de Control de Gases del Relleno Sanitario MSW</a:t>
            </a:r>
            <a:endParaRPr lang="es-MX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38600" y="1524000"/>
            <a:ext cx="4953000" cy="1384995"/>
          </a:xfrm>
          <a:prstGeom prst="rect">
            <a:avLst/>
          </a:prstGeom>
          <a:solidFill>
            <a:srgbClr val="140A9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El unidad de llameo quema los gases del relleno sanitario </a:t>
            </a:r>
            <a:r>
              <a:rPr lang="es-MX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s-MX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los vapores de la Zona A del SVE</a:t>
            </a:r>
            <a:endParaRPr lang="es-MX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2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447800"/>
            <a:ext cx="3543300" cy="4724400"/>
          </a:xfrm>
          <a:prstGeom prst="rect">
            <a:avLst/>
          </a:prstGeom>
          <a:ln w="28575" cmpd="sng">
            <a:solidFill>
              <a:schemeClr val="accent1">
                <a:lumMod val="75000"/>
              </a:schemeClr>
            </a:solidFill>
          </a:ln>
          <a:effectLst>
            <a:outerShdw blurRad="76200" dist="63500" dir="4200000" sx="102000" sy="102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 descr="63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86200" y="3048000"/>
            <a:ext cx="4978400" cy="3581400"/>
          </a:xfrm>
          <a:prstGeom prst="rect">
            <a:avLst/>
          </a:prstGeom>
          <a:ln w="25400" cmpd="sng">
            <a:solidFill>
              <a:schemeClr val="accent1">
                <a:lumMod val="75000"/>
              </a:schemeClr>
            </a:solidFill>
          </a:ln>
          <a:effectLst>
            <a:outerShdw blurRad="76200" dist="63500" dir="3600000" sx="102000" sy="102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81000" y="0"/>
            <a:ext cx="8153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Relleno Sanitario de MSW y Unidad de Llameo</a:t>
            </a:r>
            <a:endParaRPr lang="es-MX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2400"/>
            <a:ext cx="7696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Mejoramiento en el Penacho del Agua Subterránea</a:t>
            </a:r>
            <a:endParaRPr lang="es-MX" sz="4400" b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Map PSL GWP Plume 2012-20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1676400"/>
            <a:ext cx="2684241" cy="498594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800600" y="2590800"/>
            <a:ext cx="3810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 calidad del agua subterránea  está mejorando, y el penacho está disminuyendo debido a las acciones de la limpieza.</a:t>
            </a:r>
            <a:endParaRPr lang="es-MX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29200" y="1828800"/>
            <a:ext cx="28956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2014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04800"/>
            <a:ext cx="8763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Los Pasos Restantes </a:t>
            </a:r>
          </a:p>
          <a:p>
            <a:pPr algn="ctr"/>
            <a:r>
              <a:rPr lang="es-MX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 la Limpieza</a:t>
            </a:r>
            <a:endParaRPr lang="es-MX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733520"/>
            <a:ext cx="8610600" cy="5124480"/>
          </a:xfrm>
          <a:prstGeom prst="rect">
            <a:avLst/>
          </a:prstGeom>
          <a:solidFill>
            <a:srgbClr val="140A94"/>
          </a:solidFill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s-MX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Estudio de Factibilidad Enfocado (en marcha)</a:t>
            </a:r>
          </a:p>
          <a:p>
            <a:pPr>
              <a:spcAft>
                <a:spcPts val="1800"/>
              </a:spcAft>
            </a:pPr>
            <a:r>
              <a:rPr lang="es-MX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Borrador del Plan de Acción de Limpieza (</a:t>
            </a:r>
            <a:r>
              <a:rPr lang="es-MX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dCAP</a:t>
            </a:r>
            <a:r>
              <a:rPr lang="es-MX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por    	sus siglas en inglés)</a:t>
            </a:r>
          </a:p>
          <a:p>
            <a:pPr>
              <a:spcAft>
                <a:spcPts val="1800"/>
              </a:spcAft>
            </a:pPr>
            <a:r>
              <a:rPr lang="es-MX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Involucramiento y evaluación por el público</a:t>
            </a:r>
          </a:p>
          <a:p>
            <a:pPr>
              <a:spcAft>
                <a:spcPts val="1800"/>
              </a:spcAft>
            </a:pPr>
            <a:r>
              <a:rPr lang="es-MX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Ecología seleccione la opción de limpieza 			     preferida</a:t>
            </a:r>
          </a:p>
          <a:p>
            <a:pPr>
              <a:spcAft>
                <a:spcPts val="1800"/>
              </a:spcAft>
            </a:pPr>
            <a:r>
              <a:rPr lang="es-MX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Negociar nuevos ordenes con los </a:t>
            </a:r>
            <a:r>
              <a:rPr lang="es-MX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PLPs</a:t>
            </a:r>
            <a:endParaRPr lang="es-MX" sz="2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1800"/>
              </a:spcAft>
            </a:pPr>
            <a:r>
              <a:rPr lang="es-MX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Diseñar e implementar la acción correctiva 			 final</a:t>
            </a:r>
            <a:endParaRPr lang="es-MX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762000"/>
            <a:ext cx="7772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Contactos para el Proyecto</a:t>
            </a:r>
            <a:endParaRPr lang="es-MX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676400"/>
            <a:ext cx="7543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 Department of Ecology</a:t>
            </a:r>
          </a:p>
          <a:p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Chuck </a:t>
            </a:r>
            <a:r>
              <a:rPr lang="en-US" sz="3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Gruenenfelder</a:t>
            </a: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Cleanup Project Manager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4601 N. Monroe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Spokane, WA 99205-1295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509/329-3439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Charles.gruenenfelder@ecy.wa.gov</a:t>
            </a:r>
            <a:endParaRPr lang="en-US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685800"/>
            <a:ext cx="807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Contactos para el Proyecto</a:t>
            </a:r>
            <a:endParaRPr lang="es-MX" sz="4400" b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8200" y="1676400"/>
            <a:ext cx="65532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Pasco Landfill PLPs</a:t>
            </a:r>
          </a:p>
          <a:p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Barbara Smith </a:t>
            </a: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Harris &amp; Smith Public Affairs 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P.O. Box 1478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Mercer Island, WA  98040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206/343-0250</a:t>
            </a:r>
          </a:p>
          <a:p>
            <a:r>
              <a:rPr lang="en-US" sz="32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barbara@harrisandsmith.com</a:t>
            </a:r>
            <a:endParaRPr lang="en-US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371600"/>
            <a:ext cx="73914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¿Preguntas?</a:t>
            </a:r>
          </a:p>
          <a:p>
            <a:pPr marL="274320" lvl="0" indent="-274320">
              <a:buClr>
                <a:schemeClr val="accent3"/>
              </a:buClr>
              <a:buSzPct val="95000"/>
              <a:defRPr/>
            </a:pPr>
            <a:endParaRPr lang="es-MX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lvl="0" indent="-274320" algn="ctr">
              <a:buClr>
                <a:schemeClr val="accent3"/>
              </a:buClr>
              <a:buSzPct val="95000"/>
              <a:defRPr/>
            </a:pPr>
            <a:r>
              <a:rPr lang="es-MX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Favor de comunicarse con Gregory Bohn</a:t>
            </a:r>
          </a:p>
          <a:p>
            <a:pPr marL="274320" lvl="0" indent="-274320" algn="ctr">
              <a:buClr>
                <a:schemeClr val="accent3"/>
              </a:buClr>
              <a:buSzPct val="95000"/>
              <a:defRPr/>
            </a:pPr>
            <a:r>
              <a:rPr lang="es-MX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para obtener información en español al</a:t>
            </a:r>
          </a:p>
          <a:p>
            <a:pPr marL="274320" lvl="0" indent="-274320" algn="ctr">
              <a:buClr>
                <a:schemeClr val="accent3"/>
              </a:buClr>
              <a:buSzPct val="95000"/>
              <a:defRPr/>
            </a:pPr>
            <a:r>
              <a:rPr lang="es-MX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tel. 509/454-4174 o por email </a:t>
            </a:r>
          </a:p>
          <a:p>
            <a:pPr marL="274320" lvl="0" indent="-274320" algn="ctr">
              <a:buClr>
                <a:schemeClr val="accent3"/>
              </a:buClr>
              <a:buSzPct val="95000"/>
              <a:defRPr/>
            </a:pPr>
            <a:r>
              <a:rPr lang="es-MX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gregory.bohn@ecy.wa.gov</a:t>
            </a:r>
          </a:p>
          <a:p>
            <a:pPr algn="ctr"/>
            <a:endParaRPr lang="es-MX" sz="4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s-MX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Gracias</a:t>
            </a:r>
            <a:endParaRPr lang="es-MX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1600200" y="4343400"/>
            <a:ext cx="7543800" cy="2514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Zone A Flexi Hose &amp; Sunse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1295400"/>
            <a:ext cx="8454469" cy="5067300"/>
          </a:xfrm>
          <a:prstGeom prst="rect">
            <a:avLst/>
          </a:prstGeom>
          <a:ln w="22225" cmpd="sng">
            <a:solidFill>
              <a:schemeClr val="accent6"/>
            </a:solidFill>
          </a:ln>
          <a:effectLst>
            <a:outerShdw blurRad="76200" dist="63500" dir="3000000" sx="102000" sy="102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Category xmlns="64a1f7c2-7ff8-4327-869f-f046bf34df91">Translation document - product</Category>
    <Year xmlns="64a1f7c2-7ff8-4327-869f-f046bf34df91">2014</Year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73031E7122ED498955B731D0547E38" ma:contentTypeVersion="3" ma:contentTypeDescription="Create a new document." ma:contentTypeScope="" ma:versionID="1246c3be447d33143141f52ae1faefbc">
  <xsd:schema xmlns:xsd="http://www.w3.org/2001/XMLSchema" xmlns:p="http://schemas.microsoft.com/office/2006/metadata/properties" xmlns:ns2="64a1f7c2-7ff8-4327-869f-f046bf34df91" targetNamespace="http://schemas.microsoft.com/office/2006/metadata/properties" ma:root="true" ma:fieldsID="a7542d4124a9d2c128c2a859d3bd18d8" ns2:_="">
    <xsd:import namespace="64a1f7c2-7ff8-4327-869f-f046bf34df91"/>
    <xsd:element name="properties">
      <xsd:complexType>
        <xsd:sequence>
          <xsd:element name="documentManagement">
            <xsd:complexType>
              <xsd:all>
                <xsd:element ref="ns2:Year" minOccurs="0"/>
                <xsd:element ref="ns2:Category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64a1f7c2-7ff8-4327-869f-f046bf34df91" elementFormDefault="qualified">
    <xsd:import namespace="http://schemas.microsoft.com/office/2006/documentManagement/types"/>
    <xsd:element name="Year" ma:index="9" nillable="true" ma:displayName="Year" ma:description="yyyy" ma:internalName="Year">
      <xsd:simpleType>
        <xsd:restriction base="dms:Text">
          <xsd:maxLength value="255"/>
        </xsd:restriction>
      </xsd:simpleType>
    </xsd:element>
    <xsd:element name="Category" ma:index="10" nillable="true" ma:displayName="Category" ma:format="Dropdown" ma:internalName="Category">
      <xsd:simpleType>
        <xsd:restriction base="dms:Choice">
          <xsd:enumeration value="Translation document - source"/>
          <xsd:enumeration value="Translation document - product"/>
          <xsd:enumeration value="Quarterly report"/>
          <xsd:enumeration value="Governance"/>
          <xsd:enumeration value="Resource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F1DB8928-B6B0-434B-A832-48EB2D38A813}">
  <ds:schemaRefs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2006/metadata/properties"/>
    <ds:schemaRef ds:uri="64a1f7c2-7ff8-4327-869f-f046bf34df91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A77113A9-02B8-488D-863D-62FCF09133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DF0C766-DF28-4CBD-83AF-569691C950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4a1f7c2-7ff8-4327-869f-f046bf34df91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2193</TotalTime>
  <Words>611</Words>
  <Application>Microsoft Office PowerPoint</Application>
  <PresentationFormat>On-screen Show (4:3)</PresentationFormat>
  <Paragraphs>103</Paragraphs>
  <Slides>23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Flow</vt:lpstr>
      <vt:lpstr>Acrobat Document</vt:lpstr>
      <vt:lpstr>Actualización para el Sitio del Relleno Sanitario de Pasco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WA Department of Ecology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Pasco Sanitary Landfill Update - Spanish</dc:title>
  <dc:creator>cabe461</dc:creator>
  <cp:lastModifiedBy>CABE461</cp:lastModifiedBy>
  <cp:revision>278</cp:revision>
  <dcterms:created xsi:type="dcterms:W3CDTF">2011-04-07T20:51:13Z</dcterms:created>
  <dcterms:modified xsi:type="dcterms:W3CDTF">2014-07-23T15:00:36Z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0x0101007A73031E7122ED498955B731D0547E38</vt:lpwstr>
  </property>
</Properties>
</file>