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0" r:id="rId2"/>
    <p:sldId id="292" r:id="rId3"/>
    <p:sldId id="276" r:id="rId4"/>
    <p:sldId id="293" r:id="rId5"/>
    <p:sldId id="299" r:id="rId6"/>
    <p:sldId id="295" r:id="rId7"/>
    <p:sldId id="296" r:id="rId8"/>
    <p:sldId id="275" r:id="rId9"/>
    <p:sldId id="291" r:id="rId10"/>
    <p:sldId id="277" r:id="rId11"/>
    <p:sldId id="278" r:id="rId12"/>
    <p:sldId id="273" r:id="rId13"/>
    <p:sldId id="274" r:id="rId14"/>
    <p:sldId id="281" r:id="rId15"/>
    <p:sldId id="256" r:id="rId16"/>
    <p:sldId id="257" r:id="rId17"/>
    <p:sldId id="258" r:id="rId18"/>
    <p:sldId id="259" r:id="rId19"/>
    <p:sldId id="261" r:id="rId20"/>
    <p:sldId id="283" r:id="rId21"/>
    <p:sldId id="282" r:id="rId22"/>
    <p:sldId id="284" r:id="rId23"/>
    <p:sldId id="286" r:id="rId24"/>
    <p:sldId id="285" r:id="rId25"/>
    <p:sldId id="297" r:id="rId26"/>
    <p:sldId id="29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402" y="-1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C1FFD72-2B40-4DF8-A0E8-C31C89724322}" type="datetimeFigureOut">
              <a:rPr lang="en-US" smtClean="0"/>
              <a:pPr/>
              <a:t>10/21/2014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6033F99-4147-48D5-B9F1-8C0B39BB5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1FFD72-2B40-4DF8-A0E8-C31C89724322}" type="datetimeFigureOut">
              <a:rPr lang="en-US" smtClean="0"/>
              <a:pPr/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033F99-4147-48D5-B9F1-8C0B39BB5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1FFD72-2B40-4DF8-A0E8-C31C89724322}" type="datetimeFigureOut">
              <a:rPr lang="en-US" smtClean="0"/>
              <a:pPr/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033F99-4147-48D5-B9F1-8C0B39BB5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1FFD72-2B40-4DF8-A0E8-C31C89724322}" type="datetimeFigureOut">
              <a:rPr lang="en-US" smtClean="0"/>
              <a:pPr/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033F99-4147-48D5-B9F1-8C0B39BB5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1FFD72-2B40-4DF8-A0E8-C31C89724322}" type="datetimeFigureOut">
              <a:rPr lang="en-US" smtClean="0"/>
              <a:pPr/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033F99-4147-48D5-B9F1-8C0B39BB5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1FFD72-2B40-4DF8-A0E8-C31C89724322}" type="datetimeFigureOut">
              <a:rPr lang="en-US" smtClean="0"/>
              <a:pPr/>
              <a:t>10/21/2014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033F99-4147-48D5-B9F1-8C0B39BB5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1FFD72-2B40-4DF8-A0E8-C31C89724322}" type="datetimeFigureOut">
              <a:rPr lang="en-US" smtClean="0"/>
              <a:pPr/>
              <a:t>10/21/2014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033F99-4147-48D5-B9F1-8C0B39BB5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1FFD72-2B40-4DF8-A0E8-C31C89724322}" type="datetimeFigureOut">
              <a:rPr lang="en-US" smtClean="0"/>
              <a:pPr/>
              <a:t>10/21/2014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033F99-4147-48D5-B9F1-8C0B39BB5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1FFD72-2B40-4DF8-A0E8-C31C89724322}" type="datetimeFigureOut">
              <a:rPr lang="en-US" smtClean="0"/>
              <a:pPr/>
              <a:t>10/21/2014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033F99-4147-48D5-B9F1-8C0B39BB5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C1FFD72-2B40-4DF8-A0E8-C31C89724322}" type="datetimeFigureOut">
              <a:rPr lang="en-US" smtClean="0"/>
              <a:pPr/>
              <a:t>10/21/2014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033F99-4147-48D5-B9F1-8C0B39BB5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C1FFD72-2B40-4DF8-A0E8-C31C89724322}" type="datetimeFigureOut">
              <a:rPr lang="en-US" smtClean="0"/>
              <a:pPr/>
              <a:t>10/21/2014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6033F99-4147-48D5-B9F1-8C0B39BB5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C1FFD72-2B40-4DF8-A0E8-C31C89724322}" type="datetimeFigureOut">
              <a:rPr lang="en-US" smtClean="0"/>
              <a:pPr/>
              <a:t>10/21/2014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6033F99-4147-48D5-B9F1-8C0B39BB5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mailto:Cwan461@ecy.wa.gov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Cwan461@ecy.wa.gov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U.S. Navy Sand Point Cleanup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chemeClr val="accent1"/>
                </a:solidFill>
              </a:rPr>
              <a:t>Public Meeting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October 21, 2014</a:t>
            </a:r>
            <a:endParaRPr lang="en-U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 Navy used the rooms to repaint aircraft cockpit dials with glow-in-the-dark radium paint in the 1940s and 1950s.</a:t>
            </a:r>
          </a:p>
          <a:p>
            <a:endParaRPr lang="en-US" dirty="0" smtClean="0"/>
          </a:p>
          <a:p>
            <a:r>
              <a:rPr lang="en-US" dirty="0" smtClean="0"/>
              <a:t>Radiological contamination was found in parts of Buildings 2 and 27, both former aircraft hangars.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What has been discovered?</a:t>
            </a:r>
            <a:endParaRPr lang="en-U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Cleanup work under way since June 2013. 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The Navy is responsible for cleanup of all contamination left from its operations.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What’s been done so far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Magnuson Park Cleanup Areas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447800"/>
            <a:ext cx="63817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52061" y="1481138"/>
            <a:ext cx="7239877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Building 27 Nearby Soil Hotspots</a:t>
            </a:r>
            <a:endParaRPr lang="en-US" sz="36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345640"/>
            <a:ext cx="1981200" cy="512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8, 2014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FD401-1D42-40FF-BA61-5B1E298393A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Former NSPS Seattle Briefing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 Arena Sports, an indoor athletic facility, is located in Building 27. A former radium-painting room at Building 27 was in an annex, referred to as the South Shed</a:t>
            </a:r>
          </a:p>
          <a:p>
            <a:endParaRPr lang="en-US" dirty="0" smtClean="0"/>
          </a:p>
          <a:p>
            <a:r>
              <a:rPr lang="en-US" dirty="0" smtClean="0"/>
              <a:t> The annex and nearby contaminated grounds are fenced, locked, and closed to public access.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Building 2 is used for park equipment storage, and has a small area used as offices by the Seattle Conservation Corps.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Cleanup Areas</a:t>
            </a:r>
            <a:endParaRPr lang="en-U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Roles &amp; Responsibilities</a:t>
            </a:r>
            <a:endParaRPr lang="en-US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lvl="2" algn="l">
              <a:buNone/>
            </a:pPr>
            <a:r>
              <a:rPr lang="en-US" sz="3200" b="1" dirty="0" smtClean="0"/>
              <a:t>US Navy</a:t>
            </a:r>
          </a:p>
          <a:p>
            <a:pPr lvl="2" algn="l">
              <a:buFont typeface="Arial" pitchFamily="34" charset="0"/>
              <a:buChar char="•"/>
            </a:pPr>
            <a:r>
              <a:rPr lang="en-US" sz="2400" b="1" dirty="0"/>
              <a:t> </a:t>
            </a:r>
            <a:r>
              <a:rPr lang="en-US" sz="2400" b="1" dirty="0" smtClean="0"/>
              <a:t>  Former owner</a:t>
            </a:r>
          </a:p>
          <a:p>
            <a:pPr lvl="2" algn="l">
              <a:buFont typeface="Arial" pitchFamily="34" charset="0"/>
              <a:buChar char="•"/>
            </a:pPr>
            <a:r>
              <a:rPr lang="en-US" sz="2400" b="1" dirty="0"/>
              <a:t> </a:t>
            </a:r>
            <a:r>
              <a:rPr lang="en-US" sz="2400" b="1" dirty="0" smtClean="0"/>
              <a:t>  Responsible for cleanup</a:t>
            </a:r>
          </a:p>
          <a:p>
            <a:pPr lvl="2" algn="l">
              <a:buFont typeface="Arial" pitchFamily="34" charset="0"/>
              <a:buChar char="•"/>
            </a:pPr>
            <a:endParaRPr lang="en-US" sz="2400" b="1" dirty="0"/>
          </a:p>
          <a:p>
            <a:pPr lvl="2" algn="l">
              <a:buNone/>
            </a:pPr>
            <a:r>
              <a:rPr lang="en-US" sz="3200" b="1" dirty="0" smtClean="0"/>
              <a:t>City of Seattle</a:t>
            </a:r>
          </a:p>
          <a:p>
            <a:pPr lvl="2" algn="l">
              <a:buFont typeface="Arial" pitchFamily="34" charset="0"/>
              <a:buChar char="•"/>
            </a:pPr>
            <a:r>
              <a:rPr lang="en-US" sz="2400" b="1" dirty="0"/>
              <a:t> </a:t>
            </a:r>
            <a:r>
              <a:rPr lang="en-US" sz="2400" b="1" dirty="0" smtClean="0"/>
              <a:t>   Current owner</a:t>
            </a:r>
          </a:p>
          <a:p>
            <a:pPr lvl="2" algn="l">
              <a:buFont typeface="Arial" pitchFamily="34" charset="0"/>
              <a:buChar char="•"/>
            </a:pPr>
            <a:endParaRPr lang="en-US" b="1" dirty="0"/>
          </a:p>
          <a:p>
            <a:pPr lvl="2" algn="l">
              <a:buFont typeface="Arial" pitchFamily="34" charset="0"/>
              <a:buChar char="•"/>
            </a:pP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r>
              <a:rPr lang="en-US" sz="3200" b="1" dirty="0" smtClean="0"/>
              <a:t>Dept. of Ecology</a:t>
            </a:r>
          </a:p>
          <a:p>
            <a:r>
              <a:rPr lang="en-US" b="1" dirty="0" smtClean="0"/>
              <a:t>Technical review &amp; public education</a:t>
            </a:r>
          </a:p>
          <a:p>
            <a:endParaRPr lang="en-US" b="1" dirty="0" smtClean="0"/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sz="3200" b="1" dirty="0" smtClean="0"/>
              <a:t>Dept. of Health</a:t>
            </a:r>
          </a:p>
          <a:p>
            <a:r>
              <a:rPr lang="en-US" b="1" dirty="0"/>
              <a:t> </a:t>
            </a:r>
            <a:r>
              <a:rPr lang="en-US" b="1" dirty="0" smtClean="0"/>
              <a:t>Radiation health and safety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smtClean="0"/>
              <a:t>    U.S. Department of Defense - Navy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 The Navy is conducting its work under federal cleanup laws that apply to former and current military facilities.</a:t>
            </a:r>
          </a:p>
          <a:p>
            <a:pPr lvl="1">
              <a:buFont typeface="Wingdings" pitchFamily="2" charset="2"/>
              <a:buChar char="§"/>
            </a:pPr>
            <a:endParaRPr lang="en-US" sz="3200" b="1" dirty="0" smtClean="0"/>
          </a:p>
          <a:p>
            <a:pPr lvl="1">
              <a:buFont typeface="Wingdings" pitchFamily="2" charset="2"/>
              <a:buChar char="§"/>
            </a:pPr>
            <a:r>
              <a:rPr lang="en-US" sz="3200" b="1" dirty="0" smtClean="0"/>
              <a:t>  State of Washington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  Ecology provides technical advice for the Navy</a:t>
            </a:r>
          </a:p>
          <a:p>
            <a:pPr lvl="1">
              <a:buFont typeface="Wingdings" pitchFamily="2" charset="2"/>
              <a:buChar char="§"/>
            </a:pP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  Ecology provides public education.</a:t>
            </a:r>
          </a:p>
          <a:p>
            <a:pPr lvl="1">
              <a:buFont typeface="Wingdings" pitchFamily="2" charset="2"/>
              <a:buChar char="§"/>
            </a:pPr>
            <a:endParaRPr lang="en-US" dirty="0"/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  Dept. of Health regulates radiation safety.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Who is Responsible?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sz="4100" b="1" dirty="0" smtClean="0"/>
              <a:t>    Technical reviews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Evaluates test data to find out if and where contamination is located in the buildings, soils, pipes, and elsewhere.</a:t>
            </a:r>
          </a:p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Ensure removal of contaminants are complete.</a:t>
            </a:r>
          </a:p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Monitors cleanup progress.</a:t>
            </a:r>
          </a:p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What does Ecology Do?</a:t>
            </a:r>
            <a:endParaRPr lang="en-U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   </a:t>
            </a:r>
            <a:r>
              <a:rPr lang="en-US" b="1" dirty="0" smtClean="0"/>
              <a:t>Public Education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     Held public meeting July 2013; before 	work started.</a:t>
            </a:r>
          </a:p>
          <a:p>
            <a:pPr>
              <a:buNone/>
            </a:pPr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    Community Updates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      </a:t>
            </a:r>
            <a:r>
              <a:rPr lang="en-US" sz="2600" dirty="0" smtClean="0"/>
              <a:t>Magnuson Park Advisory Committee</a:t>
            </a:r>
          </a:p>
          <a:p>
            <a:pPr>
              <a:buFont typeface="Wingdings" pitchFamily="2" charset="2"/>
              <a:buChar char="ü"/>
            </a:pPr>
            <a:r>
              <a:rPr lang="en-US" sz="2600" dirty="0"/>
              <a:t> </a:t>
            </a:r>
            <a:r>
              <a:rPr lang="en-US" sz="2600" dirty="0" smtClean="0"/>
              <a:t>     NE District Council Coordinators</a:t>
            </a:r>
          </a:p>
          <a:p>
            <a:pPr>
              <a:buFont typeface="Wingdings" pitchFamily="2" charset="2"/>
              <a:buChar char="ü"/>
            </a:pPr>
            <a:r>
              <a:rPr lang="en-US" sz="2600" dirty="0" smtClean="0"/>
              <a:t>      The Waldorf School</a:t>
            </a:r>
          </a:p>
          <a:p>
            <a:pPr>
              <a:buFont typeface="Wingdings" pitchFamily="2" charset="2"/>
              <a:buChar char="ü"/>
            </a:pPr>
            <a:r>
              <a:rPr lang="en-US" sz="2600" dirty="0"/>
              <a:t> </a:t>
            </a:r>
            <a:r>
              <a:rPr lang="en-US" sz="2600" dirty="0" smtClean="0"/>
              <a:t>     Heart of America NW</a:t>
            </a:r>
          </a:p>
          <a:p>
            <a:pPr>
              <a:buFont typeface="Wingdings" pitchFamily="2" charset="2"/>
              <a:buChar char="ü"/>
            </a:pPr>
            <a:r>
              <a:rPr lang="en-US" sz="2600" dirty="0" smtClean="0"/>
              <a:t>      City and state representatives</a:t>
            </a:r>
          </a:p>
          <a:p>
            <a:pPr>
              <a:buFont typeface="Wingdings" pitchFamily="2" charset="2"/>
              <a:buChar char="ü"/>
            </a:pPr>
            <a:r>
              <a:rPr lang="en-US" sz="2600" dirty="0" smtClean="0"/>
              <a:t>      All data available on websites</a:t>
            </a:r>
            <a:endParaRPr lang="en-US" sz="2600" dirty="0"/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What does Ecology Do?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b="1" dirty="0" smtClean="0"/>
              <a:t> Ecology has relies on Dept. of Health,     Office of Radiation Protection for radiological expertise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     Health conduct test: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	Radiological surveys</a:t>
            </a:r>
          </a:p>
          <a:p>
            <a:pPr>
              <a:buFont typeface="Wingdings" pitchFamily="2" charset="2"/>
              <a:buChar char="ü"/>
            </a:pPr>
            <a:r>
              <a:rPr lang="en-US" dirty="0"/>
              <a:t> </a:t>
            </a:r>
            <a:r>
              <a:rPr lang="en-US" dirty="0" smtClean="0"/>
              <a:t>    Air monitoring</a:t>
            </a:r>
          </a:p>
          <a:p>
            <a:pPr>
              <a:buFont typeface="Wingdings" pitchFamily="2" charset="2"/>
              <a:buChar char="ü"/>
            </a:pPr>
            <a:r>
              <a:rPr lang="en-US" dirty="0"/>
              <a:t> </a:t>
            </a:r>
            <a:r>
              <a:rPr lang="en-US" dirty="0" smtClean="0"/>
              <a:t>    Cleanup complete confirmation sampling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Washington Dept. of Health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438400"/>
            <a:ext cx="8534400" cy="44196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accent1"/>
                </a:solidFill>
              </a:rPr>
              <a:t>Open House		</a:t>
            </a:r>
            <a:r>
              <a:rPr lang="en-US" sz="3600" dirty="0" smtClean="0"/>
              <a:t>6 - 7 PM </a:t>
            </a:r>
            <a:endParaRPr lang="en-US" sz="3600" dirty="0" smtClean="0">
              <a:solidFill>
                <a:schemeClr val="accent1"/>
              </a:solidFill>
            </a:endParaRPr>
          </a:p>
          <a:p>
            <a:r>
              <a:rPr lang="en-US" sz="3600" dirty="0" smtClean="0">
                <a:solidFill>
                  <a:schemeClr val="accent1"/>
                </a:solidFill>
              </a:rPr>
              <a:t>Presentations		</a:t>
            </a:r>
            <a:r>
              <a:rPr lang="en-US" sz="3600" dirty="0" smtClean="0"/>
              <a:t>7 - 7:50 PM </a:t>
            </a:r>
            <a:endParaRPr lang="en-US" sz="3600" dirty="0" smtClean="0">
              <a:solidFill>
                <a:schemeClr val="accent1"/>
              </a:solidFill>
            </a:endParaRPr>
          </a:p>
          <a:p>
            <a:r>
              <a:rPr lang="en-US" sz="3600" dirty="0" smtClean="0">
                <a:solidFill>
                  <a:schemeClr val="accent1"/>
                </a:solidFill>
              </a:rPr>
              <a:t>Break				</a:t>
            </a:r>
            <a:r>
              <a:rPr lang="en-US" sz="3600" dirty="0" smtClean="0"/>
              <a:t>7:50 - 8 PM </a:t>
            </a:r>
            <a:endParaRPr lang="en-US" sz="3600" dirty="0" smtClean="0">
              <a:solidFill>
                <a:schemeClr val="accent1"/>
              </a:solidFill>
            </a:endParaRPr>
          </a:p>
          <a:p>
            <a:r>
              <a:rPr lang="en-US" sz="3600" dirty="0" smtClean="0">
                <a:solidFill>
                  <a:schemeClr val="accent1"/>
                </a:solidFill>
              </a:rPr>
              <a:t>Q &amp; A				</a:t>
            </a:r>
            <a:r>
              <a:rPr lang="en-US" sz="3600" dirty="0" smtClean="0"/>
              <a:t>8 – 9 PM </a:t>
            </a:r>
          </a:p>
          <a:p>
            <a:r>
              <a:rPr lang="en-US" sz="3600" dirty="0" smtClean="0">
                <a:solidFill>
                  <a:schemeClr val="accent1"/>
                </a:solidFill>
              </a:rPr>
              <a:t>Conclude			</a:t>
            </a:r>
            <a:r>
              <a:rPr lang="en-US" sz="3600" dirty="0" smtClean="0"/>
              <a:t>9 PM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</a:rPr>
              <a:t>U.S. Navy Sand Point Cleanup</a:t>
            </a:r>
            <a:br>
              <a:rPr lang="en-US" sz="36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Public Meeting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October, 2014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  </a:t>
            </a:r>
            <a:r>
              <a:rPr lang="en-US" b="1" dirty="0" smtClean="0"/>
              <a:t>Building 27</a:t>
            </a:r>
            <a:r>
              <a:rPr lang="en-US" dirty="0" smtClean="0"/>
              <a:t>: 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Radiological contaminated building materials, asbestos, lead paint, mercury.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 Outside soil removed.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  </a:t>
            </a:r>
            <a:r>
              <a:rPr lang="en-US" b="1" dirty="0" smtClean="0"/>
              <a:t>Building 2</a:t>
            </a:r>
            <a:r>
              <a:rPr lang="en-US" dirty="0" smtClean="0"/>
              <a:t>: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Radiological contaminated building     materials, asbestos, lead paint.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Outside soil removed.</a:t>
            </a:r>
          </a:p>
          <a:p>
            <a:pPr>
              <a:buFont typeface="Wingdings" pitchFamily="2" charset="2"/>
              <a:buChar char="ü"/>
            </a:pPr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  Building 12: </a:t>
            </a:r>
            <a:r>
              <a:rPr lang="en-US" dirty="0" smtClean="0"/>
              <a:t>Outside soil removed.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What cleanup has been done?</a:t>
            </a:r>
            <a:endParaRPr lang="en-U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645091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Repeated Navy and Health Department tests have confirmed that no radiation above what naturally occurs in soils and rocks.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What is the Result?</a:t>
            </a:r>
            <a:endParaRPr lang="en-U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The Navy has completed its interior cleanup of the annex of Building 27 (Arena Sports).</a:t>
            </a:r>
          </a:p>
          <a:p>
            <a:endParaRPr lang="en-US" dirty="0" smtClean="0"/>
          </a:p>
          <a:p>
            <a:r>
              <a:rPr lang="en-US" dirty="0" smtClean="0"/>
              <a:t>The Navy will dismantle the annex by end of year.</a:t>
            </a:r>
          </a:p>
          <a:p>
            <a:endParaRPr lang="en-US" dirty="0" smtClean="0"/>
          </a:p>
          <a:p>
            <a:r>
              <a:rPr lang="en-US" dirty="0" smtClean="0"/>
              <a:t>Dept. Health will test to make sure all contamination has been removed.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What’s next</a:t>
            </a:r>
            <a:endParaRPr lang="en-U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 Navy will conduct additional investigations: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  Storm drain line cleaning.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  Sediments of outfalls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  Search historical records for other areas of   potential contamination.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What’s next?</a:t>
            </a:r>
            <a:endParaRPr lang="en-U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What’s next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219200" y="1752600"/>
            <a:ext cx="6629400" cy="47244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905000"/>
            <a:ext cx="8229600" cy="3645091"/>
          </a:xfrm>
        </p:spPr>
        <p:txBody>
          <a:bodyPr/>
          <a:lstStyle/>
          <a:p>
            <a:r>
              <a:rPr lang="en-US" dirty="0" smtClean="0"/>
              <a:t>Ching-Pi Wang, Site Manager</a:t>
            </a:r>
          </a:p>
          <a:p>
            <a:pPr lvl="1"/>
            <a:r>
              <a:rPr lang="en-US" dirty="0" smtClean="0">
                <a:solidFill>
                  <a:schemeClr val="accent1"/>
                </a:solidFill>
              </a:rPr>
              <a:t>(425) 649-7134</a:t>
            </a:r>
          </a:p>
          <a:p>
            <a:pPr lvl="1"/>
            <a:r>
              <a:rPr lang="en-US" dirty="0" smtClean="0">
                <a:solidFill>
                  <a:schemeClr val="accent1"/>
                </a:solidFill>
                <a:hlinkClick r:id="rId2"/>
              </a:rPr>
              <a:t>Cwan461@ecy.wa.gov</a:t>
            </a:r>
            <a:endParaRPr lang="en-US" dirty="0" smtClean="0">
              <a:solidFill>
                <a:schemeClr val="accent1"/>
              </a:solidFill>
            </a:endParaRPr>
          </a:p>
          <a:p>
            <a:endParaRPr lang="en-US" dirty="0" smtClean="0"/>
          </a:p>
          <a:p>
            <a:r>
              <a:rPr lang="en-US" dirty="0" smtClean="0"/>
              <a:t>Thea Levkovitz, Outreach Specialist</a:t>
            </a:r>
          </a:p>
          <a:p>
            <a:pPr lvl="1"/>
            <a:r>
              <a:rPr lang="en-US" dirty="0" smtClean="0">
                <a:solidFill>
                  <a:schemeClr val="accent1"/>
                </a:solidFill>
              </a:rPr>
              <a:t>(425) 649-7286</a:t>
            </a:r>
          </a:p>
          <a:p>
            <a:pPr lvl="1"/>
            <a:r>
              <a:rPr lang="en-US" dirty="0" smtClean="0">
                <a:solidFill>
                  <a:schemeClr val="accent1"/>
                </a:solidFill>
              </a:rPr>
              <a:t>Thea.Levkovitz@ecy.wa.gov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 smtClean="0">
                <a:solidFill>
                  <a:schemeClr val="accent1"/>
                </a:solidFill>
              </a:rPr>
              <a:t>Ecology Contacts</a:t>
            </a:r>
            <a:r>
              <a:rPr lang="en-US" dirty="0" smtClean="0">
                <a:solidFill>
                  <a:schemeClr val="accent1"/>
                </a:solidFill>
              </a:rPr>
              <a:t>	</a:t>
            </a:r>
            <a:endParaRPr lang="en-U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438400"/>
            <a:ext cx="8534400" cy="44196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accent1"/>
                </a:solidFill>
              </a:rPr>
              <a:t>Open House		</a:t>
            </a:r>
            <a:r>
              <a:rPr lang="en-US" sz="3600" dirty="0" smtClean="0"/>
              <a:t>6 - 7 PM </a:t>
            </a:r>
            <a:endParaRPr lang="en-US" sz="3600" dirty="0" smtClean="0">
              <a:solidFill>
                <a:schemeClr val="accent1"/>
              </a:solidFill>
            </a:endParaRPr>
          </a:p>
          <a:p>
            <a:r>
              <a:rPr lang="en-US" sz="3600" dirty="0" smtClean="0">
                <a:solidFill>
                  <a:schemeClr val="accent1"/>
                </a:solidFill>
              </a:rPr>
              <a:t>Presentations		</a:t>
            </a:r>
            <a:r>
              <a:rPr lang="en-US" sz="3600" dirty="0" smtClean="0"/>
              <a:t>7 - 7:50 PM </a:t>
            </a:r>
            <a:endParaRPr lang="en-US" sz="3600" dirty="0" smtClean="0">
              <a:solidFill>
                <a:schemeClr val="accent1"/>
              </a:solidFill>
            </a:endParaRPr>
          </a:p>
          <a:p>
            <a:r>
              <a:rPr lang="en-US" sz="3600" dirty="0" smtClean="0">
                <a:solidFill>
                  <a:schemeClr val="accent1"/>
                </a:solidFill>
              </a:rPr>
              <a:t>Break				</a:t>
            </a:r>
            <a:r>
              <a:rPr lang="en-US" sz="3600" dirty="0" smtClean="0"/>
              <a:t>7:50 - 8 PM </a:t>
            </a:r>
            <a:endParaRPr lang="en-US" sz="3600" dirty="0" smtClean="0">
              <a:solidFill>
                <a:schemeClr val="accent1"/>
              </a:solidFill>
            </a:endParaRPr>
          </a:p>
          <a:p>
            <a:r>
              <a:rPr lang="en-US" sz="3600" dirty="0" smtClean="0">
                <a:solidFill>
                  <a:schemeClr val="accent1"/>
                </a:solidFill>
              </a:rPr>
              <a:t>Q &amp; A				</a:t>
            </a:r>
            <a:r>
              <a:rPr lang="en-US" sz="3600" dirty="0" smtClean="0"/>
              <a:t>8 – 9 PM </a:t>
            </a:r>
          </a:p>
          <a:p>
            <a:r>
              <a:rPr lang="en-US" sz="3600" dirty="0" smtClean="0">
                <a:solidFill>
                  <a:schemeClr val="accent1"/>
                </a:solidFill>
              </a:rPr>
              <a:t>Conclude			</a:t>
            </a:r>
            <a:r>
              <a:rPr lang="en-US" sz="3600" dirty="0" smtClean="0"/>
              <a:t>9 PM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</a:rPr>
              <a:t>U.S. Navy Sand Point Cleanup</a:t>
            </a:r>
            <a:br>
              <a:rPr lang="en-US" sz="36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Public Meeting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October, 2014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419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Provide an update on cleanup actions</a:t>
            </a:r>
          </a:p>
          <a:p>
            <a:endParaRPr lang="en-US" dirty="0" smtClean="0"/>
          </a:p>
          <a:p>
            <a:r>
              <a:rPr lang="en-US" dirty="0" smtClean="0"/>
              <a:t>Explain the cleanup process</a:t>
            </a:r>
          </a:p>
          <a:p>
            <a:endParaRPr lang="en-US" dirty="0" smtClean="0"/>
          </a:p>
          <a:p>
            <a:r>
              <a:rPr lang="en-US" dirty="0" smtClean="0"/>
              <a:t>Identify who is responsible for the cleanup</a:t>
            </a:r>
          </a:p>
          <a:p>
            <a:endParaRPr lang="en-US" dirty="0" smtClean="0"/>
          </a:p>
          <a:p>
            <a:r>
              <a:rPr lang="en-US" dirty="0" smtClean="0"/>
              <a:t>Describe the next steps</a:t>
            </a:r>
          </a:p>
          <a:p>
            <a:endParaRPr lang="en-US" dirty="0" smtClean="0"/>
          </a:p>
          <a:p>
            <a:r>
              <a:rPr lang="en-US" dirty="0" smtClean="0"/>
              <a:t>Answer questions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What is purpose of this meeting?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Department of Ecology</a:t>
            </a:r>
          </a:p>
          <a:p>
            <a:endParaRPr lang="en-US" dirty="0" smtClean="0"/>
          </a:p>
          <a:p>
            <a:r>
              <a:rPr lang="en-US" dirty="0" smtClean="0"/>
              <a:t>Seattle Parks and Recreation</a:t>
            </a:r>
          </a:p>
          <a:p>
            <a:endParaRPr lang="en-US" dirty="0" smtClean="0"/>
          </a:p>
          <a:p>
            <a:r>
              <a:rPr lang="en-US" dirty="0" smtClean="0"/>
              <a:t>Department of Health</a:t>
            </a:r>
          </a:p>
          <a:p>
            <a:endParaRPr lang="en-US" dirty="0" smtClean="0"/>
          </a:p>
          <a:p>
            <a:r>
              <a:rPr lang="en-US" dirty="0" smtClean="0"/>
              <a:t>Heart of America</a:t>
            </a:r>
          </a:p>
          <a:p>
            <a:endParaRPr lang="en-US" dirty="0" smtClean="0"/>
          </a:p>
          <a:p>
            <a:r>
              <a:rPr lang="en-US" dirty="0" smtClean="0"/>
              <a:t>NE District Neighborhood Council</a:t>
            </a:r>
          </a:p>
          <a:p>
            <a:endParaRPr lang="en-US" dirty="0" smtClean="0"/>
          </a:p>
          <a:p>
            <a:r>
              <a:rPr lang="en-US" dirty="0" smtClean="0"/>
              <a:t>Roosevelt High School Students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accent1"/>
                </a:solidFill>
              </a:rPr>
              <a:t>Who is at the meeting?</a:t>
            </a:r>
            <a:endParaRPr lang="en-US" sz="4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295400"/>
            <a:ext cx="8915400" cy="4635691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 smtClean="0"/>
              <a:t>Introduction and Welcome –</a:t>
            </a:r>
            <a:r>
              <a:rPr lang="en-US" sz="1800" dirty="0" smtClean="0"/>
              <a:t>Thea Levkovitz, Ecology</a:t>
            </a:r>
          </a:p>
          <a:p>
            <a:pPr>
              <a:lnSpc>
                <a:spcPct val="200000"/>
              </a:lnSpc>
            </a:pPr>
            <a:r>
              <a:rPr lang="en-US" sz="2000" b="1" dirty="0" smtClean="0"/>
              <a:t>Cleanup Overview </a:t>
            </a:r>
            <a:r>
              <a:rPr lang="en-US" sz="1800" b="1" dirty="0" smtClean="0"/>
              <a:t>- </a:t>
            </a:r>
            <a:r>
              <a:rPr lang="en-US" sz="1800" dirty="0" smtClean="0"/>
              <a:t>Ching-Pi Wang, Site Manager, Ecology</a:t>
            </a:r>
          </a:p>
          <a:p>
            <a:pPr>
              <a:lnSpc>
                <a:spcPct val="200000"/>
              </a:lnSpc>
            </a:pPr>
            <a:r>
              <a:rPr lang="en-US" sz="2000" b="1" dirty="0" smtClean="0"/>
              <a:t>Health and Safety – </a:t>
            </a:r>
            <a:r>
              <a:rPr lang="en-US" sz="1800" dirty="0" smtClean="0"/>
              <a:t>Al Conklin, Washington State Dept. of Health</a:t>
            </a:r>
          </a:p>
          <a:p>
            <a:pPr>
              <a:lnSpc>
                <a:spcPct val="200000"/>
              </a:lnSpc>
            </a:pPr>
            <a:r>
              <a:rPr lang="en-US" sz="2000" b="1" dirty="0" smtClean="0"/>
              <a:t>Rep. Gerry Pollett </a:t>
            </a:r>
          </a:p>
          <a:p>
            <a:pPr>
              <a:lnSpc>
                <a:spcPct val="200000"/>
              </a:lnSpc>
            </a:pPr>
            <a:r>
              <a:rPr lang="en-US" sz="2000" b="1" dirty="0" smtClean="0"/>
              <a:t>History of Magnuson Park </a:t>
            </a:r>
            <a:r>
              <a:rPr lang="en-US" sz="2400" b="1" dirty="0" smtClean="0"/>
              <a:t>–</a:t>
            </a:r>
            <a:r>
              <a:rPr lang="en-US" sz="2000" dirty="0" smtClean="0"/>
              <a:t>Jodi Sinclair, Environmental Analyst, 	Seattle Parks and Recreation</a:t>
            </a:r>
          </a:p>
          <a:p>
            <a:pPr>
              <a:lnSpc>
                <a:spcPct val="200000"/>
              </a:lnSpc>
            </a:pPr>
            <a:r>
              <a:rPr lang="en-US" sz="2000" b="1" dirty="0" smtClean="0"/>
              <a:t>Clean up Activities – </a:t>
            </a:r>
            <a:r>
              <a:rPr lang="en-US" sz="1800" dirty="0" smtClean="0"/>
              <a:t>Chris Generous, U.S. Navy, Project Manager</a:t>
            </a:r>
          </a:p>
          <a:p>
            <a:pPr>
              <a:lnSpc>
                <a:spcPct val="200000"/>
              </a:lnSpc>
            </a:pPr>
            <a:endParaRPr lang="en-US" sz="1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bg2">
                    <a:lumMod val="50000"/>
                  </a:schemeClr>
                </a:solidFill>
              </a:rPr>
              <a:t>Presentations</a:t>
            </a:r>
            <a:endParaRPr lang="en-US" sz="48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2057401"/>
            <a:ext cx="8229600" cy="3505200"/>
          </a:xfrm>
        </p:spPr>
        <p:txBody>
          <a:bodyPr/>
          <a:lstStyle/>
          <a:p>
            <a:r>
              <a:rPr lang="en-US" b="1" dirty="0" smtClean="0"/>
              <a:t>3 ways to ask a question</a:t>
            </a:r>
          </a:p>
          <a:p>
            <a:pPr lvl="1"/>
            <a:r>
              <a:rPr lang="en-US" dirty="0" smtClean="0"/>
              <a:t>Comment card on your seat</a:t>
            </a:r>
          </a:p>
          <a:p>
            <a:pPr lvl="1"/>
            <a:r>
              <a:rPr lang="en-US" dirty="0" smtClean="0"/>
              <a:t>Posters on the side of the room</a:t>
            </a:r>
          </a:p>
          <a:p>
            <a:pPr lvl="1"/>
            <a:r>
              <a:rPr lang="en-US" dirty="0" smtClean="0"/>
              <a:t>Asking directly during the Q &amp; A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Please keep you comments to a time that will allow for others to speak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bg2">
                    <a:lumMod val="50000"/>
                  </a:schemeClr>
                </a:solidFill>
              </a:rPr>
              <a:t>Questions </a:t>
            </a:r>
            <a:r>
              <a:rPr lang="en-US" sz="4800" smtClean="0">
                <a:solidFill>
                  <a:schemeClr val="bg2">
                    <a:lumMod val="50000"/>
                  </a:schemeClr>
                </a:solidFill>
              </a:rPr>
              <a:t>and Answers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	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905000"/>
            <a:ext cx="8229600" cy="3645091"/>
          </a:xfrm>
        </p:spPr>
        <p:txBody>
          <a:bodyPr/>
          <a:lstStyle/>
          <a:p>
            <a:r>
              <a:rPr lang="en-US" dirty="0" smtClean="0"/>
              <a:t>Ching-Pi Wang, Site Manager</a:t>
            </a:r>
          </a:p>
          <a:p>
            <a:pPr lvl="1"/>
            <a:r>
              <a:rPr lang="en-US" dirty="0" smtClean="0">
                <a:solidFill>
                  <a:schemeClr val="accent1"/>
                </a:solidFill>
              </a:rPr>
              <a:t>(425) 649-7134</a:t>
            </a:r>
          </a:p>
          <a:p>
            <a:pPr lvl="1"/>
            <a:r>
              <a:rPr lang="en-US" dirty="0" smtClean="0">
                <a:solidFill>
                  <a:schemeClr val="accent1"/>
                </a:solidFill>
                <a:hlinkClick r:id="rId2"/>
              </a:rPr>
              <a:t>Cwan461@ecy.wa.gov</a:t>
            </a:r>
            <a:endParaRPr lang="en-US" dirty="0" smtClean="0">
              <a:solidFill>
                <a:schemeClr val="accent1"/>
              </a:solidFill>
            </a:endParaRPr>
          </a:p>
          <a:p>
            <a:endParaRPr lang="en-US" dirty="0" smtClean="0"/>
          </a:p>
          <a:p>
            <a:r>
              <a:rPr lang="en-US" dirty="0" smtClean="0"/>
              <a:t>Thea Levkovitz, Outreach Specialist</a:t>
            </a:r>
          </a:p>
          <a:p>
            <a:pPr lvl="1"/>
            <a:r>
              <a:rPr lang="en-US" dirty="0" smtClean="0">
                <a:solidFill>
                  <a:schemeClr val="accent1"/>
                </a:solidFill>
              </a:rPr>
              <a:t>(425) 649-7286</a:t>
            </a:r>
          </a:p>
          <a:p>
            <a:pPr lvl="1"/>
            <a:r>
              <a:rPr lang="en-US" dirty="0" smtClean="0">
                <a:solidFill>
                  <a:schemeClr val="accent1"/>
                </a:solidFill>
              </a:rPr>
              <a:t>Thea.Levkovitz@ecy.wa.gov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 smtClean="0">
                <a:solidFill>
                  <a:schemeClr val="accent1"/>
                </a:solidFill>
              </a:rPr>
              <a:t>Ecology Contacts</a:t>
            </a:r>
            <a:r>
              <a:rPr lang="en-US" dirty="0" smtClean="0">
                <a:solidFill>
                  <a:schemeClr val="accent1"/>
                </a:solidFill>
              </a:rPr>
              <a:t>	</a:t>
            </a:r>
            <a:endParaRPr lang="en-U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Warren G. Magnuson Park Map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9259" y="1481138"/>
            <a:ext cx="6185481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Areas of Investigation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026" name="Picture 2" descr="C:\Users\tlev461\Desktop\Navy Cleanup Ma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1447800"/>
            <a:ext cx="4167273" cy="50128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5148</TotalTime>
  <Words>728</Words>
  <Application>Microsoft Office PowerPoint</Application>
  <PresentationFormat>On-screen Show (4:3)</PresentationFormat>
  <Paragraphs>175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Concourse</vt:lpstr>
      <vt:lpstr>U.S. Navy Sand Point Cleanup</vt:lpstr>
      <vt:lpstr>U.S. Navy Sand Point Cleanup Public Meeting October, 2014</vt:lpstr>
      <vt:lpstr>What is purpose of this meeting? </vt:lpstr>
      <vt:lpstr>Who is at the meeting?</vt:lpstr>
      <vt:lpstr>Presentations</vt:lpstr>
      <vt:lpstr>Questions and Answers </vt:lpstr>
      <vt:lpstr>Ecology Contacts </vt:lpstr>
      <vt:lpstr>Warren G. Magnuson Park Map</vt:lpstr>
      <vt:lpstr>Areas of Investigation</vt:lpstr>
      <vt:lpstr>What has been discovered?</vt:lpstr>
      <vt:lpstr>What’s been done so far?</vt:lpstr>
      <vt:lpstr>Magnuson Park Cleanup Areas</vt:lpstr>
      <vt:lpstr>Building 27 Nearby Soil Hotspots</vt:lpstr>
      <vt:lpstr>Cleanup Areas</vt:lpstr>
      <vt:lpstr>Roles &amp; Responsibilities</vt:lpstr>
      <vt:lpstr>Who is Responsible?</vt:lpstr>
      <vt:lpstr>What does Ecology Do?</vt:lpstr>
      <vt:lpstr>What does Ecology Do?</vt:lpstr>
      <vt:lpstr>Washington Dept. of Health</vt:lpstr>
      <vt:lpstr>What cleanup has been done?</vt:lpstr>
      <vt:lpstr>What is the Result?</vt:lpstr>
      <vt:lpstr>What’s next</vt:lpstr>
      <vt:lpstr>What’s next?</vt:lpstr>
      <vt:lpstr>What’s next?</vt:lpstr>
      <vt:lpstr>Ecology Contacts </vt:lpstr>
      <vt:lpstr>U.S. Navy Sand Point Cleanup Public Meeting October, 2014</vt:lpstr>
    </vt:vector>
  </TitlesOfParts>
  <Company>WA Department of Ecology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Roles &amp; Responsibilities</dc:title>
  <dc:creator>CWang</dc:creator>
  <cp:lastModifiedBy>tlev461</cp:lastModifiedBy>
  <cp:revision>262</cp:revision>
  <dcterms:created xsi:type="dcterms:W3CDTF">2014-10-10T21:35:19Z</dcterms:created>
  <dcterms:modified xsi:type="dcterms:W3CDTF">2014-10-21T23:15:17Z</dcterms:modified>
</cp:coreProperties>
</file>