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536" r:id="rId2"/>
    <p:sldId id="544" r:id="rId3"/>
    <p:sldId id="559" r:id="rId4"/>
    <p:sldId id="581" r:id="rId5"/>
    <p:sldId id="560" r:id="rId6"/>
    <p:sldId id="574" r:id="rId7"/>
    <p:sldId id="572" r:id="rId8"/>
    <p:sldId id="553" r:id="rId9"/>
    <p:sldId id="554" r:id="rId10"/>
    <p:sldId id="557" r:id="rId11"/>
    <p:sldId id="558" r:id="rId12"/>
    <p:sldId id="556" r:id="rId13"/>
    <p:sldId id="555" r:id="rId14"/>
    <p:sldId id="575" r:id="rId15"/>
    <p:sldId id="583" r:id="rId16"/>
    <p:sldId id="576" r:id="rId17"/>
    <p:sldId id="578" r:id="rId18"/>
    <p:sldId id="571" r:id="rId19"/>
    <p:sldId id="552" r:id="rId20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1400" b="1" kern="1200">
        <a:solidFill>
          <a:srgbClr val="008000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1400" b="1" kern="1200">
        <a:solidFill>
          <a:srgbClr val="008000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1400" b="1" kern="1200">
        <a:solidFill>
          <a:srgbClr val="008000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1400" b="1" kern="1200">
        <a:solidFill>
          <a:srgbClr val="008000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1400" b="1" kern="1200">
        <a:solidFill>
          <a:srgbClr val="008000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1400" b="1" kern="1200">
        <a:solidFill>
          <a:srgbClr val="008000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1400" b="1" kern="1200">
        <a:solidFill>
          <a:srgbClr val="008000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1400" b="1" kern="1200">
        <a:solidFill>
          <a:srgbClr val="008000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1400" b="1" kern="1200">
        <a:solidFill>
          <a:srgbClr val="008000"/>
        </a:solidFill>
        <a:latin typeface="Tahoma" pitchFamily="34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rooks.pauly" initials="b" lastIdx="4" clrIdx="0"/>
  <p:cmAuthor id="1" name="Ginn, Dina R CIV NAVFAC NW, EV3" initials="DRG" lastIdx="1" clrIdx="1"/>
  <p:cmAuthor id="2" name="Sevcik, Joseph T CIV SEA 04 04N" initials="JTS" lastIdx="5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CC"/>
    <a:srgbClr val="273D84"/>
    <a:srgbClr val="050D51"/>
    <a:srgbClr val="6699FF"/>
    <a:srgbClr val="006600"/>
    <a:srgbClr val="FFFF00"/>
    <a:srgbClr val="CCECFF"/>
    <a:srgbClr val="CCCCFF"/>
    <a:srgbClr val="99CCFF"/>
    <a:srgbClr val="33CC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62" autoAdjust="0"/>
    <p:restoredTop sz="90818" autoAdjust="0"/>
  </p:normalViewPr>
  <p:slideViewPr>
    <p:cSldViewPr snapToGrid="0">
      <p:cViewPr>
        <p:scale>
          <a:sx n="70" d="100"/>
          <a:sy n="70" d="100"/>
        </p:scale>
        <p:origin x="-972" y="-816"/>
      </p:cViewPr>
      <p:guideLst>
        <p:guide orient="horz" pos="1536"/>
        <p:guide pos="2880"/>
      </p:guideLst>
    </p:cSldViewPr>
  </p:slideViewPr>
  <p:outlineViewPr>
    <p:cViewPr>
      <p:scale>
        <a:sx n="75" d="100"/>
        <a:sy n="7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7" d="100"/>
          <a:sy n="77" d="100"/>
        </p:scale>
        <p:origin x="-2340" y="-108"/>
      </p:cViewPr>
      <p:guideLst>
        <p:guide orient="horz" pos="2928"/>
        <p:guide pos="2208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38162" cy="459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14" tIns="46665" rIns="93314" bIns="46665" numCol="1" anchor="t" anchorCtr="0" compatLnSpc="1">
            <a:prstTxWarp prst="textNoShape">
              <a:avLst/>
            </a:prstTxWarp>
          </a:bodyPr>
          <a:lstStyle>
            <a:lvl1pPr defTabSz="935717">
              <a:spcBef>
                <a:spcPct val="0"/>
              </a:spcBef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2240" y="1"/>
            <a:ext cx="3038161" cy="459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14" tIns="46665" rIns="93314" bIns="46665" numCol="1" anchor="t" anchorCtr="0" compatLnSpc="1">
            <a:prstTxWarp prst="textNoShape">
              <a:avLst/>
            </a:prstTxWarp>
          </a:bodyPr>
          <a:lstStyle>
            <a:lvl1pPr algn="r" defTabSz="935717">
              <a:spcBef>
                <a:spcPct val="0"/>
              </a:spcBef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7023"/>
            <a:ext cx="3038162" cy="459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14" tIns="46665" rIns="93314" bIns="46665" numCol="1" anchor="b" anchorCtr="0" compatLnSpc="1">
            <a:prstTxWarp prst="textNoShape">
              <a:avLst/>
            </a:prstTxWarp>
          </a:bodyPr>
          <a:lstStyle>
            <a:lvl1pPr defTabSz="935717">
              <a:spcBef>
                <a:spcPct val="0"/>
              </a:spcBef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2240" y="8837023"/>
            <a:ext cx="3038161" cy="459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14" tIns="46665" rIns="93314" bIns="46665" numCol="1" anchor="b" anchorCtr="0" compatLnSpc="1">
            <a:prstTxWarp prst="textNoShape">
              <a:avLst/>
            </a:prstTxWarp>
          </a:bodyPr>
          <a:lstStyle>
            <a:lvl1pPr algn="r" defTabSz="935717">
              <a:spcBef>
                <a:spcPct val="0"/>
              </a:spcBef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4142D3B-6815-4B67-8395-9EB67077AA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75699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3038162" cy="45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04" tIns="46500" rIns="93004" bIns="46500" numCol="1" anchor="t" anchorCtr="0" compatLnSpc="1">
            <a:prstTxWarp prst="textNoShape">
              <a:avLst/>
            </a:prstTxWarp>
          </a:bodyPr>
          <a:lstStyle>
            <a:lvl1pPr defTabSz="932511">
              <a:spcBef>
                <a:spcPct val="0"/>
              </a:spcBef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7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2240" y="2"/>
            <a:ext cx="3038161" cy="45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04" tIns="46500" rIns="93004" bIns="46500" numCol="1" anchor="t" anchorCtr="0" compatLnSpc="1">
            <a:prstTxWarp prst="textNoShape">
              <a:avLst/>
            </a:prstTxWarp>
          </a:bodyPr>
          <a:lstStyle>
            <a:lvl1pPr algn="r" defTabSz="932511">
              <a:spcBef>
                <a:spcPct val="0"/>
              </a:spcBef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04913" y="692150"/>
            <a:ext cx="4616450" cy="34623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7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078" y="4390501"/>
            <a:ext cx="5142244" cy="4235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04" tIns="46500" rIns="93004" bIns="465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67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57832"/>
            <a:ext cx="3038162" cy="459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04" tIns="46500" rIns="93004" bIns="46500" numCol="1" anchor="b" anchorCtr="0" compatLnSpc="1">
            <a:prstTxWarp prst="textNoShape">
              <a:avLst/>
            </a:prstTxWarp>
          </a:bodyPr>
          <a:lstStyle>
            <a:lvl1pPr defTabSz="932511">
              <a:spcBef>
                <a:spcPct val="0"/>
              </a:spcBef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7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2240" y="8857832"/>
            <a:ext cx="3038161" cy="459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04" tIns="46500" rIns="93004" bIns="46500" numCol="1" anchor="b" anchorCtr="0" compatLnSpc="1">
            <a:prstTxWarp prst="textNoShape">
              <a:avLst/>
            </a:prstTxWarp>
          </a:bodyPr>
          <a:lstStyle>
            <a:lvl1pPr algn="r" defTabSz="932511">
              <a:spcBef>
                <a:spcPct val="0"/>
              </a:spcBef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376442B-A368-44FC-8D12-A31FD78866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055342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76442B-A368-44FC-8D12-A31FD78866A7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079326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76442B-A368-44FC-8D12-A31FD78866A7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959932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76442B-A368-44FC-8D12-A31FD78866A7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443828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76442B-A368-44FC-8D12-A31FD78866A7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70903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3" descr="\\Cfusion1\MacCentral\NAVFAC\PowerPoint\TIFFs\PPTdesign2ccover.tif"/>
          <p:cNvPicPr>
            <a:picLocks noChangeAspect="1" noChangeArrowheads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43751" y="6572250"/>
            <a:ext cx="1905000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3" tIns="45717" rIns="91433" bIns="45717" numCol="1" anchor="t" anchorCtr="0" compatLnSpc="1">
            <a:prstTxWarp prst="textNoShape">
              <a:avLst/>
            </a:prstTxWarp>
          </a:bodyPr>
          <a:lstStyle>
            <a:lvl1pPr algn="r" rtl="0" fontAlgn="base">
              <a:spcBef>
                <a:spcPct val="0"/>
              </a:spcBef>
              <a:spcAft>
                <a:spcPct val="0"/>
              </a:spcAft>
              <a:defRPr lang="en-US" sz="1200" b="0" i="1" kern="1200" smtClean="0">
                <a:solidFill>
                  <a:srgbClr val="009ED5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540D2A6D-AD46-4C7E-B09B-361EDD6EA64A}" type="datetime1">
              <a:rPr lang="en-US" smtClean="0"/>
              <a:pPr>
                <a:defRPr/>
              </a:pPr>
              <a:t>10/20/2014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6200"/>
            <a:ext cx="2057400" cy="6019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6200"/>
            <a:ext cx="6019800" cy="6019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43751" y="6572250"/>
            <a:ext cx="1905000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3" tIns="45717" rIns="91433" bIns="45717" numCol="1" anchor="t" anchorCtr="0" compatLnSpc="1">
            <a:prstTxWarp prst="textNoShape">
              <a:avLst/>
            </a:prstTxWarp>
          </a:bodyPr>
          <a:lstStyle>
            <a:lvl1pPr algn="r" rtl="0" fontAlgn="base">
              <a:spcBef>
                <a:spcPct val="0"/>
              </a:spcBef>
              <a:spcAft>
                <a:spcPct val="0"/>
              </a:spcAft>
              <a:defRPr lang="en-US" sz="1200" b="0" i="1" kern="1200" smtClean="0">
                <a:solidFill>
                  <a:srgbClr val="009ED5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03222B65-3F3C-47CC-A2FC-B77B8ABC0FFE}" type="datetime1">
              <a:rPr lang="en-US" smtClean="0"/>
              <a:pPr>
                <a:defRPr/>
              </a:pPr>
              <a:t>10/20/2014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43751" y="6572250"/>
            <a:ext cx="1905000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3" tIns="45717" rIns="91433" bIns="45717" numCol="1" anchor="t" anchorCtr="0" compatLnSpc="1">
            <a:prstTxWarp prst="textNoShape">
              <a:avLst/>
            </a:prstTxWarp>
          </a:bodyPr>
          <a:lstStyle>
            <a:lvl1pPr algn="r" rtl="0" fontAlgn="base">
              <a:spcBef>
                <a:spcPct val="0"/>
              </a:spcBef>
              <a:spcAft>
                <a:spcPct val="0"/>
              </a:spcAft>
              <a:defRPr lang="en-US" sz="1200" b="0" i="1" kern="1200" smtClean="0">
                <a:solidFill>
                  <a:srgbClr val="009ED5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C76BCDCC-866C-4AF5-ACAD-087BE8BCD2A1}" type="datetime1">
              <a:rPr lang="en-US" smtClean="0"/>
              <a:pPr>
                <a:defRPr/>
              </a:pPr>
              <a:t>10/20/2014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43751" y="6572250"/>
            <a:ext cx="1905000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3" tIns="45717" rIns="91433" bIns="45717" numCol="1" anchor="t" anchorCtr="0" compatLnSpc="1">
            <a:prstTxWarp prst="textNoShape">
              <a:avLst/>
            </a:prstTxWarp>
          </a:bodyPr>
          <a:lstStyle>
            <a:lvl1pPr algn="r" rtl="0" fontAlgn="base">
              <a:spcBef>
                <a:spcPct val="0"/>
              </a:spcBef>
              <a:spcAft>
                <a:spcPct val="0"/>
              </a:spcAft>
              <a:defRPr lang="en-US" sz="1200" b="0" i="1" kern="1200" smtClean="0">
                <a:solidFill>
                  <a:srgbClr val="009ED5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A552135A-BE3F-49D1-ACD5-1C1710001BA7}" type="datetime1">
              <a:rPr lang="en-US" smtClean="0"/>
              <a:pPr>
                <a:defRPr/>
              </a:pPr>
              <a:t>10/20/2014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7143751" y="6572250"/>
            <a:ext cx="1905000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3" tIns="45717" rIns="91433" bIns="45717" numCol="1" anchor="t" anchorCtr="0" compatLnSpc="1">
            <a:prstTxWarp prst="textNoShape">
              <a:avLst/>
            </a:prstTxWarp>
          </a:bodyPr>
          <a:lstStyle>
            <a:lvl1pPr algn="r" rtl="0" fontAlgn="base">
              <a:spcBef>
                <a:spcPct val="0"/>
              </a:spcBef>
              <a:spcAft>
                <a:spcPct val="0"/>
              </a:spcAft>
              <a:defRPr lang="en-US" sz="1200" b="0" i="1" kern="1200" smtClean="0">
                <a:solidFill>
                  <a:srgbClr val="009ED5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D65D675B-4FE0-4E97-9017-D23EC75612F1}" type="datetime1">
              <a:rPr lang="en-US" smtClean="0"/>
              <a:pPr>
                <a:defRPr/>
              </a:pPr>
              <a:t>10/20/2014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7143751" y="6572250"/>
            <a:ext cx="1905000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3" tIns="45717" rIns="91433" bIns="45717" numCol="1" anchor="t" anchorCtr="0" compatLnSpc="1">
            <a:prstTxWarp prst="textNoShape">
              <a:avLst/>
            </a:prstTxWarp>
          </a:bodyPr>
          <a:lstStyle>
            <a:lvl1pPr algn="r" rtl="0" fontAlgn="base">
              <a:spcBef>
                <a:spcPct val="0"/>
              </a:spcBef>
              <a:spcAft>
                <a:spcPct val="0"/>
              </a:spcAft>
              <a:defRPr lang="en-US" sz="1200" b="0" i="1" kern="1200" smtClean="0">
                <a:solidFill>
                  <a:srgbClr val="009ED5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68E88243-0388-4666-99C9-5FF26789CE36}" type="datetime1">
              <a:rPr lang="en-US" smtClean="0"/>
              <a:pPr>
                <a:defRPr/>
              </a:pPr>
              <a:t>10/20/2014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43751" y="6572250"/>
            <a:ext cx="1905000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3" tIns="45717" rIns="91433" bIns="45717" numCol="1" anchor="t" anchorCtr="0" compatLnSpc="1">
            <a:prstTxWarp prst="textNoShape">
              <a:avLst/>
            </a:prstTxWarp>
          </a:bodyPr>
          <a:lstStyle>
            <a:lvl1pPr algn="r" rtl="0" fontAlgn="base">
              <a:spcBef>
                <a:spcPct val="0"/>
              </a:spcBef>
              <a:spcAft>
                <a:spcPct val="0"/>
              </a:spcAft>
              <a:defRPr lang="en-US" sz="1200" b="0" i="1" kern="1200" smtClean="0">
                <a:solidFill>
                  <a:srgbClr val="009ED5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3DDB9A11-6F10-447F-8CBE-CF2941A91993}" type="datetime1">
              <a:rPr lang="en-US" smtClean="0"/>
              <a:pPr>
                <a:defRPr/>
              </a:pPr>
              <a:t>10/20/2014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43751" y="6572250"/>
            <a:ext cx="1905000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3" tIns="45717" rIns="91433" bIns="45717" numCol="1" anchor="t" anchorCtr="0" compatLnSpc="1">
            <a:prstTxWarp prst="textNoShape">
              <a:avLst/>
            </a:prstTxWarp>
          </a:bodyPr>
          <a:lstStyle>
            <a:lvl1pPr algn="r" rtl="0" fontAlgn="base">
              <a:spcBef>
                <a:spcPct val="0"/>
              </a:spcBef>
              <a:spcAft>
                <a:spcPct val="0"/>
              </a:spcAft>
              <a:defRPr lang="en-US" sz="1200" b="0" i="1" kern="1200" smtClean="0">
                <a:solidFill>
                  <a:srgbClr val="009ED5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B03F92B1-B2E3-431E-8B09-A3EF08F7DD67}" type="datetime1">
              <a:rPr lang="en-US" smtClean="0"/>
              <a:pPr>
                <a:defRPr/>
              </a:pPr>
              <a:t>10/20/2014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7143751" y="6572250"/>
            <a:ext cx="1905000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3" tIns="45717" rIns="91433" bIns="45717" numCol="1" anchor="t" anchorCtr="0" compatLnSpc="1">
            <a:prstTxWarp prst="textNoShape">
              <a:avLst/>
            </a:prstTxWarp>
          </a:bodyPr>
          <a:lstStyle>
            <a:lvl1pPr algn="r" rtl="0" fontAlgn="base">
              <a:spcBef>
                <a:spcPct val="0"/>
              </a:spcBef>
              <a:spcAft>
                <a:spcPct val="0"/>
              </a:spcAft>
              <a:defRPr lang="en-US" sz="1200" b="0" i="1" kern="1200" smtClean="0">
                <a:solidFill>
                  <a:srgbClr val="009ED5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E79B9982-AD6E-4F57-B410-F73B497CDDC4}" type="datetime1">
              <a:rPr lang="en-US" smtClean="0"/>
              <a:pPr>
                <a:defRPr/>
              </a:pPr>
              <a:t>10/20/2014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7143751" y="6572250"/>
            <a:ext cx="1905000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3" tIns="45717" rIns="91433" bIns="45717" numCol="1" anchor="t" anchorCtr="0" compatLnSpc="1">
            <a:prstTxWarp prst="textNoShape">
              <a:avLst/>
            </a:prstTxWarp>
          </a:bodyPr>
          <a:lstStyle>
            <a:lvl1pPr algn="r" rtl="0" fontAlgn="base">
              <a:spcBef>
                <a:spcPct val="0"/>
              </a:spcBef>
              <a:spcAft>
                <a:spcPct val="0"/>
              </a:spcAft>
              <a:defRPr lang="en-US" sz="1200" b="0" i="1" kern="1200" smtClean="0">
                <a:solidFill>
                  <a:srgbClr val="009ED5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45F5E5CF-4626-4090-AD7E-93CEAA082452}" type="datetime1">
              <a:rPr lang="en-US" smtClean="0"/>
              <a:pPr>
                <a:defRPr/>
              </a:pPr>
              <a:t>10/20/2014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0" descr="\\Cfusion1\MacCentral\NAVFAC\PowerPoint\TIFFs\PPTdesign2a.tif"/>
          <p:cNvPicPr>
            <a:picLocks noChangeAspect="1" noChangeArrowheads="1"/>
          </p:cNvPicPr>
          <p:nvPr userDrawn="1"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62065" y="76200"/>
            <a:ext cx="65436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3" tIns="45717" rIns="91433" bIns="45717" numCol="1" anchor="ctr" anchorCtr="0" compatLnSpc="1">
            <a:prstTxWarp prst="textNoShape">
              <a:avLst/>
            </a:prstTxWarp>
          </a:bodyPr>
          <a:lstStyle/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43751" y="6572250"/>
            <a:ext cx="1905000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3" tIns="45717" rIns="91433" bIns="45717" numCol="1" anchor="t" anchorCtr="0" compatLnSpc="1">
            <a:prstTxWarp prst="textNoShape">
              <a:avLst/>
            </a:prstTxWarp>
          </a:bodyPr>
          <a:lstStyle>
            <a:lvl1pPr algn="r" rtl="0" fontAlgn="base">
              <a:spcBef>
                <a:spcPct val="0"/>
              </a:spcBef>
              <a:spcAft>
                <a:spcPct val="0"/>
              </a:spcAft>
              <a:defRPr lang="en-US" sz="1200" b="0" i="1" kern="1200" smtClean="0">
                <a:solidFill>
                  <a:srgbClr val="009ED5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B7BDAE60-F72A-47C3-97DD-C493F82D07F9}" type="datetime1">
              <a:rPr lang="en-US" smtClean="0"/>
              <a:pPr>
                <a:defRPr/>
              </a:pPr>
              <a:t>10/20/2014</a:t>
            </a:fld>
            <a:endParaRPr lang="en-US" dirty="0"/>
          </a:p>
        </p:txBody>
      </p:sp>
      <p:sp>
        <p:nvSpPr>
          <p:cNvPr id="10" name="Text Box 17"/>
          <p:cNvSpPr txBox="1">
            <a:spLocks noChangeArrowheads="1"/>
          </p:cNvSpPr>
          <p:nvPr userDrawn="1"/>
        </p:nvSpPr>
        <p:spPr bwMode="auto">
          <a:xfrm>
            <a:off x="61913" y="6584952"/>
            <a:ext cx="981075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3" tIns="45717" rIns="91433" bIns="45717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fld id="{22002D27-F9C4-42F9-AB9C-9D0B715FDEC1}" type="slidenum">
              <a:rPr lang="en-US" sz="1200" b="0" i="1" kern="1200">
                <a:solidFill>
                  <a:srgbClr val="009ED5"/>
                </a:solidFill>
                <a:latin typeface="Arial" charset="0"/>
                <a:ea typeface="+mn-ea"/>
                <a:cs typeface="+mn-cs"/>
              </a:rPr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b="0" i="1" kern="1200" dirty="0">
              <a:solidFill>
                <a:srgbClr val="009ED5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Text Box 41"/>
          <p:cNvSpPr txBox="1">
            <a:spLocks noChangeArrowheads="1"/>
          </p:cNvSpPr>
          <p:nvPr userDrawn="1"/>
        </p:nvSpPr>
        <p:spPr bwMode="auto">
          <a:xfrm>
            <a:off x="2112965" y="6586538"/>
            <a:ext cx="4918075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3" tIns="45717" rIns="91433" bIns="45717"/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0" i="1" kern="1200" dirty="0">
              <a:solidFill>
                <a:srgbClr val="009ED5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en-US" sz="2200" b="1" dirty="0" smtClean="0">
          <a:solidFill>
            <a:srgbClr val="273D84"/>
          </a:solidFill>
          <a:effectLst/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rgbClr val="050D5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rgbClr val="050D5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rgbClr val="050D5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rgbClr val="050D5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rgbClr val="050D5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050D5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050D5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050D5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050D5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670197" y="2343087"/>
            <a:ext cx="7772400" cy="1278887"/>
          </a:xfrm>
        </p:spPr>
        <p:txBody>
          <a:bodyPr/>
          <a:lstStyle/>
          <a:p>
            <a:pPr eaLnBrk="1" hangingPunct="1"/>
            <a:r>
              <a:rPr lang="en-US" sz="2400" dirty="0">
                <a:latin typeface="Arial" charset="0"/>
                <a:cs typeface="Arial" charset="0"/>
              </a:rPr>
              <a:t>Former Naval Station </a:t>
            </a:r>
            <a:r>
              <a:rPr lang="en-US" sz="2400" dirty="0" smtClean="0">
                <a:latin typeface="Arial" charset="0"/>
                <a:cs typeface="Arial" charset="0"/>
              </a:rPr>
              <a:t>Puget Sound (Sand </a:t>
            </a:r>
            <a:r>
              <a:rPr lang="en-US" sz="2400" dirty="0">
                <a:latin typeface="Arial" charset="0"/>
                <a:cs typeface="Arial" charset="0"/>
              </a:rPr>
              <a:t>Point)</a:t>
            </a:r>
            <a:br>
              <a:rPr lang="en-US" sz="2400" dirty="0">
                <a:latin typeface="Arial" charset="0"/>
                <a:cs typeface="Arial" charset="0"/>
              </a:rPr>
            </a:br>
            <a:r>
              <a:rPr lang="en-US" sz="2400" dirty="0" smtClean="0">
                <a:latin typeface="Arial" charset="0"/>
                <a:cs typeface="Arial" charset="0"/>
              </a:rPr>
              <a:t>Warren G Magnuson Park, Seattle, WA</a:t>
            </a:r>
            <a:endParaRPr lang="en-US" sz="2400" dirty="0" smtClean="0"/>
          </a:p>
        </p:txBody>
      </p:sp>
      <p:sp>
        <p:nvSpPr>
          <p:cNvPr id="3075" name="Subtitle 2"/>
          <p:cNvSpPr>
            <a:spLocks noGrp="1"/>
          </p:cNvSpPr>
          <p:nvPr>
            <p:ph type="subTitle" idx="1"/>
          </p:nvPr>
        </p:nvSpPr>
        <p:spPr>
          <a:xfrm>
            <a:off x="1638793" y="3752603"/>
            <a:ext cx="6056938" cy="188638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33" tIns="45717" rIns="91433" bIns="45717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z="2000" b="1" dirty="0" smtClean="0">
                <a:solidFill>
                  <a:srgbClr val="273D84"/>
                </a:solidFill>
                <a:latin typeface="Arial" charset="0"/>
                <a:ea typeface="+mj-ea"/>
                <a:cs typeface="Arial" charset="0"/>
              </a:rPr>
              <a:t>Radiological Cleanup Update </a:t>
            </a:r>
          </a:p>
          <a:p>
            <a:pPr eaLnBrk="1" hangingPunct="1">
              <a:spcBef>
                <a:spcPct val="0"/>
              </a:spcBef>
            </a:pPr>
            <a:r>
              <a:rPr lang="en-US" sz="2000" b="1" dirty="0" smtClean="0">
                <a:solidFill>
                  <a:srgbClr val="273D84"/>
                </a:solidFill>
                <a:latin typeface="Arial" charset="0"/>
                <a:ea typeface="+mj-ea"/>
                <a:cs typeface="Arial" charset="0"/>
              </a:rPr>
              <a:t>Buildings 2 and 27</a:t>
            </a:r>
          </a:p>
          <a:p>
            <a:pPr eaLnBrk="1" hangingPunct="1">
              <a:spcBef>
                <a:spcPct val="0"/>
              </a:spcBef>
            </a:pPr>
            <a:r>
              <a:rPr lang="en-US" sz="2000" b="1" dirty="0" smtClean="0">
                <a:solidFill>
                  <a:srgbClr val="273D84"/>
                </a:solidFill>
                <a:latin typeface="Arial" charset="0"/>
                <a:ea typeface="+mj-ea"/>
                <a:cs typeface="Arial" charset="0"/>
              </a:rPr>
              <a:t>October 2014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C76BCDCC-866C-4AF5-ACAD-087BE8BCD2A1}" type="datetime1">
              <a:rPr lang="en-US" smtClean="0"/>
              <a:pPr>
                <a:defRPr/>
              </a:pPr>
              <a:t>10/20/2014</a:t>
            </a:fld>
            <a:endParaRPr lang="en-US" dirty="0"/>
          </a:p>
        </p:txBody>
      </p:sp>
      <p:pic>
        <p:nvPicPr>
          <p:cNvPr id="8194" name="Picture 2" descr="C:\Users\cindy.OHARE\AppData\Local\Microsoft\Windows\Temporary Internet Files\Content.Outlook\54646O4B\Soil Hotspot Removal 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69126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C76BCDCC-866C-4AF5-ACAD-087BE8BCD2A1}" type="datetime1">
              <a:rPr lang="en-US" smtClean="0"/>
              <a:pPr>
                <a:defRPr/>
              </a:pPr>
              <a:t>10/20/2014</a:t>
            </a:fld>
            <a:endParaRPr lang="en-US" dirty="0"/>
          </a:p>
        </p:txBody>
      </p:sp>
      <p:pic>
        <p:nvPicPr>
          <p:cNvPr id="9218" name="Picture 2" descr="C:\Users\cindy.OHARE\AppData\Local\Microsoft\Windows\Temporary Internet Files\Content.Outlook\54646O4B\Soil Hotspot Removal 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63514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C76BCDCC-866C-4AF5-ACAD-087BE8BCD2A1}" type="datetime1">
              <a:rPr lang="en-US" smtClean="0"/>
              <a:pPr>
                <a:defRPr/>
              </a:pPr>
              <a:t>10/20/2014</a:t>
            </a:fld>
            <a:endParaRPr lang="en-US" dirty="0"/>
          </a:p>
        </p:txBody>
      </p:sp>
      <p:pic>
        <p:nvPicPr>
          <p:cNvPr id="7170" name="Picture 2" descr="C:\Users\cindy.OHARE\AppData\Local\Microsoft\Windows\Temporary Internet Files\Content.Outlook\54646O4B\Removing Contaminated Soil and Storm Drain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8457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C76BCDCC-866C-4AF5-ACAD-087BE8BCD2A1}" type="datetime1">
              <a:rPr lang="en-US" smtClean="0"/>
              <a:pPr>
                <a:defRPr/>
              </a:pPr>
              <a:t>10/20/2014</a:t>
            </a:fld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700" y="-9525"/>
            <a:ext cx="9156700" cy="686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50140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Radiological Waste Disposal</a:t>
            </a:r>
            <a:br>
              <a:rPr lang="en-US" dirty="0" smtClean="0"/>
            </a:br>
            <a:r>
              <a:rPr lang="en-US" dirty="0" smtClean="0"/>
              <a:t>October 14, 2014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32467"/>
            <a:ext cx="8229600" cy="456353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131 Waste Disposal Shipments to US Ecology Idaho</a:t>
            </a:r>
          </a:p>
          <a:p>
            <a:pPr marL="0" indent="0" algn="ctr">
              <a:buNone/>
            </a:pPr>
            <a:r>
              <a:rPr lang="en-US" dirty="0" smtClean="0"/>
              <a:t>73 Soil Shipments Totaling 933 Cubic Yards</a:t>
            </a:r>
          </a:p>
          <a:p>
            <a:pPr marL="0" indent="0" algn="ctr">
              <a:buNone/>
            </a:pPr>
            <a:r>
              <a:rPr lang="en-US" dirty="0" smtClean="0"/>
              <a:t>58 Bldg. Debris Shipments Totaling 1044 Cubic Yards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C76BCDCC-866C-4AF5-ACAD-087BE8BCD2A1}" type="datetime1">
              <a:rPr lang="en-US" smtClean="0"/>
              <a:pPr>
                <a:defRPr/>
              </a:pPr>
              <a:t>10/20/2014</a:t>
            </a:fld>
            <a:endParaRPr lang="en-US" dirty="0"/>
          </a:p>
        </p:txBody>
      </p:sp>
      <p:pic>
        <p:nvPicPr>
          <p:cNvPr id="5122" name="Picture 2" descr="C:\Users\christopher.GENEROUS\AppData\Local\Microsoft\Windows\Temporary Internet Files\Content.Outlook\HWPKMH1U\photo 3c (3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39734" y="2819401"/>
            <a:ext cx="4224866" cy="3412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christopher.GENEROUS\AppData\Local\Microsoft\Windows\Temporary Internet Files\Content.Outlook\HWPKMH1U\20141014_125935 (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467" y="2819401"/>
            <a:ext cx="4097867" cy="341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5778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 Planned</a:t>
            </a:r>
            <a:br>
              <a:rPr lang="en-US" dirty="0" smtClean="0"/>
            </a:br>
            <a:r>
              <a:rPr lang="en-US" dirty="0" smtClean="0"/>
              <a:t>South Shed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C76BCDCC-866C-4AF5-ACAD-087BE8BCD2A1}" type="datetime1">
              <a:rPr lang="en-US" smtClean="0"/>
              <a:pPr>
                <a:defRPr/>
              </a:pPr>
              <a:t>10/20/2014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66254" y="1273628"/>
            <a:ext cx="5163911" cy="509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8212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 Planned </a:t>
            </a:r>
            <a:br>
              <a:rPr lang="en-US" dirty="0" smtClean="0"/>
            </a:br>
            <a:r>
              <a:rPr lang="en-US" dirty="0" smtClean="0"/>
              <a:t>Storm Line Cleaning 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C76BCDCC-866C-4AF5-ACAD-087BE8BCD2A1}" type="datetime1">
              <a:rPr lang="en-US" smtClean="0"/>
              <a:pPr>
                <a:defRPr/>
              </a:pPr>
              <a:t>10/20/2014</a:t>
            </a:fld>
            <a:endParaRPr lang="en-US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017684202"/>
              </p:ext>
            </p:extLst>
          </p:nvPr>
        </p:nvGraphicFramePr>
        <p:xfrm>
          <a:off x="1264256" y="1198680"/>
          <a:ext cx="6793894" cy="5249828"/>
        </p:xfrm>
        <a:graphic>
          <a:graphicData uri="http://schemas.openxmlformats.org/presentationml/2006/ole">
            <p:oleObj spid="_x0000_s1029" name="Acrobat Document" r:id="rId3" imgW="10053360" imgH="7772400" progId="AcroExch.Document.11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7376818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Vactor</a:t>
            </a:r>
            <a:r>
              <a:rPr lang="en-US" dirty="0" smtClean="0"/>
              <a:t> Truck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C76BCDCC-866C-4AF5-ACAD-087BE8BCD2A1}" type="datetime1">
              <a:rPr lang="en-US" smtClean="0"/>
              <a:pPr>
                <a:defRPr/>
              </a:pPr>
              <a:t>10/20/2014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2555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 Planned</a:t>
            </a:r>
            <a:br>
              <a:rPr lang="en-US" dirty="0" smtClean="0"/>
            </a:br>
            <a:r>
              <a:rPr lang="en-US" dirty="0" smtClean="0"/>
              <a:t>Preliminary Assessment (PA)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440" y="1088896"/>
            <a:ext cx="4710177" cy="5665865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10ECA503-E514-41BA-93F0-1B5C5F6A3735}" type="datetime1">
              <a:rPr lang="en-US" smtClean="0"/>
              <a:pPr>
                <a:defRPr/>
              </a:pPr>
              <a:t>10/20/2014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75117" y="1235589"/>
            <a:ext cx="952500" cy="48577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904509" y="1583802"/>
            <a:ext cx="4083627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900" b="0" dirty="0">
                <a:solidFill>
                  <a:srgbClr val="273D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Researching and reviewing: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b="0" dirty="0">
                <a:solidFill>
                  <a:srgbClr val="273D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Historical documents and maps.  Documents include Navy instructions for the safe handling of radium </a:t>
            </a:r>
            <a:r>
              <a:rPr lang="en-US" sz="1900" b="0" dirty="0" smtClean="0">
                <a:solidFill>
                  <a:srgbClr val="273D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paint,</a:t>
            </a:r>
            <a:endParaRPr lang="en-US" sz="1900" b="0" dirty="0">
              <a:solidFill>
                <a:srgbClr val="273D8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b="0" dirty="0">
                <a:solidFill>
                  <a:srgbClr val="273D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Construction Drawings.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b="0" dirty="0">
                <a:solidFill>
                  <a:srgbClr val="273D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Changes to facilities, structures, and the lake’s </a:t>
            </a:r>
            <a:r>
              <a:rPr lang="en-US" sz="1900" b="0" dirty="0" smtClean="0">
                <a:solidFill>
                  <a:srgbClr val="273D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shoreline, and</a:t>
            </a:r>
            <a:endParaRPr lang="en-US" sz="1900" b="0" dirty="0">
              <a:solidFill>
                <a:srgbClr val="273D8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b="0" dirty="0">
                <a:solidFill>
                  <a:srgbClr val="273D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Previous radiological </a:t>
            </a:r>
            <a:r>
              <a:rPr lang="en-US" sz="1900" b="0" dirty="0" smtClean="0">
                <a:solidFill>
                  <a:srgbClr val="273D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sampling/surveying.</a:t>
            </a:r>
            <a:endParaRPr lang="en-US" sz="1900" b="0" dirty="0">
              <a:solidFill>
                <a:srgbClr val="273D8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900" b="0" dirty="0">
                <a:solidFill>
                  <a:srgbClr val="273D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Conducting interviews of former </a:t>
            </a:r>
            <a:r>
              <a:rPr lang="en-US" sz="1900" b="0" dirty="0" smtClean="0">
                <a:solidFill>
                  <a:srgbClr val="273D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employees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900" b="0" dirty="0" smtClean="0">
                <a:solidFill>
                  <a:srgbClr val="273D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Preliminary Assessment anticipated to be completed this Winter</a:t>
            </a:r>
            <a:endParaRPr lang="en-US" sz="1900" b="0" dirty="0">
              <a:solidFill>
                <a:srgbClr val="273D8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2116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60" y="167410"/>
            <a:ext cx="7772400" cy="1362075"/>
          </a:xfrm>
        </p:spPr>
        <p:txBody>
          <a:bodyPr/>
          <a:lstStyle/>
          <a:p>
            <a:pPr algn="ctr"/>
            <a:r>
              <a:rPr lang="en-US" sz="3600" b="0" cap="none" dirty="0" smtClean="0"/>
              <a:t>Thank You</a:t>
            </a:r>
            <a:endParaRPr lang="en-US" sz="3600" b="0" cap="non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July 2013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36419" y="1500624"/>
            <a:ext cx="782435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rgbClr val="050D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Christopher </a:t>
            </a:r>
            <a:r>
              <a:rPr lang="en-US" sz="2000" smtClean="0">
                <a:solidFill>
                  <a:srgbClr val="050D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Generous LG</a:t>
            </a:r>
            <a:endParaRPr lang="en-US" sz="2000" dirty="0" smtClean="0">
              <a:solidFill>
                <a:srgbClr val="050D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rgbClr val="050D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Remedial Project Manager</a:t>
            </a:r>
          </a:p>
          <a:p>
            <a:pPr>
              <a:spcBef>
                <a:spcPts val="0"/>
              </a:spcBef>
            </a:pPr>
            <a:endParaRPr lang="en-US" sz="2000" dirty="0" smtClean="0">
              <a:solidFill>
                <a:srgbClr val="050D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fr-FR" sz="2000" dirty="0">
                <a:solidFill>
                  <a:srgbClr val="050D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Cindy L O’Hare PE</a:t>
            </a:r>
          </a:p>
          <a:p>
            <a:pPr>
              <a:spcBef>
                <a:spcPts val="0"/>
              </a:spcBef>
            </a:pPr>
            <a:r>
              <a:rPr lang="fr-FR" sz="2000" dirty="0">
                <a:solidFill>
                  <a:srgbClr val="050D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BRAC </a:t>
            </a:r>
            <a:r>
              <a:rPr lang="fr-FR" sz="2000" dirty="0" err="1" smtClean="0">
                <a:solidFill>
                  <a:srgbClr val="050D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Environmental</a:t>
            </a:r>
            <a:r>
              <a:rPr lang="fr-FR" sz="2000" dirty="0" smtClean="0">
                <a:solidFill>
                  <a:srgbClr val="050D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fr-FR" sz="2000" dirty="0" err="1" smtClean="0">
                <a:solidFill>
                  <a:srgbClr val="050D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Coordinator</a:t>
            </a:r>
            <a:endParaRPr lang="fr-FR" sz="2000" dirty="0">
              <a:solidFill>
                <a:srgbClr val="050D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fr-FR" sz="2000" dirty="0">
                <a:solidFill>
                  <a:srgbClr val="050D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Cindy.ohare@navy.mil</a:t>
            </a:r>
          </a:p>
          <a:p>
            <a:endParaRPr lang="en-US" sz="2000" dirty="0" smtClean="0">
              <a:solidFill>
                <a:srgbClr val="050D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dirty="0" smtClean="0">
                <a:solidFill>
                  <a:srgbClr val="050D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information: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dirty="0">
                <a:solidFill>
                  <a:srgbClr val="050D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Magnuson Park </a:t>
            </a:r>
            <a:r>
              <a:rPr lang="en-US" sz="2000" dirty="0" smtClean="0">
                <a:solidFill>
                  <a:srgbClr val="050D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Building 30 </a:t>
            </a:r>
            <a:r>
              <a:rPr lang="en-US" sz="2000" dirty="0">
                <a:solidFill>
                  <a:srgbClr val="050D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dirty="0" smtClean="0">
                <a:solidFill>
                  <a:srgbClr val="050D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8:30AM-4:30PM)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dirty="0" smtClean="0">
                <a:solidFill>
                  <a:srgbClr val="050D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dirty="0" smtClean="0">
                <a:solidFill>
                  <a:srgbClr val="050D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</a:t>
            </a:r>
            <a:r>
              <a:rPr lang="en-US" sz="2000" dirty="0">
                <a:solidFill>
                  <a:srgbClr val="050D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</a:t>
            </a:r>
            <a:r>
              <a:rPr lang="en-US" sz="2000" dirty="0" smtClean="0">
                <a:solidFill>
                  <a:srgbClr val="050D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go.usa.gov/kQ6e</a:t>
            </a:r>
          </a:p>
          <a:p>
            <a:r>
              <a:rPr lang="en-US" sz="2000" dirty="0" smtClean="0">
                <a:solidFill>
                  <a:srgbClr val="050D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We’ve been updating the website weekly during construction</a:t>
            </a:r>
          </a:p>
          <a:p>
            <a:endParaRPr lang="en-US" sz="2000" dirty="0" smtClean="0"/>
          </a:p>
          <a:p>
            <a:endParaRPr lang="en-US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64866" y="3369812"/>
            <a:ext cx="2540577" cy="1740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7427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0190" y="76200"/>
            <a:ext cx="6543675" cy="11430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33" tIns="45717" rIns="91433" bIns="45717" numCol="1" anchor="ctr" anchorCtr="0" compatLnSpc="1">
            <a:prstTxWarp prst="textNoShape">
              <a:avLst/>
            </a:prstTxWarp>
          </a:bodyPr>
          <a:lstStyle/>
          <a:p>
            <a:r>
              <a:rPr lang="en-US" dirty="0" smtClean="0"/>
              <a:t>Time Critical Removal Action</a:t>
            </a:r>
            <a:br>
              <a:rPr lang="en-US" dirty="0" smtClean="0"/>
            </a:br>
            <a:r>
              <a:rPr lang="en-US" dirty="0" smtClean="0"/>
              <a:t>Buildings 2 and 12</a:t>
            </a:r>
            <a:br>
              <a:rPr lang="en-US" dirty="0" smtClean="0"/>
            </a:br>
            <a:r>
              <a:rPr lang="en-US" dirty="0" smtClean="0"/>
              <a:t>Completed Work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34E2069D-C72B-47E8-96EF-5253E6ADAA11}" type="datetime1">
              <a:rPr lang="en-US" smtClean="0"/>
              <a:pPr>
                <a:defRPr/>
              </a:pPr>
              <a:t>10/20/2014</a:t>
            </a:fld>
            <a:endParaRPr lang="en-US" dirty="0"/>
          </a:p>
        </p:txBody>
      </p:sp>
      <p:sp>
        <p:nvSpPr>
          <p:cNvPr id="13" name="Rectangle 12"/>
          <p:cNvSpPr/>
          <p:nvPr/>
        </p:nvSpPr>
        <p:spPr bwMode="auto">
          <a:xfrm>
            <a:off x="3170712" y="5673558"/>
            <a:ext cx="2244436" cy="462246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008000"/>
              </a:solidFill>
              <a:effectLst/>
              <a:latin typeface="Tahoma" pitchFamily="34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4619501" y="5907528"/>
            <a:ext cx="914400" cy="9144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008000"/>
              </a:solidFill>
              <a:effectLst/>
              <a:latin typeface="Tahoma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6828" y="1368566"/>
            <a:ext cx="3238852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1200"/>
              </a:spcAft>
              <a:buSzPct val="150000"/>
            </a:pPr>
            <a:r>
              <a:rPr lang="en-US" sz="1600" dirty="0" smtClean="0">
                <a:solidFill>
                  <a:srgbClr val="273D84"/>
                </a:solidFill>
                <a:latin typeface="Arial Black" pitchFamily="34" charset="0"/>
                <a:cs typeface="Arial" pitchFamily="34" charset="0"/>
              </a:rPr>
              <a:t>Building </a:t>
            </a:r>
            <a:r>
              <a:rPr lang="en-US" sz="1600" dirty="0">
                <a:solidFill>
                  <a:srgbClr val="273D84"/>
                </a:solidFill>
                <a:latin typeface="Arial Black" pitchFamily="34" charset="0"/>
                <a:cs typeface="Arial" pitchFamily="34" charset="0"/>
              </a:rPr>
              <a:t>2 and 12</a:t>
            </a:r>
          </a:p>
          <a:p>
            <a:pPr marL="285750" lvl="0" indent="-285750">
              <a:spcBef>
                <a:spcPts val="0"/>
              </a:spcBef>
              <a:spcAft>
                <a:spcPts val="1200"/>
              </a:spcAft>
              <a:buSzPct val="15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273D84"/>
                </a:solidFill>
                <a:latin typeface="Arial" pitchFamily="34" charset="0"/>
                <a:cs typeface="Arial" pitchFamily="34" charset="0"/>
              </a:rPr>
              <a:t>Contaminated building materials removed from 2nd floor that contained 1939 and 1941 instrument shops.  </a:t>
            </a:r>
            <a:endParaRPr lang="en-US" sz="1600" dirty="0" smtClean="0">
              <a:solidFill>
                <a:srgbClr val="273D84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spcBef>
                <a:spcPts val="0"/>
              </a:spcBef>
              <a:spcAft>
                <a:spcPts val="1200"/>
              </a:spcAft>
              <a:buSzPct val="150000"/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273D84"/>
                </a:solidFill>
                <a:latin typeface="Arial" pitchFamily="34" charset="0"/>
                <a:cs typeface="Arial" pitchFamily="34" charset="0"/>
              </a:rPr>
              <a:t>Confirmation </a:t>
            </a:r>
            <a:r>
              <a:rPr lang="en-US" sz="1600" dirty="0">
                <a:solidFill>
                  <a:srgbClr val="273D84"/>
                </a:solidFill>
                <a:latin typeface="Arial" pitchFamily="34" charset="0"/>
                <a:cs typeface="Arial" pitchFamily="34" charset="0"/>
              </a:rPr>
              <a:t>surveys have been conducted by </a:t>
            </a:r>
            <a:r>
              <a:rPr lang="en-US" sz="1600" dirty="0" smtClean="0">
                <a:solidFill>
                  <a:srgbClr val="273D84"/>
                </a:solidFill>
                <a:latin typeface="Arial" pitchFamily="34" charset="0"/>
                <a:cs typeface="Arial" pitchFamily="34" charset="0"/>
              </a:rPr>
              <a:t>WDOH </a:t>
            </a:r>
            <a:r>
              <a:rPr lang="en-US" sz="1600" dirty="0">
                <a:solidFill>
                  <a:srgbClr val="273D84"/>
                </a:solidFill>
                <a:latin typeface="Arial" pitchFamily="34" charset="0"/>
                <a:cs typeface="Arial" pitchFamily="34" charset="0"/>
              </a:rPr>
              <a:t>to confirm removal action is complete. </a:t>
            </a:r>
            <a:endParaRPr lang="en-US" sz="1600" dirty="0" smtClean="0">
              <a:solidFill>
                <a:srgbClr val="273D84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spcBef>
                <a:spcPts val="0"/>
              </a:spcBef>
              <a:spcAft>
                <a:spcPts val="1200"/>
              </a:spcAft>
              <a:buSzPct val="150000"/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273D84"/>
                </a:solidFill>
                <a:latin typeface="Arial" pitchFamily="34" charset="0"/>
                <a:cs typeface="Arial" pitchFamily="34" charset="0"/>
              </a:rPr>
              <a:t>Radiological soil and storm line removal near Bldgs. 2 &amp; 12 and confirmation soil sampling by WDOH completed.</a:t>
            </a:r>
          </a:p>
          <a:p>
            <a:pPr marL="285750" indent="-285750">
              <a:spcBef>
                <a:spcPts val="0"/>
              </a:spcBef>
              <a:spcAft>
                <a:spcPts val="1200"/>
              </a:spcAft>
              <a:buSzPct val="150000"/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273D84"/>
                </a:solidFill>
                <a:latin typeface="Arial" pitchFamily="34" charset="0"/>
                <a:cs typeface="Arial" pitchFamily="34" charset="0"/>
              </a:rPr>
              <a:t>Storm line cleaning under Building 2 remains and is scheduled to begin in October 2014.</a:t>
            </a:r>
            <a:endParaRPr lang="en-US" sz="1600" dirty="0">
              <a:solidFill>
                <a:srgbClr val="273D84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  <a:buSzPct val="150000"/>
            </a:pPr>
            <a:r>
              <a:rPr lang="en-US" sz="1600" dirty="0" smtClean="0">
                <a:solidFill>
                  <a:srgbClr val="273D84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en-US" sz="1600" dirty="0">
              <a:solidFill>
                <a:srgbClr val="273D84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10000" y="1406904"/>
            <a:ext cx="4572000" cy="48864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C76BCDCC-866C-4AF5-ACAD-087BE8BCD2A1}" type="datetime1">
              <a:rPr lang="en-US" smtClean="0"/>
              <a:pPr>
                <a:defRPr/>
              </a:pPr>
              <a:t>10/20/2014</a:t>
            </a:fld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0800" y="0"/>
            <a:ext cx="9194800" cy="689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2686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2065" y="76200"/>
            <a:ext cx="6543675" cy="914400"/>
          </a:xfrm>
        </p:spPr>
        <p:txBody>
          <a:bodyPr/>
          <a:lstStyle/>
          <a:p>
            <a:r>
              <a:rPr lang="en-US" dirty="0"/>
              <a:t>Time Critical Removal Action</a:t>
            </a:r>
            <a:br>
              <a:rPr lang="en-US" dirty="0"/>
            </a:br>
            <a:r>
              <a:rPr lang="en-US" dirty="0"/>
              <a:t>Buildings 27</a:t>
            </a:r>
            <a:br>
              <a:rPr lang="en-US" dirty="0"/>
            </a:br>
            <a:r>
              <a:rPr lang="en-US" dirty="0"/>
              <a:t>Completed 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1406" y="1561013"/>
            <a:ext cx="3139440" cy="4824547"/>
          </a:xfrm>
        </p:spPr>
        <p:txBody>
          <a:bodyPr/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SzPct val="150000"/>
              <a:buNone/>
            </a:pPr>
            <a:r>
              <a:rPr lang="en-US" dirty="0" smtClean="0">
                <a:solidFill>
                  <a:srgbClr val="273D84"/>
                </a:solidFill>
                <a:latin typeface="Arial Black" pitchFamily="34" charset="0"/>
                <a:cs typeface="Arial" pitchFamily="34" charset="0"/>
              </a:rPr>
              <a:t>Building </a:t>
            </a:r>
            <a:r>
              <a:rPr lang="en-US" dirty="0">
                <a:solidFill>
                  <a:srgbClr val="273D84"/>
                </a:solidFill>
                <a:latin typeface="Arial Black" pitchFamily="34" charset="0"/>
                <a:cs typeface="Arial" pitchFamily="34" charset="0"/>
              </a:rPr>
              <a:t>27 South </a:t>
            </a:r>
            <a:r>
              <a:rPr lang="en-US" dirty="0" smtClean="0">
                <a:solidFill>
                  <a:srgbClr val="273D84"/>
                </a:solidFill>
                <a:latin typeface="Arial Black" pitchFamily="34" charset="0"/>
                <a:cs typeface="Arial" pitchFamily="34" charset="0"/>
              </a:rPr>
              <a:t>Shed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SzPct val="150000"/>
              <a:buNone/>
            </a:pPr>
            <a:r>
              <a:rPr lang="en-US" sz="1400" dirty="0" smtClean="0">
                <a:solidFill>
                  <a:srgbClr val="273D84"/>
                </a:solidFill>
                <a:latin typeface="Arial" pitchFamily="34" charset="0"/>
                <a:cs typeface="Arial" pitchFamily="34" charset="0"/>
              </a:rPr>
              <a:t>(adjacent to Arena Sports Hangar)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SzPct val="150000"/>
              <a:buNone/>
            </a:pPr>
            <a:endParaRPr lang="en-US" sz="1400" dirty="0" smtClean="0">
              <a:solidFill>
                <a:srgbClr val="273D84"/>
              </a:solidFill>
              <a:latin typeface="Arial" pitchFamily="34" charset="0"/>
              <a:cs typeface="Arial" pitchFamily="34" charset="0"/>
            </a:endParaRPr>
          </a:p>
          <a:p>
            <a:pPr marL="119063" lvl="0" indent="-119063">
              <a:spcBef>
                <a:spcPts val="0"/>
              </a:spcBef>
              <a:spcAft>
                <a:spcPts val="1200"/>
              </a:spcAft>
              <a:buSzPct val="150000"/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273D84"/>
                </a:solidFill>
                <a:latin typeface="Arial" pitchFamily="34" charset="0"/>
                <a:cs typeface="Arial" pitchFamily="34" charset="0"/>
              </a:rPr>
              <a:t>Contaminated </a:t>
            </a:r>
            <a:r>
              <a:rPr lang="en-US" sz="1600" dirty="0">
                <a:solidFill>
                  <a:srgbClr val="273D84"/>
                </a:solidFill>
                <a:latin typeface="Arial" pitchFamily="34" charset="0"/>
                <a:cs typeface="Arial" pitchFamily="34" charset="0"/>
              </a:rPr>
              <a:t>Building surfaces have been removed in main south shed structure.</a:t>
            </a:r>
          </a:p>
          <a:p>
            <a:pPr marL="119063" lvl="0" indent="-119063">
              <a:spcBef>
                <a:spcPts val="0"/>
              </a:spcBef>
              <a:spcAft>
                <a:spcPts val="1200"/>
              </a:spcAft>
              <a:buSzPct val="150000"/>
              <a:buFont typeface="Arial" pitchFamily="34" charset="0"/>
              <a:buChar char="•"/>
            </a:pPr>
            <a:r>
              <a:rPr lang="en-US" sz="1600" dirty="0">
                <a:solidFill>
                  <a:srgbClr val="273D84"/>
                </a:solidFill>
                <a:latin typeface="Arial" pitchFamily="34" charset="0"/>
                <a:cs typeface="Arial" pitchFamily="34" charset="0"/>
              </a:rPr>
              <a:t>Contaminated </a:t>
            </a:r>
            <a:r>
              <a:rPr lang="en-US" sz="1600" dirty="0" smtClean="0">
                <a:solidFill>
                  <a:srgbClr val="273D84"/>
                </a:solidFill>
                <a:latin typeface="Arial" pitchFamily="34" charset="0"/>
                <a:cs typeface="Arial" pitchFamily="34" charset="0"/>
              </a:rPr>
              <a:t>soil/storm </a:t>
            </a:r>
            <a:r>
              <a:rPr lang="en-US" sz="1600" dirty="0">
                <a:solidFill>
                  <a:srgbClr val="273D84"/>
                </a:solidFill>
                <a:latin typeface="Arial" pitchFamily="34" charset="0"/>
                <a:cs typeface="Arial" pitchFamily="34" charset="0"/>
              </a:rPr>
              <a:t>line piping and catch basin removal and confirmation soil sampling completed in outside areas. </a:t>
            </a:r>
          </a:p>
          <a:p>
            <a:pPr marL="119063" lvl="0" indent="-119063">
              <a:spcBef>
                <a:spcPts val="0"/>
              </a:spcBef>
              <a:spcAft>
                <a:spcPts val="1200"/>
              </a:spcAft>
              <a:buSzPct val="150000"/>
              <a:buFont typeface="Arial" pitchFamily="34" charset="0"/>
              <a:buChar char="•"/>
            </a:pPr>
            <a:r>
              <a:rPr lang="en-US" sz="1600" dirty="0">
                <a:solidFill>
                  <a:srgbClr val="273D84"/>
                </a:solidFill>
                <a:latin typeface="Arial" pitchFamily="34" charset="0"/>
                <a:cs typeface="Arial" pitchFamily="34" charset="0"/>
              </a:rPr>
              <a:t>One discrete area of soil removal remains </a:t>
            </a:r>
            <a:r>
              <a:rPr lang="en-US" sz="1600" dirty="0" smtClean="0">
                <a:solidFill>
                  <a:srgbClr val="273D84"/>
                </a:solidFill>
                <a:latin typeface="Arial" pitchFamily="34" charset="0"/>
                <a:cs typeface="Arial" pitchFamily="34" charset="0"/>
              </a:rPr>
              <a:t>within the fenced area that </a:t>
            </a:r>
            <a:r>
              <a:rPr lang="en-US" sz="1600" dirty="0">
                <a:solidFill>
                  <a:srgbClr val="273D84"/>
                </a:solidFill>
                <a:latin typeface="Arial" pitchFamily="34" charset="0"/>
                <a:cs typeface="Arial" pitchFamily="34" charset="0"/>
              </a:rPr>
              <a:t>cannot be accessed due to park power systems.  </a:t>
            </a:r>
            <a:r>
              <a:rPr lang="en-US" sz="1600" dirty="0" smtClean="0">
                <a:solidFill>
                  <a:srgbClr val="273D84"/>
                </a:solidFill>
                <a:latin typeface="Arial" pitchFamily="34" charset="0"/>
                <a:cs typeface="Arial" pitchFamily="34" charset="0"/>
              </a:rPr>
              <a:t>Soil removal will commence once Park removes the power </a:t>
            </a:r>
            <a:r>
              <a:rPr lang="en-US" sz="1600" dirty="0">
                <a:solidFill>
                  <a:srgbClr val="273D84"/>
                </a:solidFill>
                <a:latin typeface="Arial" pitchFamily="34" charset="0"/>
                <a:cs typeface="Arial" pitchFamily="34" charset="0"/>
              </a:rPr>
              <a:t>system </a:t>
            </a:r>
            <a:r>
              <a:rPr lang="en-US" sz="1600" dirty="0" smtClean="0">
                <a:solidFill>
                  <a:srgbClr val="273D84"/>
                </a:solidFill>
                <a:latin typeface="Arial" pitchFamily="34" charset="0"/>
                <a:cs typeface="Arial" pitchFamily="34" charset="0"/>
              </a:rPr>
              <a:t>scheduled to be completed in October 2014. </a:t>
            </a:r>
            <a:r>
              <a:rPr lang="en-US" sz="1600" dirty="0" smtClean="0">
                <a:solidFill>
                  <a:srgbClr val="273D84"/>
                </a:solidFill>
                <a:latin typeface="Arial Black" pitchFamily="34" charset="0"/>
                <a:cs typeface="Arial" pitchFamily="34" charset="0"/>
              </a:rPr>
              <a:t> </a:t>
            </a:r>
            <a:endParaRPr lang="en-US" sz="1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C76BCDCC-866C-4AF5-ACAD-087BE8BCD2A1}" type="datetime1">
              <a:rPr lang="en-US" smtClean="0"/>
              <a:pPr>
                <a:defRPr/>
              </a:pPr>
              <a:t>10/20/2014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86200" y="1362893"/>
            <a:ext cx="4914900" cy="502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54488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C76BCDCC-866C-4AF5-ACAD-087BE8BCD2A1}" type="datetime1">
              <a:rPr lang="en-US" smtClean="0"/>
              <a:pPr>
                <a:defRPr/>
              </a:pPr>
              <a:t>10/20/2014</a:t>
            </a:fld>
            <a:endParaRPr lang="en-US" dirty="0"/>
          </a:p>
        </p:txBody>
      </p:sp>
      <p:pic>
        <p:nvPicPr>
          <p:cNvPr id="11266" name="Picture 2" descr="C:\Users\cindy.OHARE\AppData\Local\Microsoft\Windows\Temporary Internet Files\Content.Outlook\54646O4B\B27 (2)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6336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C76BCDCC-866C-4AF5-ACAD-087BE8BCD2A1}" type="datetime1">
              <a:rPr lang="en-US" smtClean="0"/>
              <a:pPr>
                <a:defRPr/>
              </a:pPr>
              <a:t>10/20/2014</a:t>
            </a:fld>
            <a:endParaRPr lang="en-US" dirty="0"/>
          </a:p>
        </p:txBody>
      </p:sp>
      <p:pic>
        <p:nvPicPr>
          <p:cNvPr id="2050" name="Picture 2" descr="C:\Users\christopher.GENEROUS\AppData\Local\Microsoft\Windows\Temporary Internet Files\Content.Outlook\HWPKMH1U\Shared wall post remediati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55600" y="0"/>
            <a:ext cx="999066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30906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C76BCDCC-866C-4AF5-ACAD-087BE8BCD2A1}" type="datetime1">
              <a:rPr lang="en-US" smtClean="0"/>
              <a:pPr>
                <a:defRPr/>
              </a:pPr>
              <a:t>10/20/2014</a:t>
            </a:fld>
            <a:endParaRPr lang="en-US" dirty="0"/>
          </a:p>
        </p:txBody>
      </p:sp>
      <p:pic>
        <p:nvPicPr>
          <p:cNvPr id="4098" name="Picture 2" descr="C:\Users\christopher.GENEROUS\AppData\Local\Microsoft\Windows\Temporary Internet Files\Content.Outlook\HWPKMH1U\Cubbi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24898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C76BCDCC-866C-4AF5-ACAD-087BE8BCD2A1}" type="datetime1">
              <a:rPr lang="en-US" smtClean="0"/>
              <a:pPr>
                <a:defRPr/>
              </a:pPr>
              <a:t>10/20/2014</a:t>
            </a:fld>
            <a:endParaRPr lang="en-US" dirty="0"/>
          </a:p>
        </p:txBody>
      </p:sp>
      <p:pic>
        <p:nvPicPr>
          <p:cNvPr id="3074" name="Picture 2" descr="C:\Users\cindy.OHARE\AppData\Local\Microsoft\Windows\Temporary Internet Files\Content.Outlook\54646O4B\Transferring Contaminated Soil to Hopper  Waste Contain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586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07182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C76BCDCC-866C-4AF5-ACAD-087BE8BCD2A1}" type="datetime1">
              <a:rPr lang="en-US" smtClean="0"/>
              <a:pPr>
                <a:defRPr/>
              </a:pPr>
              <a:t>10/20/2014</a:t>
            </a:fld>
            <a:endParaRPr lang="en-US" dirty="0"/>
          </a:p>
        </p:txBody>
      </p:sp>
      <p:pic>
        <p:nvPicPr>
          <p:cNvPr id="5122" name="Picture 2" descr="C:\Users\cindy.OHARE\AppData\Local\Microsoft\Windows\Temporary Internet Files\Content.Outlook\54646O4B\Pavement Remova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1775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rgbClr val="008000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rgbClr val="008000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17068</TotalTime>
  <Words>324</Words>
  <Application>Microsoft Office PowerPoint</Application>
  <PresentationFormat>On-screen Show (4:3)</PresentationFormat>
  <Paragraphs>68</Paragraphs>
  <Slides>19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Default Design</vt:lpstr>
      <vt:lpstr>Acrobat Document</vt:lpstr>
      <vt:lpstr>Former Naval Station Puget Sound (Sand Point) Warren G Magnuson Park, Seattle, WA</vt:lpstr>
      <vt:lpstr>Time Critical Removal Action Buildings 2 and 12 Completed Work </vt:lpstr>
      <vt:lpstr>Slide 2</vt:lpstr>
      <vt:lpstr>Time Critical Removal Action Buildings 27 Completed Work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Radiological Waste Disposal October 14, 2014</vt:lpstr>
      <vt:lpstr>Work Planned South Shed</vt:lpstr>
      <vt:lpstr>Work Planned  Storm Line Cleaning  </vt:lpstr>
      <vt:lpstr>Vactor Truck</vt:lpstr>
      <vt:lpstr>Work Planned Preliminary Assessment (PA) </vt:lpstr>
      <vt:lpstr>Thank You</vt:lpstr>
    </vt:vector>
  </TitlesOfParts>
  <Company>Xcalibur Software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Ecology Public Mtg Oct 2014</dc:title>
  <dc:creator>Xcalibur Software</dc:creator>
  <cp:lastModifiedBy>CWang</cp:lastModifiedBy>
  <cp:revision>918</cp:revision>
  <cp:lastPrinted>2002-01-31T21:39:03Z</cp:lastPrinted>
  <dcterms:created xsi:type="dcterms:W3CDTF">2001-10-19T19:21:30Z</dcterms:created>
  <dcterms:modified xsi:type="dcterms:W3CDTF">2014-10-20T23:03:41Z</dcterms:modified>
</cp:coreProperties>
</file>