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68" r:id="rId5"/>
    <p:sldId id="273" r:id="rId6"/>
    <p:sldId id="278" r:id="rId7"/>
    <p:sldId id="272" r:id="rId8"/>
    <p:sldId id="274" r:id="rId9"/>
    <p:sldId id="291" r:id="rId10"/>
    <p:sldId id="270" r:id="rId11"/>
    <p:sldId id="303" r:id="rId12"/>
    <p:sldId id="277" r:id="rId13"/>
    <p:sldId id="280" r:id="rId14"/>
    <p:sldId id="281" r:id="rId15"/>
    <p:sldId id="299" r:id="rId16"/>
    <p:sldId id="300" r:id="rId17"/>
    <p:sldId id="285" r:id="rId18"/>
    <p:sldId id="286" r:id="rId19"/>
    <p:sldId id="297" r:id="rId20"/>
    <p:sldId id="288" r:id="rId21"/>
    <p:sldId id="263" r:id="rId22"/>
    <p:sldId id="292" r:id="rId23"/>
    <p:sldId id="301" r:id="rId24"/>
    <p:sldId id="298" r:id="rId25"/>
    <p:sldId id="264" r:id="rId26"/>
    <p:sldId id="265" r:id="rId27"/>
    <p:sldId id="271" r:id="rId28"/>
    <p:sldId id="3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92C12-87AB-4DAB-82F4-8BAC569535FE}" type="datetimeFigureOut">
              <a:rPr lang="en-US" smtClean="0"/>
              <a:pPr/>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C8284-EA33-4D10-9D61-3C3B5738CE36}" type="slidenum">
              <a:rPr lang="en-US" smtClean="0"/>
              <a:pPr/>
              <a:t>‹#›</a:t>
            </a:fld>
            <a:endParaRPr lang="en-US"/>
          </a:p>
        </p:txBody>
      </p:sp>
    </p:spTree>
    <p:extLst>
      <p:ext uri="{BB962C8B-B14F-4D97-AF65-F5344CB8AC3E}">
        <p14:creationId xmlns:p14="http://schemas.microsoft.com/office/powerpoint/2010/main" xmlns="" val="106160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Navy ignores school</a:t>
            </a:r>
            <a:r>
              <a:rPr lang="en-US" baseline="0" dirty="0" smtClean="0"/>
              <a:t> opened in </a:t>
            </a:r>
            <a:r>
              <a:rPr lang="en-US" dirty="0" smtClean="0"/>
              <a:t>building</a:t>
            </a:r>
            <a:r>
              <a:rPr lang="en-US" baseline="0" dirty="0" smtClean="0"/>
              <a:t> 20 yards away from highly contaminated soils, likelihood that the park will have additional pea patches (especially important for alpha and Strontium exposures), soil ingestion, groundwater use… swimming. Navy has refused to investigate outfalls to lake where people swim and use for sailing dock and hand launch beach. </a:t>
            </a:r>
            <a:endParaRPr lang="en-US" dirty="0"/>
          </a:p>
        </p:txBody>
      </p:sp>
      <p:sp>
        <p:nvSpPr>
          <p:cNvPr id="4" name="Slide Number Placeholder 3"/>
          <p:cNvSpPr>
            <a:spLocks noGrp="1"/>
          </p:cNvSpPr>
          <p:nvPr>
            <p:ph type="sldNum" sz="quarter" idx="10"/>
          </p:nvPr>
        </p:nvSpPr>
        <p:spPr/>
        <p:txBody>
          <a:bodyPr/>
          <a:lstStyle/>
          <a:p>
            <a:fld id="{9F5C8284-EA33-4D10-9D61-3C3B5738CE36}" type="slidenum">
              <a:rPr lang="en-US" smtClean="0"/>
              <a:pPr/>
              <a:t>10</a:t>
            </a:fld>
            <a:endParaRPr lang="en-US"/>
          </a:p>
        </p:txBody>
      </p:sp>
    </p:spTree>
    <p:extLst>
      <p:ext uri="{BB962C8B-B14F-4D97-AF65-F5344CB8AC3E}">
        <p14:creationId xmlns:p14="http://schemas.microsoft.com/office/powerpoint/2010/main" xmlns="" val="86529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a:t>
            </a:r>
            <a:r>
              <a:rPr lang="en-US" baseline="0" dirty="0" smtClean="0"/>
              <a:t> from previous: Another impact of the improper authority arrangement are clean-up standards not consistent with state law…</a:t>
            </a:r>
            <a:endParaRPr lang="en-US" dirty="0"/>
          </a:p>
        </p:txBody>
      </p:sp>
      <p:sp>
        <p:nvSpPr>
          <p:cNvPr id="4" name="Slide Number Placeholder 3"/>
          <p:cNvSpPr>
            <a:spLocks noGrp="1"/>
          </p:cNvSpPr>
          <p:nvPr>
            <p:ph type="sldNum" sz="quarter" idx="10"/>
          </p:nvPr>
        </p:nvSpPr>
        <p:spPr/>
        <p:txBody>
          <a:bodyPr/>
          <a:lstStyle/>
          <a:p>
            <a:fld id="{9F5C8284-EA33-4D10-9D61-3C3B5738CE36}"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from previous slide</a:t>
            </a:r>
            <a:r>
              <a:rPr lang="en-US" baseline="0" dirty="0" smtClean="0"/>
              <a:t> could be: Worse than not cleaning up fully is not cleaning up at all</a:t>
            </a:r>
            <a:endParaRPr lang="en-US" dirty="0"/>
          </a:p>
        </p:txBody>
      </p:sp>
      <p:sp>
        <p:nvSpPr>
          <p:cNvPr id="4" name="Slide Number Placeholder 3"/>
          <p:cNvSpPr>
            <a:spLocks noGrp="1"/>
          </p:cNvSpPr>
          <p:nvPr>
            <p:ph type="sldNum" sz="quarter" idx="10"/>
          </p:nvPr>
        </p:nvSpPr>
        <p:spPr/>
        <p:txBody>
          <a:bodyPr/>
          <a:lstStyle/>
          <a:p>
            <a:fld id="{9F5C8284-EA33-4D10-9D61-3C3B5738CE36}"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C8284-EA33-4D10-9D61-3C3B5738CE36}"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C8284-EA33-4D10-9D61-3C3B5738CE36}"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5C8284-EA33-4D10-9D61-3C3B5738CE36}"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B2E7F-E8F5-4DCC-9A27-E0E1CC522526}"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651AC-EF39-472A-9A2B-423256EC4F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B2E7F-E8F5-4DCC-9A27-E0E1CC522526}"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651AC-EF39-472A-9A2B-423256EC4F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eattle.gov/parks/magnuson/images/magnuson_aerial_1200px.jpg"/>
          <p:cNvPicPr>
            <a:picLocks noChangeAspect="1" noChangeArrowheads="1"/>
          </p:cNvPicPr>
          <p:nvPr/>
        </p:nvPicPr>
        <p:blipFill>
          <a:blip r:embed="rId2" cstate="print"/>
          <a:srcRect r="9092"/>
          <a:stretch>
            <a:fillRect/>
          </a:stretch>
        </p:blipFill>
        <p:spPr bwMode="auto">
          <a:xfrm>
            <a:off x="0" y="-1"/>
            <a:ext cx="9252985" cy="6858001"/>
          </a:xfrm>
          <a:prstGeom prst="rect">
            <a:avLst/>
          </a:prstGeom>
          <a:noFill/>
        </p:spPr>
      </p:pic>
      <p:sp>
        <p:nvSpPr>
          <p:cNvPr id="2" name="Title 1"/>
          <p:cNvSpPr>
            <a:spLocks noGrp="1"/>
          </p:cNvSpPr>
          <p:nvPr>
            <p:ph type="ctrTitle"/>
          </p:nvPr>
        </p:nvSpPr>
        <p:spPr>
          <a:xfrm>
            <a:off x="762000" y="304800"/>
            <a:ext cx="7772400" cy="2819400"/>
          </a:xfrm>
        </p:spPr>
        <p:txBody>
          <a:bodyPr>
            <a:noAutofit/>
          </a:bodyPr>
          <a:lstStyle/>
          <a:p>
            <a:r>
              <a:rPr lang="en-US" sz="3600" b="1" dirty="0" smtClean="0">
                <a:ln>
                  <a:solidFill>
                    <a:schemeClr val="tx1"/>
                  </a:solidFill>
                </a:ln>
                <a:solidFill>
                  <a:schemeClr val="bg1"/>
                </a:solidFill>
              </a:rPr>
              <a:t>Ensuring Clean-Up of Radioactive Contamination in Magnuson Park to Protect the Health and Safety of Children and Generations to Come</a:t>
            </a:r>
            <a:endParaRPr lang="en-US" sz="3600" b="1" dirty="0">
              <a:ln>
                <a:solidFill>
                  <a:schemeClr val="tx1"/>
                </a:solidFill>
              </a:ln>
              <a:solidFill>
                <a:schemeClr val="bg1"/>
              </a:solidFill>
            </a:endParaRPr>
          </a:p>
        </p:txBody>
      </p:sp>
      <p:sp>
        <p:nvSpPr>
          <p:cNvPr id="3" name="Subtitle 2"/>
          <p:cNvSpPr>
            <a:spLocks noGrp="1"/>
          </p:cNvSpPr>
          <p:nvPr>
            <p:ph type="subTitle" idx="1"/>
          </p:nvPr>
        </p:nvSpPr>
        <p:spPr>
          <a:xfrm>
            <a:off x="1371600" y="3886200"/>
            <a:ext cx="6400800" cy="2209800"/>
          </a:xfrm>
          <a:solidFill>
            <a:schemeClr val="bg1">
              <a:lumMod val="85000"/>
            </a:schemeClr>
          </a:solidFill>
          <a:ln>
            <a:solidFill>
              <a:schemeClr val="tx1"/>
            </a:solidFill>
          </a:ln>
        </p:spPr>
        <p:txBody>
          <a:bodyPr>
            <a:normAutofit lnSpcReduction="10000"/>
          </a:bodyPr>
          <a:lstStyle/>
          <a:p>
            <a:r>
              <a:rPr lang="en-US" sz="2500" dirty="0" smtClean="0">
                <a:solidFill>
                  <a:schemeClr val="tx1"/>
                </a:solidFill>
              </a:rPr>
              <a:t>Gerry Pollet</a:t>
            </a:r>
          </a:p>
          <a:p>
            <a:r>
              <a:rPr lang="en-US" sz="2500" dirty="0" smtClean="0">
                <a:solidFill>
                  <a:schemeClr val="tx1"/>
                </a:solidFill>
              </a:rPr>
              <a:t>State Representative, 46</a:t>
            </a:r>
            <a:r>
              <a:rPr lang="en-US" sz="2500" baseline="30000" dirty="0" smtClean="0">
                <a:solidFill>
                  <a:schemeClr val="tx1"/>
                </a:solidFill>
              </a:rPr>
              <a:t>th</a:t>
            </a:r>
            <a:r>
              <a:rPr lang="en-US" sz="2500" dirty="0" smtClean="0">
                <a:solidFill>
                  <a:schemeClr val="tx1"/>
                </a:solidFill>
              </a:rPr>
              <a:t> District;</a:t>
            </a:r>
          </a:p>
          <a:p>
            <a:r>
              <a:rPr lang="en-US" sz="2500" dirty="0" smtClean="0">
                <a:solidFill>
                  <a:schemeClr val="tx1"/>
                </a:solidFill>
              </a:rPr>
              <a:t>Executive Director, Heart of America Northwest,</a:t>
            </a:r>
          </a:p>
          <a:p>
            <a:r>
              <a:rPr lang="en-US" sz="2400" i="1" dirty="0" smtClean="0">
                <a:solidFill>
                  <a:schemeClr val="tx1"/>
                </a:solidFill>
              </a:rPr>
              <a:t>“The Public’s Voice for Hanford Cleanup”;</a:t>
            </a:r>
          </a:p>
          <a:p>
            <a:r>
              <a:rPr lang="en-US" sz="2500" dirty="0" smtClean="0">
                <a:solidFill>
                  <a:schemeClr val="tx1"/>
                </a:solidFill>
              </a:rPr>
              <a:t>Clinical Instructor, UW School of Public Health</a:t>
            </a:r>
            <a:endParaRPr lang="en-US" sz="25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This a Low Level of Radioactivity?</a:t>
            </a:r>
            <a:endParaRPr lang="en-US" dirty="0"/>
          </a:p>
        </p:txBody>
      </p:sp>
      <p:sp>
        <p:nvSpPr>
          <p:cNvPr id="3" name="Content Placeholder 2"/>
          <p:cNvSpPr>
            <a:spLocks noGrp="1"/>
          </p:cNvSpPr>
          <p:nvPr>
            <p:ph idx="1"/>
          </p:nvPr>
        </p:nvSpPr>
        <p:spPr>
          <a:xfrm>
            <a:off x="457200" y="1447800"/>
            <a:ext cx="8229600" cy="5181600"/>
          </a:xfrm>
          <a:ln w="3175">
            <a:solidFill>
              <a:schemeClr val="tx1"/>
            </a:solidFill>
          </a:ln>
        </p:spPr>
        <p:txBody>
          <a:bodyPr>
            <a:normAutofit fontScale="92500" lnSpcReduction="10000"/>
          </a:bodyPr>
          <a:lstStyle/>
          <a:p>
            <a:r>
              <a:rPr lang="en-US" dirty="0" smtClean="0"/>
              <a:t>Navy would leave behind radioactive Radium, Strontium and Cesium at levels allowing 15 millirem exposure to public </a:t>
            </a:r>
          </a:p>
          <a:p>
            <a:pPr lvl="1"/>
            <a:r>
              <a:rPr lang="en-US" sz="3200" b="1" i="1" dirty="0" smtClean="0"/>
              <a:t>Your input needed on how children may be exposed and for how long</a:t>
            </a:r>
          </a:p>
          <a:p>
            <a:r>
              <a:rPr lang="en-US" dirty="0" smtClean="0"/>
              <a:t>For adult </a:t>
            </a:r>
            <a:r>
              <a:rPr lang="en-US" dirty="0" smtClean="0"/>
              <a:t>women, </a:t>
            </a:r>
            <a:r>
              <a:rPr lang="en-US" dirty="0" smtClean="0"/>
              <a:t>this = 1.6 additional fatal cancers for every 1,000 exposed. </a:t>
            </a:r>
            <a:r>
              <a:rPr lang="en-US" sz="1400" dirty="0" smtClean="0"/>
              <a:t>(per BEIR VII – Nat’l Academy)</a:t>
            </a:r>
          </a:p>
          <a:p>
            <a:r>
              <a:rPr lang="en-US" dirty="0" smtClean="0"/>
              <a:t>Children and women = 3 -10 x higher risk</a:t>
            </a:r>
          </a:p>
          <a:p>
            <a:r>
              <a:rPr lang="en-US" dirty="0" smtClean="0"/>
              <a:t>State law (MTCA) requires cleanup to cancer risk level so that no more than 1 additional cancer for every 100,000 persons exposed. </a:t>
            </a:r>
            <a:endParaRPr lang="en-US" dirty="0"/>
          </a:p>
        </p:txBody>
      </p:sp>
    </p:spTree>
    <p:extLst>
      <p:ext uri="{BB962C8B-B14F-4D97-AF65-F5344CB8AC3E}">
        <p14:creationId xmlns:p14="http://schemas.microsoft.com/office/powerpoint/2010/main" xmlns="" val="299324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dirty="0" smtClean="0"/>
              <a:t>Navy’s Cleanup Plan Would Leave Behind Radioactive Contamination at Levels Estimated to Cause Fatal Cancers in1% of Children Residing in Park</a:t>
            </a:r>
            <a:endParaRPr lang="en-US" dirty="0"/>
          </a:p>
        </p:txBody>
      </p:sp>
      <p:sp>
        <p:nvSpPr>
          <p:cNvPr id="3" name="Content Placeholder 2"/>
          <p:cNvSpPr>
            <a:spLocks noGrp="1"/>
          </p:cNvSpPr>
          <p:nvPr>
            <p:ph idx="1"/>
          </p:nvPr>
        </p:nvSpPr>
        <p:spPr>
          <a:xfrm>
            <a:off x="457200" y="3048000"/>
            <a:ext cx="8229600" cy="3581400"/>
          </a:xfrm>
          <a:ln>
            <a:solidFill>
              <a:schemeClr val="accent1">
                <a:alpha val="37000"/>
              </a:schemeClr>
            </a:solidFill>
          </a:ln>
        </p:spPr>
        <p:txBody>
          <a:bodyPr>
            <a:normAutofit fontScale="62500" lnSpcReduction="20000"/>
          </a:bodyPr>
          <a:lstStyle/>
          <a:p>
            <a:r>
              <a:rPr lang="en-US" dirty="0" smtClean="0"/>
              <a:t>Our State Cleanup Standard says cleanup so risk to children is no more than 1 in 100,000</a:t>
            </a:r>
          </a:p>
          <a:p>
            <a:r>
              <a:rPr lang="en-US" dirty="0" smtClean="0"/>
              <a:t>EPA has not used the 15 millirem dose standard, which Navy cites, for several years.</a:t>
            </a:r>
          </a:p>
          <a:p>
            <a:r>
              <a:rPr lang="en-US" dirty="0" smtClean="0"/>
              <a:t>EPA rejected nearly 20 years ago the 25 millirem dose used by WA </a:t>
            </a:r>
            <a:r>
              <a:rPr lang="en-US" dirty="0" err="1" smtClean="0"/>
              <a:t>DoH</a:t>
            </a:r>
            <a:r>
              <a:rPr lang="en-US" dirty="0" smtClean="0"/>
              <a:t> as not protective of health at Superfund sites</a:t>
            </a:r>
          </a:p>
          <a:p>
            <a:r>
              <a:rPr lang="en-US" dirty="0" smtClean="0"/>
              <a:t>EPA, at sites like Hanford, requires estimating dose based on residential use of the area. Navy uses just 2 hours a day, 5 days a week of exposure.  </a:t>
            </a:r>
          </a:p>
          <a:p>
            <a:r>
              <a:rPr lang="en-US" dirty="0" smtClean="0"/>
              <a:t>Child cancer risk estimate of 1.2% is actually conservative utilizing National Academy of Science national consensus scientific report on risk from radiation doses, using  most conservative childhood increased risk level and just 50 hours a week exposure instead of 10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7391400" cy="4102291"/>
          </a:xfrm>
        </p:spPr>
        <p:txBody>
          <a:bodyPr>
            <a:normAutofit fontScale="92500"/>
          </a:bodyPr>
          <a:lstStyle/>
          <a:p>
            <a:r>
              <a:rPr lang="en-US" dirty="0" smtClean="0"/>
              <a:t>Navy has acknowledged need to investigate other areas</a:t>
            </a:r>
          </a:p>
          <a:p>
            <a:r>
              <a:rPr lang="en-US" dirty="0" smtClean="0"/>
              <a:t>Lesson from Treasure Island, CA, former Naval Station, where Cesium buttons were found throughout area of former Navy housing turned into public housing</a:t>
            </a:r>
          </a:p>
          <a:p>
            <a:r>
              <a:rPr lang="en-US" dirty="0" smtClean="0"/>
              <a:t>Even Building 30 shown as potential historic contamination and grassy areas around it. </a:t>
            </a:r>
            <a:endParaRPr lang="en-US" dirty="0"/>
          </a:p>
        </p:txBody>
      </p:sp>
      <p:sp>
        <p:nvSpPr>
          <p:cNvPr id="3" name="Date Placeholder 2"/>
          <p:cNvSpPr>
            <a:spLocks noGrp="1"/>
          </p:cNvSpPr>
          <p:nvPr>
            <p:ph type="dt" sz="half" idx="10"/>
          </p:nvPr>
        </p:nvSpPr>
        <p:spPr/>
        <p:txBody>
          <a:bodyPr/>
          <a:lstStyle/>
          <a:p>
            <a:r>
              <a:rPr lang="en-US" smtClean="0"/>
              <a:t>September 8, 2014</a:t>
            </a:r>
            <a:endParaRPr lang="en-US"/>
          </a:p>
        </p:txBody>
      </p:sp>
      <p:sp>
        <p:nvSpPr>
          <p:cNvPr id="4" name="Footer Placeholder 3"/>
          <p:cNvSpPr>
            <a:spLocks noGrp="1"/>
          </p:cNvSpPr>
          <p:nvPr>
            <p:ph type="ftr" sz="quarter" idx="11"/>
          </p:nvPr>
        </p:nvSpPr>
        <p:spPr/>
        <p:txBody>
          <a:bodyPr/>
          <a:lstStyle/>
          <a:p>
            <a:r>
              <a:rPr lang="en-US" smtClean="0"/>
              <a:t>Former NSPS Seattle Briefing</a:t>
            </a:r>
            <a:endParaRPr lang="en-US"/>
          </a:p>
        </p:txBody>
      </p:sp>
      <p:sp>
        <p:nvSpPr>
          <p:cNvPr id="5" name="Slide Number Placeholder 4"/>
          <p:cNvSpPr>
            <a:spLocks noGrp="1"/>
          </p:cNvSpPr>
          <p:nvPr>
            <p:ph type="sldNum" sz="quarter" idx="12"/>
          </p:nvPr>
        </p:nvSpPr>
        <p:spPr/>
        <p:txBody>
          <a:bodyPr/>
          <a:lstStyle/>
          <a:p>
            <a:fld id="{511FD401-1D42-40FF-BA61-5B1E298393A4}" type="slidenum">
              <a:rPr lang="en-US" smtClean="0"/>
              <a:pPr/>
              <a:t>12</a:t>
            </a:fld>
            <a:endParaRPr lang="en-US"/>
          </a:p>
        </p:txBody>
      </p:sp>
      <p:sp>
        <p:nvSpPr>
          <p:cNvPr id="6" name="Title 5"/>
          <p:cNvSpPr>
            <a:spLocks noGrp="1"/>
          </p:cNvSpPr>
          <p:nvPr>
            <p:ph type="title"/>
          </p:nvPr>
        </p:nvSpPr>
        <p:spPr>
          <a:xfrm>
            <a:off x="533400" y="293688"/>
            <a:ext cx="7315200" cy="1458912"/>
          </a:xfrm>
          <a:ln>
            <a:solidFill>
              <a:schemeClr val="accent1">
                <a:alpha val="53000"/>
              </a:schemeClr>
            </a:solidFill>
          </a:ln>
        </p:spPr>
        <p:txBody>
          <a:bodyPr>
            <a:normAutofit fontScale="90000"/>
          </a:bodyPr>
          <a:lstStyle/>
          <a:p>
            <a:r>
              <a:rPr lang="en-US" sz="3600" dirty="0" smtClean="0"/>
              <a:t>Should Not Assert We Know Where Contamination Is, or That No Public Access Areas May be Contaminated</a:t>
            </a:r>
            <a:endParaRPr lang="en-US" sz="3600" dirty="0"/>
          </a:p>
        </p:txBody>
      </p:sp>
    </p:spTree>
    <p:extLst>
      <p:ext uri="{BB962C8B-B14F-4D97-AF65-F5344CB8AC3E}">
        <p14:creationId xmlns:p14="http://schemas.microsoft.com/office/powerpoint/2010/main" xmlns="" val="164403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“Button” and pit of highly radioactive Cesium found under grass in front of and behind Building 2</a:t>
            </a:r>
          </a:p>
          <a:p>
            <a:r>
              <a:rPr lang="en-US" dirty="0"/>
              <a:t>C</a:t>
            </a:r>
            <a:r>
              <a:rPr lang="en-US" dirty="0" smtClean="0"/>
              <a:t>esium buttons were also found throughout housing area at Navy’s former Treasure Island base in CA</a:t>
            </a:r>
          </a:p>
          <a:p>
            <a:r>
              <a:rPr lang="en-US" dirty="0" smtClean="0"/>
              <a:t>Why has there been no disclosure of how hot / radioactive the Cesium button was, or radiation levels from Strontium found???</a:t>
            </a:r>
          </a:p>
          <a:p>
            <a:r>
              <a:rPr lang="en-US" dirty="0" smtClean="0"/>
              <a:t>Cesium and Strontium not generally considered “low-level” radioactive wastes. </a:t>
            </a:r>
          </a:p>
          <a:p>
            <a:r>
              <a:rPr lang="en-US" dirty="0" smtClean="0"/>
              <a:t>Navy has still failed to disclose records of where Sr &amp; Cs were used or disposed. </a:t>
            </a:r>
          </a:p>
          <a:p>
            <a:r>
              <a:rPr lang="en-US" dirty="0" smtClean="0"/>
              <a:t>Why haven’t Ecology and Parks insisted on disclosure?</a:t>
            </a:r>
            <a:endParaRPr lang="en-US" dirty="0"/>
          </a:p>
        </p:txBody>
      </p:sp>
      <p:sp>
        <p:nvSpPr>
          <p:cNvPr id="3" name="Date Placeholder 2"/>
          <p:cNvSpPr>
            <a:spLocks noGrp="1"/>
          </p:cNvSpPr>
          <p:nvPr>
            <p:ph type="dt" sz="half" idx="10"/>
          </p:nvPr>
        </p:nvSpPr>
        <p:spPr/>
        <p:txBody>
          <a:bodyPr/>
          <a:lstStyle/>
          <a:p>
            <a:r>
              <a:rPr lang="en-US" smtClean="0"/>
              <a:t>September 8, 2014</a:t>
            </a:r>
            <a:endParaRPr lang="en-US"/>
          </a:p>
        </p:txBody>
      </p:sp>
      <p:sp>
        <p:nvSpPr>
          <p:cNvPr id="4" name="Footer Placeholder 3"/>
          <p:cNvSpPr>
            <a:spLocks noGrp="1"/>
          </p:cNvSpPr>
          <p:nvPr>
            <p:ph type="ftr" sz="quarter" idx="11"/>
          </p:nvPr>
        </p:nvSpPr>
        <p:spPr/>
        <p:txBody>
          <a:bodyPr/>
          <a:lstStyle/>
          <a:p>
            <a:r>
              <a:rPr lang="en-US" smtClean="0"/>
              <a:t>Former NSPS Seattle Briefing</a:t>
            </a:r>
            <a:endParaRPr lang="en-US"/>
          </a:p>
        </p:txBody>
      </p:sp>
      <p:sp>
        <p:nvSpPr>
          <p:cNvPr id="5" name="Slide Number Placeholder 4"/>
          <p:cNvSpPr>
            <a:spLocks noGrp="1"/>
          </p:cNvSpPr>
          <p:nvPr>
            <p:ph type="sldNum" sz="quarter" idx="12"/>
          </p:nvPr>
        </p:nvSpPr>
        <p:spPr/>
        <p:txBody>
          <a:bodyPr/>
          <a:lstStyle/>
          <a:p>
            <a:fld id="{511FD401-1D42-40FF-BA61-5B1E298393A4}" type="slidenum">
              <a:rPr lang="en-US" smtClean="0"/>
              <a:pPr/>
              <a:t>13</a:t>
            </a:fld>
            <a:endParaRPr lang="en-US"/>
          </a:p>
        </p:txBody>
      </p:sp>
      <p:sp>
        <p:nvSpPr>
          <p:cNvPr id="6" name="Title 5"/>
          <p:cNvSpPr>
            <a:spLocks noGrp="1"/>
          </p:cNvSpPr>
          <p:nvPr>
            <p:ph type="title"/>
          </p:nvPr>
        </p:nvSpPr>
        <p:spPr>
          <a:ln>
            <a:solidFill>
              <a:schemeClr val="accent1">
                <a:alpha val="62000"/>
              </a:schemeClr>
            </a:solidFill>
          </a:ln>
        </p:spPr>
        <p:txBody>
          <a:bodyPr>
            <a:normAutofit fontScale="90000"/>
          </a:bodyPr>
          <a:lstStyle/>
          <a:p>
            <a:r>
              <a:rPr lang="en-US" dirty="0" smtClean="0"/>
              <a:t>Need to Disclose How Dangerous Cesium and Strontium Are</a:t>
            </a:r>
            <a:endParaRPr lang="en-US" dirty="0"/>
          </a:p>
        </p:txBody>
      </p:sp>
    </p:spTree>
    <p:extLst>
      <p:ext uri="{BB962C8B-B14F-4D97-AF65-F5344CB8AC3E}">
        <p14:creationId xmlns:p14="http://schemas.microsoft.com/office/powerpoint/2010/main" xmlns="" val="99135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535363"/>
          </a:xfrm>
        </p:spPr>
        <p:txBody>
          <a:bodyPr/>
          <a:lstStyle/>
          <a:p>
            <a:r>
              <a:rPr lang="en-US" dirty="0" smtClean="0"/>
              <a:t>Materials from Navy and Ecology only refer to low level radioactive waste, no mention of mercury. </a:t>
            </a:r>
          </a:p>
          <a:p>
            <a:r>
              <a:rPr lang="en-US" dirty="0" smtClean="0"/>
              <a:t>What quantities, where? </a:t>
            </a:r>
            <a:endParaRPr lang="en-US" dirty="0"/>
          </a:p>
        </p:txBody>
      </p:sp>
      <p:sp>
        <p:nvSpPr>
          <p:cNvPr id="3" name="Date Placeholder 2"/>
          <p:cNvSpPr>
            <a:spLocks noGrp="1"/>
          </p:cNvSpPr>
          <p:nvPr>
            <p:ph type="dt" sz="half" idx="10"/>
          </p:nvPr>
        </p:nvSpPr>
        <p:spPr/>
        <p:txBody>
          <a:bodyPr/>
          <a:lstStyle/>
          <a:p>
            <a:r>
              <a:rPr lang="en-US" smtClean="0"/>
              <a:t>September 8, 2014</a:t>
            </a:r>
            <a:endParaRPr lang="en-US"/>
          </a:p>
        </p:txBody>
      </p:sp>
      <p:sp>
        <p:nvSpPr>
          <p:cNvPr id="4" name="Footer Placeholder 3"/>
          <p:cNvSpPr>
            <a:spLocks noGrp="1"/>
          </p:cNvSpPr>
          <p:nvPr>
            <p:ph type="ftr" sz="quarter" idx="11"/>
          </p:nvPr>
        </p:nvSpPr>
        <p:spPr/>
        <p:txBody>
          <a:bodyPr/>
          <a:lstStyle/>
          <a:p>
            <a:r>
              <a:rPr lang="en-US" smtClean="0"/>
              <a:t>Former NSPS Seattle Briefing</a:t>
            </a:r>
            <a:endParaRPr lang="en-US"/>
          </a:p>
        </p:txBody>
      </p:sp>
      <p:sp>
        <p:nvSpPr>
          <p:cNvPr id="5" name="Slide Number Placeholder 4"/>
          <p:cNvSpPr>
            <a:spLocks noGrp="1"/>
          </p:cNvSpPr>
          <p:nvPr>
            <p:ph type="sldNum" sz="quarter" idx="12"/>
          </p:nvPr>
        </p:nvSpPr>
        <p:spPr/>
        <p:txBody>
          <a:bodyPr/>
          <a:lstStyle/>
          <a:p>
            <a:fld id="{511FD401-1D42-40FF-BA61-5B1E298393A4}" type="slidenum">
              <a:rPr lang="en-US" smtClean="0"/>
              <a:pPr/>
              <a:t>14</a:t>
            </a:fld>
            <a:endParaRPr lang="en-US"/>
          </a:p>
        </p:txBody>
      </p:sp>
      <p:sp>
        <p:nvSpPr>
          <p:cNvPr id="6" name="Title 5"/>
          <p:cNvSpPr>
            <a:spLocks noGrp="1"/>
          </p:cNvSpPr>
          <p:nvPr>
            <p:ph type="title"/>
          </p:nvPr>
        </p:nvSpPr>
        <p:spPr>
          <a:xfrm>
            <a:off x="457200" y="274638"/>
            <a:ext cx="8229600" cy="2087562"/>
          </a:xfrm>
        </p:spPr>
        <p:txBody>
          <a:bodyPr>
            <a:normAutofit fontScale="90000"/>
          </a:bodyPr>
          <a:lstStyle/>
          <a:p>
            <a:r>
              <a:rPr lang="en-US" dirty="0" smtClean="0"/>
              <a:t>Why haven’t Navy, Seattle and Ecology public fact sheets disclosed Mercury contamination?</a:t>
            </a:r>
            <a:endParaRPr lang="en-US" dirty="0"/>
          </a:p>
        </p:txBody>
      </p:sp>
    </p:spTree>
    <p:extLst>
      <p:ext uri="{BB962C8B-B14F-4D97-AF65-F5344CB8AC3E}">
        <p14:creationId xmlns:p14="http://schemas.microsoft.com/office/powerpoint/2010/main" xmlns="" val="159306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Cleanup Levels are based on:</a:t>
            </a:r>
            <a:br>
              <a:rPr lang="en-US" dirty="0" smtClean="0"/>
            </a:br>
            <a:endParaRPr lang="en-US" dirty="0"/>
          </a:p>
        </p:txBody>
      </p:sp>
      <p:sp>
        <p:nvSpPr>
          <p:cNvPr id="3" name="Content Placeholder 2"/>
          <p:cNvSpPr>
            <a:spLocks noGrp="1"/>
          </p:cNvSpPr>
          <p:nvPr>
            <p:ph idx="1"/>
          </p:nvPr>
        </p:nvSpPr>
        <p:spPr>
          <a:xfrm>
            <a:off x="457200" y="1447800"/>
            <a:ext cx="8229600" cy="4678363"/>
          </a:xfrm>
          <a:ln>
            <a:solidFill>
              <a:schemeClr val="accent1">
                <a:alpha val="28000"/>
              </a:schemeClr>
            </a:solidFill>
          </a:ln>
        </p:spPr>
        <p:txBody>
          <a:bodyPr>
            <a:normAutofit/>
          </a:bodyPr>
          <a:lstStyle/>
          <a:p>
            <a:r>
              <a:rPr lang="en-US" sz="3600" dirty="0"/>
              <a:t>How Much Time Someone is </a:t>
            </a:r>
            <a:r>
              <a:rPr lang="en-US" sz="3600" dirty="0" smtClean="0"/>
              <a:t>Exposed</a:t>
            </a:r>
            <a:endParaRPr lang="en-US" sz="3600" dirty="0"/>
          </a:p>
          <a:p>
            <a:r>
              <a:rPr lang="en-US" sz="3600" dirty="0" smtClean="0"/>
              <a:t>How </a:t>
            </a:r>
            <a:r>
              <a:rPr lang="en-US" sz="3600" dirty="0"/>
              <a:t>they are exposed (e.g., eat soil, plants, water, radiation from soil</a:t>
            </a:r>
            <a:r>
              <a:rPr lang="en-US" sz="3600" dirty="0" smtClean="0"/>
              <a:t>)</a:t>
            </a:r>
          </a:p>
          <a:p>
            <a:r>
              <a:rPr lang="en-US" sz="3600" dirty="0" smtClean="0"/>
              <a:t>The dose from those exposures</a:t>
            </a:r>
          </a:p>
          <a:p>
            <a:r>
              <a:rPr lang="en-US" sz="3600" dirty="0" smtClean="0"/>
              <a:t>The risk from that combined dose</a:t>
            </a:r>
            <a:endParaRPr lang="en-US" sz="3600" dirty="0"/>
          </a:p>
        </p:txBody>
      </p:sp>
    </p:spTree>
    <p:extLst>
      <p:ext uri="{BB962C8B-B14F-4D97-AF65-F5344CB8AC3E}">
        <p14:creationId xmlns:p14="http://schemas.microsoft.com/office/powerpoint/2010/main" xmlns="" val="86642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i="1" dirty="0" smtClean="0"/>
              <a:t>Is 2 hours a day the maximum your children and future generations will use Magnuson Park???</a:t>
            </a:r>
            <a:endParaRPr lang="en-US" b="1" i="1" dirty="0"/>
          </a:p>
        </p:txBody>
      </p:sp>
      <p:sp>
        <p:nvSpPr>
          <p:cNvPr id="3" name="Content Placeholder 2"/>
          <p:cNvSpPr>
            <a:spLocks noGrp="1"/>
          </p:cNvSpPr>
          <p:nvPr>
            <p:ph idx="1"/>
          </p:nvPr>
        </p:nvSpPr>
        <p:spPr>
          <a:xfrm>
            <a:off x="457200" y="2209800"/>
            <a:ext cx="8229600" cy="4343400"/>
          </a:xfrm>
          <a:ln>
            <a:solidFill>
              <a:schemeClr val="accent1">
                <a:alpha val="30000"/>
              </a:schemeClr>
            </a:solidFill>
          </a:ln>
        </p:spPr>
        <p:txBody>
          <a:bodyPr>
            <a:normAutofit fontScale="92500" lnSpcReduction="20000"/>
          </a:bodyPr>
          <a:lstStyle/>
          <a:p>
            <a:r>
              <a:rPr lang="en-US" sz="3800" dirty="0" smtClean="0"/>
              <a:t>2 hours a day, 5 days a week is what the Navy is using as the MAXIMUM exposure people will have at Magnuson Park. </a:t>
            </a:r>
          </a:p>
          <a:p>
            <a:r>
              <a:rPr lang="en-US" dirty="0" smtClean="0"/>
              <a:t>The Navy plan will leave behind contamination at levels which will give someone a radiation dose of 15 millirem a year from using the Park just 2 hours a day, 5 days a week </a:t>
            </a:r>
          </a:p>
          <a:p>
            <a:r>
              <a:rPr lang="en-US" dirty="0" smtClean="0"/>
              <a:t>What about the hundreds of residents???</a:t>
            </a:r>
          </a:p>
          <a:p>
            <a:r>
              <a:rPr lang="en-US" dirty="0" smtClean="0"/>
              <a:t>This is truly an environmental justice issue (or environmental injustice). </a:t>
            </a:r>
          </a:p>
          <a:p>
            <a:endParaRPr lang="en-US" dirty="0" smtClean="0"/>
          </a:p>
          <a:p>
            <a:endParaRPr lang="en-US" dirty="0"/>
          </a:p>
        </p:txBody>
      </p:sp>
    </p:spTree>
    <p:extLst>
      <p:ext uri="{BB962C8B-B14F-4D97-AF65-F5344CB8AC3E}">
        <p14:creationId xmlns:p14="http://schemas.microsoft.com/office/powerpoint/2010/main" xmlns="" val="53455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normAutofit fontScale="85000" lnSpcReduction="10000"/>
          </a:bodyPr>
          <a:lstStyle/>
          <a:p>
            <a:r>
              <a:rPr lang="en-US" dirty="0" smtClean="0"/>
              <a:t>Rules require notice of restriction on use of resources with comment</a:t>
            </a:r>
          </a:p>
          <a:p>
            <a:r>
              <a:rPr lang="en-US" dirty="0" smtClean="0"/>
              <a:t>Park is actually residential use area with 400 current residents, growing to 700+ with schools and camps</a:t>
            </a:r>
          </a:p>
          <a:p>
            <a:r>
              <a:rPr lang="en-US" dirty="0" smtClean="0"/>
              <a:t>Unrestricted         2 hours / day, 2 days/week</a:t>
            </a:r>
          </a:p>
          <a:p>
            <a:r>
              <a:rPr lang="en-US" dirty="0" smtClean="0"/>
              <a:t>EPA rejected both 25 </a:t>
            </a:r>
            <a:r>
              <a:rPr lang="en-US" dirty="0" err="1" smtClean="0"/>
              <a:t>mr</a:t>
            </a:r>
            <a:r>
              <a:rPr lang="en-US" dirty="0" smtClean="0"/>
              <a:t>/year and 15 </a:t>
            </a:r>
            <a:r>
              <a:rPr lang="en-US" dirty="0" err="1" smtClean="0"/>
              <a:t>mr</a:t>
            </a:r>
            <a:r>
              <a:rPr lang="en-US" dirty="0" smtClean="0"/>
              <a:t>/year as cleanup level and rejects use of dose based level </a:t>
            </a:r>
          </a:p>
          <a:p>
            <a:r>
              <a:rPr lang="en-US" dirty="0" smtClean="0"/>
              <a:t>Important topic for a cleanup advisory committee including residents, experts…</a:t>
            </a:r>
            <a:endParaRPr lang="en-US" dirty="0"/>
          </a:p>
        </p:txBody>
      </p:sp>
      <p:sp>
        <p:nvSpPr>
          <p:cNvPr id="3" name="Date Placeholder 2"/>
          <p:cNvSpPr>
            <a:spLocks noGrp="1"/>
          </p:cNvSpPr>
          <p:nvPr>
            <p:ph type="dt" sz="half" idx="10"/>
          </p:nvPr>
        </p:nvSpPr>
        <p:spPr/>
        <p:txBody>
          <a:bodyPr/>
          <a:lstStyle/>
          <a:p>
            <a:r>
              <a:rPr lang="en-US" smtClean="0"/>
              <a:t>September 8, 2014</a:t>
            </a:r>
            <a:endParaRPr lang="en-US"/>
          </a:p>
        </p:txBody>
      </p:sp>
      <p:sp>
        <p:nvSpPr>
          <p:cNvPr id="4" name="Footer Placeholder 3"/>
          <p:cNvSpPr>
            <a:spLocks noGrp="1"/>
          </p:cNvSpPr>
          <p:nvPr>
            <p:ph type="ftr" sz="quarter" idx="11"/>
          </p:nvPr>
        </p:nvSpPr>
        <p:spPr/>
        <p:txBody>
          <a:bodyPr/>
          <a:lstStyle/>
          <a:p>
            <a:r>
              <a:rPr lang="en-US" smtClean="0"/>
              <a:t>Former NSPS Seattle Briefing</a:t>
            </a:r>
            <a:endParaRPr lang="en-US"/>
          </a:p>
        </p:txBody>
      </p:sp>
      <p:sp>
        <p:nvSpPr>
          <p:cNvPr id="5" name="Slide Number Placeholder 4"/>
          <p:cNvSpPr>
            <a:spLocks noGrp="1"/>
          </p:cNvSpPr>
          <p:nvPr>
            <p:ph type="sldNum" sz="quarter" idx="12"/>
          </p:nvPr>
        </p:nvSpPr>
        <p:spPr/>
        <p:txBody>
          <a:bodyPr/>
          <a:lstStyle/>
          <a:p>
            <a:fld id="{511FD401-1D42-40FF-BA61-5B1E298393A4}" type="slidenum">
              <a:rPr lang="en-US" smtClean="0"/>
              <a:pPr/>
              <a:t>17</a:t>
            </a:fld>
            <a:endParaRPr lang="en-US"/>
          </a:p>
        </p:txBody>
      </p:sp>
      <p:sp>
        <p:nvSpPr>
          <p:cNvPr id="6" name="Title 5"/>
          <p:cNvSpPr>
            <a:spLocks noGrp="1"/>
          </p:cNvSpPr>
          <p:nvPr>
            <p:ph type="title"/>
          </p:nvPr>
        </p:nvSpPr>
        <p:spPr>
          <a:xfrm>
            <a:off x="457200" y="274638"/>
            <a:ext cx="8229600" cy="1706562"/>
          </a:xfrm>
          <a:ln>
            <a:solidFill>
              <a:schemeClr val="accent1">
                <a:alpha val="56000"/>
              </a:schemeClr>
            </a:solidFill>
          </a:ln>
        </p:spPr>
        <p:txBody>
          <a:bodyPr>
            <a:normAutofit fontScale="90000"/>
          </a:bodyPr>
          <a:lstStyle/>
          <a:p>
            <a:r>
              <a:rPr lang="en-US" dirty="0" smtClean="0"/>
              <a:t>Public Needs to be Asked if</a:t>
            </a:r>
            <a:br>
              <a:rPr lang="en-US" dirty="0" smtClean="0"/>
            </a:br>
            <a:r>
              <a:rPr lang="en-US" dirty="0" smtClean="0"/>
              <a:t>what is maximum reasonable foreseeable exposure</a:t>
            </a:r>
            <a:endParaRPr lang="en-US" dirty="0"/>
          </a:p>
        </p:txBody>
      </p:sp>
      <p:sp>
        <p:nvSpPr>
          <p:cNvPr id="8" name="Not Equal 7"/>
          <p:cNvSpPr/>
          <p:nvPr/>
        </p:nvSpPr>
        <p:spPr>
          <a:xfrm>
            <a:off x="2590800" y="3657600"/>
            <a:ext cx="762000" cy="457200"/>
          </a:xfrm>
          <a:prstGeom prst="mathNotEqual">
            <a:avLst>
              <a:gd name="adj1" fmla="val 23520"/>
              <a:gd name="adj2" fmla="val 6421338"/>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21024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3000" y="1066800"/>
            <a:ext cx="6629400" cy="5486400"/>
          </a:xfrm>
          <a:prstGeom prst="rect">
            <a:avLst/>
          </a:prstGeom>
        </p:spPr>
      </p:pic>
      <p:sp>
        <p:nvSpPr>
          <p:cNvPr id="10" name="Date Placeholder 9"/>
          <p:cNvSpPr>
            <a:spLocks noGrp="1"/>
          </p:cNvSpPr>
          <p:nvPr>
            <p:ph type="dt" sz="half" idx="10"/>
          </p:nvPr>
        </p:nvSpPr>
        <p:spPr/>
        <p:txBody>
          <a:bodyPr/>
          <a:lstStyle/>
          <a:p>
            <a:r>
              <a:rPr lang="en-US" smtClean="0"/>
              <a:t>September 8, 2014</a:t>
            </a:r>
            <a:endParaRPr lang="en-US"/>
          </a:p>
        </p:txBody>
      </p:sp>
      <p:sp>
        <p:nvSpPr>
          <p:cNvPr id="12" name="Footer Placeholder 11"/>
          <p:cNvSpPr>
            <a:spLocks noGrp="1"/>
          </p:cNvSpPr>
          <p:nvPr>
            <p:ph type="ftr" sz="quarter" idx="11"/>
          </p:nvPr>
        </p:nvSpPr>
        <p:spPr/>
        <p:txBody>
          <a:bodyPr/>
          <a:lstStyle/>
          <a:p>
            <a:r>
              <a:rPr lang="en-US" smtClean="0"/>
              <a:t>Former NSPS Seattle Briefing</a:t>
            </a:r>
            <a:endParaRPr lang="en-US"/>
          </a:p>
        </p:txBody>
      </p:sp>
      <p:sp>
        <p:nvSpPr>
          <p:cNvPr id="11" name="Slide Number Placeholder 10"/>
          <p:cNvSpPr>
            <a:spLocks noGrp="1"/>
          </p:cNvSpPr>
          <p:nvPr>
            <p:ph type="sldNum" sz="quarter" idx="12"/>
          </p:nvPr>
        </p:nvSpPr>
        <p:spPr/>
        <p:txBody>
          <a:bodyPr/>
          <a:lstStyle/>
          <a:p>
            <a:fld id="{511FD401-1D42-40FF-BA61-5B1E298393A4}" type="slidenum">
              <a:rPr lang="en-US" smtClean="0"/>
              <a:pPr/>
              <a:t>18</a:t>
            </a:fld>
            <a:endParaRPr lang="en-US"/>
          </a:p>
        </p:txBody>
      </p:sp>
      <p:sp>
        <p:nvSpPr>
          <p:cNvPr id="2" name="Title 1"/>
          <p:cNvSpPr>
            <a:spLocks noGrp="1"/>
          </p:cNvSpPr>
          <p:nvPr>
            <p:ph type="title"/>
          </p:nvPr>
        </p:nvSpPr>
        <p:spPr>
          <a:xfrm>
            <a:off x="457200" y="274638"/>
            <a:ext cx="8229600" cy="868362"/>
          </a:xfrm>
        </p:spPr>
        <p:txBody>
          <a:bodyPr>
            <a:normAutofit fontScale="90000"/>
          </a:bodyPr>
          <a:lstStyle/>
          <a:p>
            <a:pPr algn="ctr"/>
            <a:r>
              <a:rPr lang="en-US" sz="3200" b="1" dirty="0" smtClean="0">
                <a:latin typeface="Times New Roman" pitchFamily="18" charset="0"/>
                <a:cs typeface="Times New Roman" pitchFamily="18" charset="0"/>
              </a:rPr>
              <a:t>Contaminated Storm Line under Building 27 (Arena Sports) runs out to Lake Washington</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0" y="2743200"/>
            <a:ext cx="5715000" cy="3733800"/>
          </a:xfrm>
          <a:prstGeom prst="rect">
            <a:avLst/>
          </a:prstGeom>
        </p:spPr>
      </p:pic>
      <p:sp>
        <p:nvSpPr>
          <p:cNvPr id="10" name="Date Placeholder 9"/>
          <p:cNvSpPr>
            <a:spLocks noGrp="1"/>
          </p:cNvSpPr>
          <p:nvPr>
            <p:ph type="dt" sz="half" idx="10"/>
          </p:nvPr>
        </p:nvSpPr>
        <p:spPr/>
        <p:txBody>
          <a:bodyPr/>
          <a:lstStyle/>
          <a:p>
            <a:r>
              <a:rPr lang="en-US" smtClean="0"/>
              <a:t>September 8, 2014</a:t>
            </a:r>
            <a:endParaRPr lang="en-US"/>
          </a:p>
        </p:txBody>
      </p:sp>
      <p:sp>
        <p:nvSpPr>
          <p:cNvPr id="12" name="Footer Placeholder 11"/>
          <p:cNvSpPr>
            <a:spLocks noGrp="1"/>
          </p:cNvSpPr>
          <p:nvPr>
            <p:ph type="ftr" sz="quarter" idx="11"/>
          </p:nvPr>
        </p:nvSpPr>
        <p:spPr/>
        <p:txBody>
          <a:bodyPr/>
          <a:lstStyle/>
          <a:p>
            <a:r>
              <a:rPr lang="en-US" smtClean="0"/>
              <a:t>Former NSPS Seattle Briefing</a:t>
            </a:r>
            <a:endParaRPr lang="en-US"/>
          </a:p>
        </p:txBody>
      </p:sp>
      <p:sp>
        <p:nvSpPr>
          <p:cNvPr id="11" name="Slide Number Placeholder 10"/>
          <p:cNvSpPr>
            <a:spLocks noGrp="1"/>
          </p:cNvSpPr>
          <p:nvPr>
            <p:ph type="sldNum" sz="quarter" idx="12"/>
          </p:nvPr>
        </p:nvSpPr>
        <p:spPr/>
        <p:txBody>
          <a:bodyPr/>
          <a:lstStyle/>
          <a:p>
            <a:fld id="{511FD401-1D42-40FF-BA61-5B1E298393A4}" type="slidenum">
              <a:rPr lang="en-US" smtClean="0"/>
              <a:pPr/>
              <a:t>19</a:t>
            </a:fld>
            <a:endParaRPr lang="en-US"/>
          </a:p>
        </p:txBody>
      </p:sp>
      <p:sp>
        <p:nvSpPr>
          <p:cNvPr id="2" name="Title 1"/>
          <p:cNvSpPr>
            <a:spLocks noGrp="1"/>
          </p:cNvSpPr>
          <p:nvPr>
            <p:ph type="title"/>
          </p:nvPr>
        </p:nvSpPr>
        <p:spPr>
          <a:xfrm>
            <a:off x="457200" y="274638"/>
            <a:ext cx="8229600" cy="2239962"/>
          </a:xfrm>
        </p:spPr>
        <p:txBody>
          <a:bodyPr>
            <a:normAutofit fontScale="90000"/>
          </a:bodyPr>
          <a:lstStyle/>
          <a:p>
            <a:pPr algn="ctr"/>
            <a:r>
              <a:rPr lang="en-US" sz="3200" b="1" dirty="0" smtClean="0">
                <a:latin typeface="Times New Roman" pitchFamily="18" charset="0"/>
                <a:cs typeface="Times New Roman" pitchFamily="18" charset="0"/>
              </a:rPr>
              <a:t>At public meetings in 2013, Navy denied storm line was contaminated; Now, Navy acknowledging needs cleanout, but there is no evaluation of alternatives for public to review and comment on</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Site Map</a:t>
            </a:r>
            <a:endParaRPr lang="en-US" dirty="0"/>
          </a:p>
        </p:txBody>
      </p:sp>
      <p:pic>
        <p:nvPicPr>
          <p:cNvPr id="5" name="Picture 4" descr="sitemap.bmp"/>
          <p:cNvPicPr>
            <a:picLocks noChangeAspect="1"/>
          </p:cNvPicPr>
          <p:nvPr/>
        </p:nvPicPr>
        <p:blipFill>
          <a:blip r:embed="rId2" cstate="print"/>
          <a:srcRect l="6684" t="16667" r="4085" b="4444"/>
          <a:stretch>
            <a:fillRect/>
          </a:stretch>
        </p:blipFill>
        <p:spPr>
          <a:xfrm>
            <a:off x="762000" y="1143000"/>
            <a:ext cx="7848600" cy="5410200"/>
          </a:xfrm>
          <a:prstGeom prst="rect">
            <a:avLst/>
          </a:prstGeom>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02163"/>
          </a:xfrm>
        </p:spPr>
        <p:txBody>
          <a:bodyPr>
            <a:normAutofit fontScale="92500" lnSpcReduction="20000"/>
          </a:bodyPr>
          <a:lstStyle/>
          <a:p>
            <a:r>
              <a:rPr lang="en-US" dirty="0" smtClean="0"/>
              <a:t>Navy continues to use process (TCRA) which improperly avoids preparation of analysis of alternatives and public comment </a:t>
            </a:r>
          </a:p>
          <a:p>
            <a:pPr lvl="1"/>
            <a:r>
              <a:rPr lang="en-US" dirty="0" smtClean="0"/>
              <a:t>(Time Critical Response Action, which is typically limited to cleanups taking under 6 months)</a:t>
            </a:r>
          </a:p>
          <a:p>
            <a:r>
              <a:rPr lang="en-US" dirty="0" smtClean="0"/>
              <a:t>No excuse for TCRA and failure to prepare analysis of alternatives for public to review and comment on (EE/CA, FS or Cleanup Plan)</a:t>
            </a:r>
          </a:p>
          <a:p>
            <a:r>
              <a:rPr lang="en-US" dirty="0" smtClean="0"/>
              <a:t>In 2010, newly released records show some of the same objections we have voiced over “hydro jet” cleaning  and said not good option. </a:t>
            </a:r>
            <a:endParaRPr lang="en-US" dirty="0"/>
          </a:p>
        </p:txBody>
      </p:sp>
      <p:sp>
        <p:nvSpPr>
          <p:cNvPr id="3" name="Date Placeholder 2"/>
          <p:cNvSpPr>
            <a:spLocks noGrp="1"/>
          </p:cNvSpPr>
          <p:nvPr>
            <p:ph type="dt" sz="half" idx="10"/>
          </p:nvPr>
        </p:nvSpPr>
        <p:spPr/>
        <p:txBody>
          <a:bodyPr/>
          <a:lstStyle/>
          <a:p>
            <a:r>
              <a:rPr lang="en-US" smtClean="0"/>
              <a:t>September 8, 2014</a:t>
            </a:r>
            <a:endParaRPr lang="en-US"/>
          </a:p>
        </p:txBody>
      </p:sp>
      <p:sp>
        <p:nvSpPr>
          <p:cNvPr id="4" name="Footer Placeholder 3"/>
          <p:cNvSpPr>
            <a:spLocks noGrp="1"/>
          </p:cNvSpPr>
          <p:nvPr>
            <p:ph type="ftr" sz="quarter" idx="11"/>
          </p:nvPr>
        </p:nvSpPr>
        <p:spPr/>
        <p:txBody>
          <a:bodyPr/>
          <a:lstStyle/>
          <a:p>
            <a:r>
              <a:rPr lang="en-US" smtClean="0"/>
              <a:t>Former NSPS Seattle Briefing</a:t>
            </a:r>
            <a:endParaRPr lang="en-US"/>
          </a:p>
        </p:txBody>
      </p:sp>
      <p:sp>
        <p:nvSpPr>
          <p:cNvPr id="5" name="Slide Number Placeholder 4"/>
          <p:cNvSpPr>
            <a:spLocks noGrp="1"/>
          </p:cNvSpPr>
          <p:nvPr>
            <p:ph type="sldNum" sz="quarter" idx="12"/>
          </p:nvPr>
        </p:nvSpPr>
        <p:spPr/>
        <p:txBody>
          <a:bodyPr/>
          <a:lstStyle/>
          <a:p>
            <a:fld id="{511FD401-1D42-40FF-BA61-5B1E298393A4}" type="slidenum">
              <a:rPr lang="en-US" smtClean="0"/>
              <a:pPr/>
              <a:t>20</a:t>
            </a:fld>
            <a:endParaRPr lang="en-US"/>
          </a:p>
        </p:txBody>
      </p:sp>
      <p:sp>
        <p:nvSpPr>
          <p:cNvPr id="6" name="Title 5"/>
          <p:cNvSpPr>
            <a:spLocks noGrp="1"/>
          </p:cNvSpPr>
          <p:nvPr>
            <p:ph type="title"/>
          </p:nvPr>
        </p:nvSpPr>
        <p:spPr/>
        <p:txBody>
          <a:bodyPr>
            <a:noAutofit/>
          </a:bodyPr>
          <a:lstStyle/>
          <a:p>
            <a:r>
              <a:rPr lang="en-US" sz="3200" dirty="0" smtClean="0"/>
              <a:t>Why has there been no evaluation and comment of hydro jet cleaning of storm drains? </a:t>
            </a:r>
            <a:endParaRPr lang="en-US" sz="3200" dirty="0"/>
          </a:p>
        </p:txBody>
      </p:sp>
    </p:spTree>
    <p:extLst>
      <p:ext uri="{BB962C8B-B14F-4D97-AF65-F5344CB8AC3E}">
        <p14:creationId xmlns:p14="http://schemas.microsoft.com/office/powerpoint/2010/main" xmlns="" val="349115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Cleanup Standards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Washington state’s </a:t>
            </a:r>
            <a:r>
              <a:rPr lang="en-US" dirty="0"/>
              <a:t>Model Toxics Control Act (MTCA) </a:t>
            </a:r>
            <a:r>
              <a:rPr lang="en-US" dirty="0" smtClean="0"/>
              <a:t>requires cleanup to levels which protect against the reasonably foreseen highest exposed individuals from having a greater than 1 in 100,000 chance of cancer from contamination left behind. </a:t>
            </a:r>
          </a:p>
          <a:p>
            <a:pPr lvl="1"/>
            <a:r>
              <a:rPr lang="en-US" dirty="0" smtClean="0"/>
              <a:t>Neither 25 or 15 millirem of dose is the State standard</a:t>
            </a:r>
            <a:endParaRPr lang="en-US" dirty="0"/>
          </a:p>
          <a:p>
            <a:r>
              <a:rPr lang="en-US" dirty="0"/>
              <a:t>The standard the </a:t>
            </a:r>
            <a:r>
              <a:rPr lang="en-US" b="1" dirty="0"/>
              <a:t>Navy proposes</a:t>
            </a:r>
            <a:r>
              <a:rPr lang="en-US" dirty="0"/>
              <a:t> to use has an </a:t>
            </a:r>
            <a:r>
              <a:rPr lang="en-US" b="1" dirty="0"/>
              <a:t>additional cancer rate </a:t>
            </a:r>
            <a:r>
              <a:rPr lang="en-US" b="1" dirty="0" smtClean="0"/>
              <a:t>which is 150x </a:t>
            </a:r>
            <a:r>
              <a:rPr lang="en-US" b="1" dirty="0"/>
              <a:t>MTCA for children</a:t>
            </a:r>
            <a:r>
              <a:rPr lang="en-US" dirty="0"/>
              <a:t>. In a high-use public park, that is very significant.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906963"/>
          </a:xfrm>
        </p:spPr>
        <p:txBody>
          <a:bodyPr>
            <a:normAutofit fontScale="85000" lnSpcReduction="20000"/>
          </a:bodyPr>
          <a:lstStyle/>
          <a:p>
            <a:pPr>
              <a:buFont typeface="Wingdings" pitchFamily="2" charset="2"/>
              <a:buChar char="Ø"/>
            </a:pPr>
            <a:endParaRPr lang="en-US" sz="3200" b="1"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Ecology’s recent presentation said: “EPA and Nuclear Regulatory Commission standard is</a:t>
            </a:r>
            <a:r>
              <a:rPr lang="en-US" sz="3200" dirty="0" smtClean="0">
                <a:solidFill>
                  <a:srgbClr val="FF0000"/>
                </a:solidFill>
                <a:latin typeface="Times New Roman" pitchFamily="18" charset="0"/>
                <a:cs typeface="Times New Roman" pitchFamily="18" charset="0"/>
              </a:rPr>
              <a:t> 25 </a:t>
            </a:r>
            <a:r>
              <a:rPr lang="en-US" sz="3200" dirty="0" err="1" smtClean="0">
                <a:solidFill>
                  <a:srgbClr val="FF0000"/>
                </a:solidFill>
                <a:latin typeface="Times New Roman" pitchFamily="18" charset="0"/>
                <a:cs typeface="Times New Roman" pitchFamily="18" charset="0"/>
              </a:rPr>
              <a:t>mrem</a:t>
            </a:r>
            <a:r>
              <a:rPr lang="en-US" sz="3200" dirty="0" smtClean="0">
                <a:solidFill>
                  <a:srgbClr val="FF0000"/>
                </a:solidFill>
                <a:latin typeface="Times New Roman" pitchFamily="18" charset="0"/>
                <a:cs typeface="Times New Roman" pitchFamily="18" charset="0"/>
              </a:rPr>
              <a:t>/year</a:t>
            </a:r>
            <a:r>
              <a:rPr lang="en-US" sz="3200" dirty="0" smtClean="0">
                <a:latin typeface="Times New Roman" pitchFamily="18" charset="0"/>
                <a:cs typeface="Times New Roman" pitchFamily="18" charset="0"/>
              </a:rPr>
              <a:t>.”</a:t>
            </a:r>
          </a:p>
          <a:p>
            <a:pPr>
              <a:buFont typeface="Wingdings" pitchFamily="2" charset="2"/>
              <a:buChar char="Ø"/>
            </a:pPr>
            <a:r>
              <a:rPr lang="en-US" sz="3200" b="1" i="1" dirty="0" smtClean="0">
                <a:latin typeface="Times New Roman" pitchFamily="18" charset="0"/>
                <a:cs typeface="Times New Roman" pitchFamily="18" charset="0"/>
              </a:rPr>
              <a:t>WRONG!!!</a:t>
            </a:r>
          </a:p>
          <a:p>
            <a:pPr>
              <a:buFont typeface="Wingdings" pitchFamily="2" charset="2"/>
              <a:buChar char="Ø"/>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EPA rejected 25 millirem over a decade ago as not protective of health!!!</a:t>
            </a:r>
          </a:p>
          <a:p>
            <a:pPr>
              <a:buFont typeface="Wingdings" pitchFamily="2" charset="2"/>
              <a:buChar char="Ø"/>
            </a:pPr>
            <a:r>
              <a:rPr lang="en-US" sz="4000" b="1" dirty="0" smtClean="0">
                <a:latin typeface="Times New Roman" pitchFamily="18" charset="0"/>
                <a:cs typeface="Times New Roman" pitchFamily="18" charset="0"/>
              </a:rPr>
              <a:t>EPA no longer even allows use of 15 millirem!!!</a:t>
            </a:r>
          </a:p>
          <a:p>
            <a:pPr>
              <a:buFont typeface="Wingdings" pitchFamily="2" charset="2"/>
              <a:buChar char="Ø"/>
            </a:pPr>
            <a:r>
              <a:rPr lang="en-US" sz="4000" b="1" dirty="0" smtClean="0">
                <a:latin typeface="Times New Roman" pitchFamily="18" charset="0"/>
                <a:cs typeface="Times New Roman" pitchFamily="18" charset="0"/>
              </a:rPr>
              <a:t>EPA forbids use of dose based, instead of cancer risk based, cleanup standard for setting cleanup levels.</a:t>
            </a:r>
          </a:p>
          <a:p>
            <a:pPr>
              <a:buNone/>
            </a:pPr>
            <a:endParaRPr lang="en-US" sz="3200" dirty="0" smtClean="0">
              <a:latin typeface="Times New Roman" pitchFamily="18" charset="0"/>
              <a:cs typeface="Times New Roman" pitchFamily="18" charset="0"/>
            </a:endParaRPr>
          </a:p>
          <a:p>
            <a:endParaRPr lang="en-US" dirty="0" smtClean="0"/>
          </a:p>
        </p:txBody>
      </p:sp>
      <p:sp>
        <p:nvSpPr>
          <p:cNvPr id="8" name="Date Placeholder 7"/>
          <p:cNvSpPr>
            <a:spLocks noGrp="1"/>
          </p:cNvSpPr>
          <p:nvPr>
            <p:ph type="dt" sz="half" idx="10"/>
          </p:nvPr>
        </p:nvSpPr>
        <p:spPr/>
        <p:txBody>
          <a:bodyPr/>
          <a:lstStyle/>
          <a:p>
            <a:r>
              <a:rPr lang="en-US" smtClean="0"/>
              <a:t>September 8, 2014</a:t>
            </a:r>
            <a:endParaRPr lang="en-US"/>
          </a:p>
        </p:txBody>
      </p:sp>
      <p:sp>
        <p:nvSpPr>
          <p:cNvPr id="10" name="Footer Placeholder 9"/>
          <p:cNvSpPr>
            <a:spLocks noGrp="1"/>
          </p:cNvSpPr>
          <p:nvPr>
            <p:ph type="ftr" sz="quarter" idx="11"/>
          </p:nvPr>
        </p:nvSpPr>
        <p:spPr/>
        <p:txBody>
          <a:bodyPr/>
          <a:lstStyle/>
          <a:p>
            <a:r>
              <a:rPr lang="en-US" smtClean="0"/>
              <a:t>Former NSPS Seattle Briefing</a:t>
            </a:r>
            <a:endParaRPr lang="en-US"/>
          </a:p>
        </p:txBody>
      </p:sp>
      <p:sp>
        <p:nvSpPr>
          <p:cNvPr id="9" name="Slide Number Placeholder 8"/>
          <p:cNvSpPr>
            <a:spLocks noGrp="1"/>
          </p:cNvSpPr>
          <p:nvPr>
            <p:ph type="sldNum" sz="quarter" idx="12"/>
          </p:nvPr>
        </p:nvSpPr>
        <p:spPr/>
        <p:txBody>
          <a:bodyPr/>
          <a:lstStyle/>
          <a:p>
            <a:fld id="{511FD401-1D42-40FF-BA61-5B1E298393A4}" type="slidenum">
              <a:rPr lang="en-US" smtClean="0"/>
              <a:pPr/>
              <a:t>22</a:t>
            </a:fld>
            <a:endParaRPr lang="en-US"/>
          </a:p>
        </p:txBody>
      </p:sp>
      <p:sp>
        <p:nvSpPr>
          <p:cNvPr id="2" name="Title 1"/>
          <p:cNvSpPr>
            <a:spLocks noGrp="1"/>
          </p:cNvSpPr>
          <p:nvPr>
            <p:ph type="title"/>
          </p:nvPr>
        </p:nvSpPr>
        <p:spPr/>
        <p:txBody>
          <a:bodyPr>
            <a:normAutofit fontScale="90000"/>
          </a:bodyPr>
          <a:lstStyle/>
          <a:p>
            <a:pPr algn="ctr"/>
            <a:r>
              <a:rPr lang="en-US" sz="3600" b="1" dirty="0" smtClean="0">
                <a:latin typeface="Times New Roman" pitchFamily="18" charset="0"/>
                <a:cs typeface="Times New Roman" pitchFamily="18" charset="0"/>
              </a:rPr>
              <a:t>The Appropriate State Cleanup Standard Should be Applied</a:t>
            </a:r>
            <a:endParaRPr lang="en-US" sz="3600" b="1" dirty="0">
              <a:latin typeface="Times New Roman" pitchFamily="18" charset="0"/>
              <a:cs typeface="Times New Roman" pitchFamily="18" charset="0"/>
            </a:endParaRPr>
          </a:p>
        </p:txBody>
      </p:sp>
      <p:sp>
        <p:nvSpPr>
          <p:cNvPr id="5" name="Right Arrow 4"/>
          <p:cNvSpPr/>
          <p:nvPr/>
        </p:nvSpPr>
        <p:spPr>
          <a:xfrm>
            <a:off x="1143000" y="2895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69900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alpha val="39000"/>
              </a:schemeClr>
            </a:solidFill>
          </a:ln>
        </p:spPr>
        <p:txBody>
          <a:bodyPr>
            <a:normAutofit fontScale="90000"/>
          </a:bodyPr>
          <a:lstStyle/>
          <a:p>
            <a:r>
              <a:rPr lang="en-US" dirty="0" smtClean="0"/>
              <a:t>A child’s cancer risk from the Navy plan may be </a:t>
            </a:r>
            <a:r>
              <a:rPr lang="en-US" dirty="0" smtClean="0"/>
              <a:t>over 1% </a:t>
            </a:r>
            <a:endParaRPr lang="en-US" dirty="0"/>
          </a:p>
        </p:txBody>
      </p:sp>
      <p:sp>
        <p:nvSpPr>
          <p:cNvPr id="3" name="Content Placeholder 2"/>
          <p:cNvSpPr>
            <a:spLocks noGrp="1"/>
          </p:cNvSpPr>
          <p:nvPr>
            <p:ph idx="1"/>
          </p:nvPr>
        </p:nvSpPr>
        <p:spPr>
          <a:xfrm>
            <a:off x="457200" y="1600200"/>
            <a:ext cx="8229600" cy="4876800"/>
          </a:xfrm>
          <a:ln>
            <a:solidFill>
              <a:schemeClr val="accent1">
                <a:alpha val="40000"/>
              </a:schemeClr>
            </a:solidFill>
          </a:ln>
        </p:spPr>
        <p:txBody>
          <a:bodyPr>
            <a:normAutofit fontScale="47500" lnSpcReduction="20000"/>
          </a:bodyPr>
          <a:lstStyle/>
          <a:p>
            <a:r>
              <a:rPr lang="en-US" sz="3800" dirty="0" smtClean="0"/>
              <a:t>15 Millirem/year is approximately 8 fatal cancers for every 10,000 adult males and 15 for every 10,000 women</a:t>
            </a:r>
          </a:p>
          <a:p>
            <a:r>
              <a:rPr lang="en-US" sz="3800" dirty="0" smtClean="0"/>
              <a:t>Children are up to 10 times more susceptible to cancer from the same dose as an </a:t>
            </a:r>
            <a:r>
              <a:rPr lang="en-US" sz="3800" dirty="0" smtClean="0"/>
              <a:t>adult. At 10x, approximately </a:t>
            </a:r>
            <a:r>
              <a:rPr lang="en-US" sz="3800" dirty="0" smtClean="0"/>
              <a:t>5 to 15 out of every 1,000 children might be at risk of getting cancer from this dose</a:t>
            </a:r>
            <a:r>
              <a:rPr lang="en-US" sz="3800" dirty="0" smtClean="0"/>
              <a:t>. For this calculation we use the </a:t>
            </a:r>
            <a:r>
              <a:rPr lang="en-US" sz="3800" dirty="0" smtClean="0"/>
              <a:t>minimum in the EPA risk range of </a:t>
            </a:r>
            <a:r>
              <a:rPr lang="en-US" sz="3800" dirty="0" smtClean="0"/>
              <a:t>children being 3 times more susceptible than the adult male. This is 2.4 fatal cancers in 1,000 from 15 millirem of annual exposure.</a:t>
            </a:r>
            <a:endParaRPr lang="en-US" sz="3800" dirty="0" smtClean="0"/>
          </a:p>
          <a:p>
            <a:r>
              <a:rPr lang="en-US" sz="3800" dirty="0" smtClean="0"/>
              <a:t>The Navy is planning on leaving contamination at levels giving 15 millirem of dose from just 2 hours a day, 5 days a week. Resident children are likely to be exposed </a:t>
            </a:r>
            <a:r>
              <a:rPr lang="en-US" sz="3800" dirty="0" smtClean="0"/>
              <a:t>8 hours a day, 7 days a week. </a:t>
            </a:r>
            <a:r>
              <a:rPr lang="en-US" dirty="0" smtClean="0"/>
              <a:t>The Hanford residential exposure scenario is even more conservative. This is at </a:t>
            </a:r>
            <a:r>
              <a:rPr lang="en-US" dirty="0" smtClean="0"/>
              <a:t>least </a:t>
            </a:r>
            <a:r>
              <a:rPr lang="en-US" dirty="0" smtClean="0"/>
              <a:t>5 </a:t>
            </a:r>
            <a:r>
              <a:rPr lang="en-US" dirty="0" smtClean="0"/>
              <a:t>times </a:t>
            </a:r>
            <a:r>
              <a:rPr lang="en-US" dirty="0" smtClean="0"/>
              <a:t>what the Navy is using as maximum exposure (56 hours/week versus 10 hours/week). The Navy ignores exposure </a:t>
            </a:r>
            <a:r>
              <a:rPr lang="en-US" dirty="0" smtClean="0"/>
              <a:t>from ingestion, growing vegetables or picking blackberries or from exposure to soil dug up for utility lines, and buildings. </a:t>
            </a:r>
            <a:r>
              <a:rPr lang="en-US" dirty="0" smtClean="0"/>
              <a:t> </a:t>
            </a:r>
            <a:endParaRPr lang="en-US" dirty="0" smtClean="0"/>
          </a:p>
          <a:p>
            <a:r>
              <a:rPr lang="en-US" sz="4200" dirty="0" smtClean="0"/>
              <a:t>Thus, a resident child’s cancer </a:t>
            </a:r>
            <a:r>
              <a:rPr lang="en-US" sz="4200" dirty="0" smtClean="0"/>
              <a:t>risk from the Navy’s cleanup  plan to leave residual contamination resulting in 15 millirem of dose from 10 hours a week – without adding other exposure pathways such as ingestion -  would conservatively be estimated to cause an excess cancer fatality rate amongst children of 1.2%. </a:t>
            </a:r>
          </a:p>
          <a:p>
            <a:r>
              <a:rPr lang="en-US" dirty="0" smtClean="0"/>
              <a:t>This illustrates why EPA no longer allows use of 15 millirem of dose as a cleanup standard, and requires use of a residential exposure scenario where there is a reasonably foreseeable residential use of a Superfund site after cleanup. </a:t>
            </a:r>
            <a:endParaRPr lang="en-US" dirty="0"/>
          </a:p>
        </p:txBody>
      </p:sp>
    </p:spTree>
    <p:extLst>
      <p:ext uri="{BB962C8B-B14F-4D97-AF65-F5344CB8AC3E}">
        <p14:creationId xmlns:p14="http://schemas.microsoft.com/office/powerpoint/2010/main" xmlns="" val="97864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t>Does the Exposure Scenario take into account the residents and high use of the Park? </a:t>
            </a:r>
            <a:endParaRPr lang="en-US" dirty="0"/>
          </a:p>
        </p:txBody>
      </p:sp>
      <p:sp>
        <p:nvSpPr>
          <p:cNvPr id="3" name="Content Placeholder 2"/>
          <p:cNvSpPr>
            <a:spLocks noGrp="1"/>
          </p:cNvSpPr>
          <p:nvPr>
            <p:ph idx="1"/>
          </p:nvPr>
        </p:nvSpPr>
        <p:spPr>
          <a:xfrm>
            <a:off x="457200" y="2286000"/>
            <a:ext cx="8229600" cy="3840163"/>
          </a:xfrm>
          <a:ln>
            <a:solidFill>
              <a:schemeClr val="accent1">
                <a:alpha val="38000"/>
              </a:schemeClr>
            </a:solidFill>
          </a:ln>
        </p:spPr>
        <p:txBody>
          <a:bodyPr>
            <a:normAutofit fontScale="92500" lnSpcReduction="20000"/>
          </a:bodyPr>
          <a:lstStyle/>
          <a:p>
            <a:r>
              <a:rPr lang="en-US" dirty="0" smtClean="0"/>
              <a:t>Your views on what is the reasonably foreseeable maximum exposure from different routes is supposed to be considered:</a:t>
            </a:r>
          </a:p>
          <a:p>
            <a:r>
              <a:rPr lang="en-US" dirty="0" smtClean="0"/>
              <a:t>Vegetable and fruit gardens; blackberry picking; </a:t>
            </a:r>
          </a:p>
          <a:p>
            <a:r>
              <a:rPr lang="en-US" dirty="0" smtClean="0"/>
              <a:t>Use of groundwater; </a:t>
            </a:r>
          </a:p>
          <a:p>
            <a:r>
              <a:rPr lang="en-US" dirty="0" smtClean="0"/>
              <a:t>How many hours a day do residents use Park? Campers? Students? Is it reasonable to expect utility lines and other excavation will expose contamination left behind?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175">
            <a:solidFill>
              <a:schemeClr val="tx1"/>
            </a:solidFill>
          </a:ln>
        </p:spPr>
        <p:txBody>
          <a:bodyPr>
            <a:normAutofit fontScale="90000"/>
          </a:bodyPr>
          <a:lstStyle/>
          <a:p>
            <a:r>
              <a:rPr lang="en-US" dirty="0" smtClean="0"/>
              <a:t>Testing Needed for Contamination in Lake, Groundwater, Other Areas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buNone/>
            </a:pPr>
            <a:r>
              <a:rPr lang="en-US" sz="2800" dirty="0"/>
              <a:t>	</a:t>
            </a:r>
            <a:r>
              <a:rPr lang="en-US" sz="2800" dirty="0" smtClean="0"/>
              <a:t>Despite the opinions of multiple experts, the Navy refuses to include in its work plan for additional testing:</a:t>
            </a:r>
          </a:p>
          <a:p>
            <a:pPr lvl="0"/>
            <a:r>
              <a:rPr lang="en-US" sz="2800" b="1" dirty="0"/>
              <a:t>Groundwater</a:t>
            </a:r>
            <a:r>
              <a:rPr lang="en-US" sz="2800" dirty="0"/>
              <a:t> – experts say there is likely </a:t>
            </a:r>
            <a:r>
              <a:rPr lang="en-US" sz="2800" dirty="0" smtClean="0"/>
              <a:t>contamination. Groundwater runs into </a:t>
            </a:r>
            <a:r>
              <a:rPr lang="en-US" sz="2800" dirty="0"/>
              <a:t>Lake </a:t>
            </a:r>
            <a:r>
              <a:rPr lang="en-US" sz="2800" dirty="0" smtClean="0"/>
              <a:t>Washington and upwells onto parking areas and soils. Just a few feet below the highly contaminated soils. State law requires cleanup level to protect groundwater from contamination!</a:t>
            </a:r>
            <a:endParaRPr lang="en-US" sz="2800" dirty="0"/>
          </a:p>
          <a:p>
            <a:pPr lvl="0"/>
            <a:r>
              <a:rPr lang="en-US" sz="2800" b="1" dirty="0"/>
              <a:t>Storm Lines </a:t>
            </a:r>
            <a:r>
              <a:rPr lang="en-US" sz="2800" i="1" dirty="0"/>
              <a:t>– </a:t>
            </a:r>
            <a:r>
              <a:rPr lang="en-US" sz="2800" dirty="0"/>
              <a:t>storm drain lines </a:t>
            </a:r>
            <a:r>
              <a:rPr lang="en-US" sz="2800" dirty="0" smtClean="0"/>
              <a:t>are highly </a:t>
            </a:r>
            <a:r>
              <a:rPr lang="en-US" sz="2800" dirty="0"/>
              <a:t>contaminated. The Navy needs to test the </a:t>
            </a:r>
            <a:r>
              <a:rPr lang="en-US" sz="2800" b="1" dirty="0"/>
              <a:t>full length </a:t>
            </a:r>
            <a:r>
              <a:rPr lang="en-US" sz="2800" dirty="0"/>
              <a:t>of the </a:t>
            </a:r>
            <a:r>
              <a:rPr lang="en-US" sz="2800" dirty="0" smtClean="0"/>
              <a:t>lines to their </a:t>
            </a:r>
            <a:r>
              <a:rPr lang="en-US" sz="2800" dirty="0"/>
              <a:t>discharge </a:t>
            </a:r>
            <a:r>
              <a:rPr lang="en-US" sz="2800" dirty="0" smtClean="0"/>
              <a:t>points </a:t>
            </a:r>
            <a:r>
              <a:rPr lang="en-US" sz="2800" dirty="0"/>
              <a:t>into Lake </a:t>
            </a:r>
            <a:r>
              <a:rPr lang="en-US" sz="2800" dirty="0" smtClean="0"/>
              <a:t>Washington at sailing dock and beach. </a:t>
            </a:r>
            <a:endParaRPr lang="en-US" sz="2800" dirty="0"/>
          </a:p>
          <a:p>
            <a:pPr lvl="0"/>
            <a:r>
              <a:rPr lang="en-US" sz="2800" b="1" dirty="0"/>
              <a:t>Lake Sediment – </a:t>
            </a:r>
            <a:r>
              <a:rPr lang="en-US" sz="2800" dirty="0"/>
              <a:t>Seattle Parks first asked the Navy to test Lake Sediment near the contaminated drain lines in 2010. It still hasn’t – but the potential for contamination is greater than ever. </a:t>
            </a:r>
            <a:r>
              <a:rPr lang="en-US" sz="2800" dirty="0" smtClean="0"/>
              <a:t>People wade; swim; launch canoes, kayaks, sail… here</a:t>
            </a:r>
            <a:endParaRPr lang="en-US" sz="2800" dirty="0"/>
          </a:p>
          <a:p>
            <a:pPr lvl="1"/>
            <a:endParaRPr lang="en-US" dirty="0" smtClean="0"/>
          </a:p>
          <a:p>
            <a:pPr lvl="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3600" dirty="0" smtClean="0"/>
              <a:t>What You Can Do – </a:t>
            </a:r>
            <a:br>
              <a:rPr lang="en-US" sz="3600" dirty="0" smtClean="0"/>
            </a:br>
            <a:r>
              <a:rPr lang="en-US" sz="3600" b="1" dirty="0" smtClean="0"/>
              <a:t>Ask Ecology, SPS and Navy to:</a:t>
            </a:r>
            <a:endParaRPr lang="en-US" sz="3600" b="1" dirty="0"/>
          </a:p>
        </p:txBody>
      </p:sp>
      <p:sp>
        <p:nvSpPr>
          <p:cNvPr id="4" name="Content Placeholder 3"/>
          <p:cNvSpPr>
            <a:spLocks noGrp="1"/>
          </p:cNvSpPr>
          <p:nvPr>
            <p:ph idx="1"/>
          </p:nvPr>
        </p:nvSpPr>
        <p:spPr>
          <a:xfrm>
            <a:off x="457200" y="1192887"/>
            <a:ext cx="8229600" cy="4903113"/>
          </a:xfrm>
        </p:spPr>
        <p:txBody>
          <a:bodyPr>
            <a:normAutofit fontScale="92500" lnSpcReduction="10000"/>
          </a:bodyPr>
          <a:lstStyle/>
          <a:p>
            <a:r>
              <a:rPr lang="en-US" sz="2600" b="1" dirty="0" smtClean="0"/>
              <a:t>Create a Community Advisory Committee, and hold regular public meetings</a:t>
            </a:r>
          </a:p>
          <a:p>
            <a:r>
              <a:rPr lang="en-US" sz="2600" b="1" dirty="0" smtClean="0"/>
              <a:t>Test and remediate additional contamination areas</a:t>
            </a:r>
          </a:p>
          <a:p>
            <a:pPr lvl="1"/>
            <a:r>
              <a:rPr lang="en-US" sz="2200" dirty="0" smtClean="0"/>
              <a:t>Groundwater, Lake Sediment, Storm Lines, Other buildings and soils</a:t>
            </a:r>
          </a:p>
          <a:p>
            <a:r>
              <a:rPr lang="en-US" sz="2600" b="1" dirty="0" smtClean="0"/>
              <a:t>Use state law (MTCA) process and clean-up standards – follow our state cleanup standards and process:</a:t>
            </a:r>
          </a:p>
          <a:p>
            <a:pPr lvl="1"/>
            <a:r>
              <a:rPr lang="en-US" sz="2200" dirty="0" smtClean="0"/>
              <a:t>Resulting in 150x lower additional cancer rate for children</a:t>
            </a:r>
          </a:p>
          <a:p>
            <a:pPr lvl="1"/>
            <a:r>
              <a:rPr lang="en-US" sz="2200" dirty="0" smtClean="0"/>
              <a:t>Give us the reviews we need to provide informed input</a:t>
            </a:r>
          </a:p>
          <a:p>
            <a:r>
              <a:rPr lang="en-US" sz="2600" b="1" dirty="0" smtClean="0"/>
              <a:t>A meaningful Public Involvement Plan needed: </a:t>
            </a:r>
            <a:r>
              <a:rPr lang="en-US" sz="2600" dirty="0" smtClean="0"/>
              <a:t>advisory committee to review plans and involve public, post proper signage disclosing contamination, on-going public meetings, updates, review of impact statement and alternatives AFTER testing.</a:t>
            </a:r>
          </a:p>
        </p:txBody>
      </p:sp>
      <p:sp>
        <p:nvSpPr>
          <p:cNvPr id="3" name="TextBox 2"/>
          <p:cNvSpPr txBox="1"/>
          <p:nvPr/>
        </p:nvSpPr>
        <p:spPr>
          <a:xfrm>
            <a:off x="838200" y="7239000"/>
            <a:ext cx="7772400" cy="400110"/>
          </a:xfrm>
          <a:prstGeom prst="rect">
            <a:avLst/>
          </a:prstGeom>
          <a:noFill/>
          <a:ln>
            <a:solidFill>
              <a:schemeClr val="tx1"/>
            </a:solidFill>
          </a:ln>
        </p:spPr>
        <p:txBody>
          <a:bodyPr wrap="square" rtlCol="0">
            <a:spAutoFit/>
          </a:bodyPr>
          <a:lstStyle/>
          <a:p>
            <a:endParaRPr lang="en-US" sz="2000" dirty="0" smtClean="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3600" dirty="0" smtClean="0"/>
              <a:t>What You Can Do – </a:t>
            </a:r>
            <a:br>
              <a:rPr lang="en-US" sz="3600" dirty="0" smtClean="0"/>
            </a:br>
            <a:r>
              <a:rPr lang="en-US" sz="3600" b="1" dirty="0" smtClean="0"/>
              <a:t>Ask Ecology, Seattle Parks and Navy to:</a:t>
            </a:r>
            <a:endParaRPr lang="en-US" sz="3600" b="1" dirty="0"/>
          </a:p>
        </p:txBody>
      </p:sp>
      <p:sp>
        <p:nvSpPr>
          <p:cNvPr id="4" name="Content Placeholder 3"/>
          <p:cNvSpPr>
            <a:spLocks noGrp="1"/>
          </p:cNvSpPr>
          <p:nvPr>
            <p:ph idx="1"/>
          </p:nvPr>
        </p:nvSpPr>
        <p:spPr>
          <a:xfrm>
            <a:off x="457200" y="1192887"/>
            <a:ext cx="8229600" cy="5360313"/>
          </a:xfrm>
        </p:spPr>
        <p:txBody>
          <a:bodyPr>
            <a:normAutofit/>
          </a:bodyPr>
          <a:lstStyle/>
          <a:p>
            <a:r>
              <a:rPr lang="en-US" sz="3600" b="1" dirty="0"/>
              <a:t>Plan a better course of </a:t>
            </a:r>
            <a:r>
              <a:rPr lang="en-US" sz="3600" b="1" dirty="0" smtClean="0"/>
              <a:t>action, with the </a:t>
            </a:r>
            <a:r>
              <a:rPr lang="en-US" sz="3600" b="1" dirty="0" smtClean="0"/>
              <a:t>public, using an advisory committee:</a:t>
            </a:r>
            <a:endParaRPr lang="en-US" sz="3600" b="1" dirty="0"/>
          </a:p>
          <a:p>
            <a:r>
              <a:rPr lang="en-US" dirty="0"/>
              <a:t>Test for </a:t>
            </a:r>
            <a:r>
              <a:rPr lang="en-US" dirty="0" smtClean="0"/>
              <a:t>additional contamination. </a:t>
            </a:r>
          </a:p>
          <a:p>
            <a:r>
              <a:rPr lang="en-US" dirty="0" smtClean="0"/>
              <a:t>Test residential and other areas (e.g., NOAA). </a:t>
            </a:r>
          </a:p>
          <a:p>
            <a:r>
              <a:rPr lang="en-US" dirty="0" smtClean="0"/>
              <a:t>Do </a:t>
            </a:r>
            <a:r>
              <a:rPr lang="en-US" dirty="0"/>
              <a:t>the cleanup of soil and groundwater Right the FIRST TIME. </a:t>
            </a:r>
            <a:endParaRPr lang="en-US" dirty="0" smtClean="0"/>
          </a:p>
          <a:p>
            <a:pPr lvl="1"/>
            <a:r>
              <a:rPr lang="en-US" dirty="0" smtClean="0"/>
              <a:t>Ok if Navy proceeds with demolition of auxiliary </a:t>
            </a:r>
            <a:r>
              <a:rPr lang="en-US" dirty="0"/>
              <a:t>building and interior of buildings, but test and plan soil, sewer line and groundwater </a:t>
            </a:r>
            <a:r>
              <a:rPr lang="en-US" dirty="0" smtClean="0"/>
              <a:t>cleanup as well</a:t>
            </a:r>
            <a:r>
              <a:rPr lang="en-US" dirty="0" smtClean="0"/>
              <a:t>.</a:t>
            </a:r>
            <a:endParaRPr lang="en-US" dirty="0" smtClean="0"/>
          </a:p>
        </p:txBody>
      </p:sp>
      <p:sp>
        <p:nvSpPr>
          <p:cNvPr id="3" name="TextBox 2"/>
          <p:cNvSpPr txBox="1"/>
          <p:nvPr/>
        </p:nvSpPr>
        <p:spPr>
          <a:xfrm>
            <a:off x="838200" y="7239000"/>
            <a:ext cx="7772400" cy="400110"/>
          </a:xfrm>
          <a:prstGeom prst="rect">
            <a:avLst/>
          </a:prstGeom>
          <a:noFill/>
          <a:ln>
            <a:solidFill>
              <a:schemeClr val="tx1"/>
            </a:solidFill>
          </a:ln>
        </p:spPr>
        <p:txBody>
          <a:bodyPr wrap="square" rtlCol="0">
            <a:spAutoFit/>
          </a:bodyPr>
          <a:lstStyle/>
          <a:p>
            <a:endParaRPr lang="en-US" sz="2000" dirty="0" smtClean="0">
              <a:solidFill>
                <a:srgbClr val="FF0000"/>
              </a:solidFill>
            </a:endParaRPr>
          </a:p>
        </p:txBody>
      </p:sp>
    </p:spTree>
    <p:extLst>
      <p:ext uri="{BB962C8B-B14F-4D97-AF65-F5344CB8AC3E}">
        <p14:creationId xmlns:p14="http://schemas.microsoft.com/office/powerpoint/2010/main" xmlns="" val="3343276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3600" dirty="0" smtClean="0"/>
              <a:t>What You Can Do – </a:t>
            </a:r>
            <a:br>
              <a:rPr lang="en-US" sz="3600" dirty="0" smtClean="0"/>
            </a:br>
            <a:r>
              <a:rPr lang="en-US" sz="3600" b="1" dirty="0" smtClean="0"/>
              <a:t>Ask Ecology, Seattle Parks and Navy to:</a:t>
            </a:r>
            <a:endParaRPr lang="en-US" sz="3600" b="1" dirty="0"/>
          </a:p>
        </p:txBody>
      </p:sp>
      <p:sp>
        <p:nvSpPr>
          <p:cNvPr id="4" name="Content Placeholder 3"/>
          <p:cNvSpPr>
            <a:spLocks noGrp="1"/>
          </p:cNvSpPr>
          <p:nvPr>
            <p:ph idx="1"/>
          </p:nvPr>
        </p:nvSpPr>
        <p:spPr>
          <a:xfrm>
            <a:off x="457200" y="1192887"/>
            <a:ext cx="8229600" cy="5360313"/>
          </a:xfrm>
        </p:spPr>
        <p:txBody>
          <a:bodyPr>
            <a:normAutofit fontScale="77500" lnSpcReduction="20000"/>
          </a:bodyPr>
          <a:lstStyle/>
          <a:p>
            <a:r>
              <a:rPr lang="en-US" dirty="0" smtClean="0"/>
              <a:t>Meet </a:t>
            </a:r>
            <a:r>
              <a:rPr lang="en-US" dirty="0" smtClean="0"/>
              <a:t>our State’s Cleanup Standards, which are risk based and use public input on how people are likely to be exposed and for how </a:t>
            </a:r>
            <a:r>
              <a:rPr lang="en-US" dirty="0" smtClean="0"/>
              <a:t>long</a:t>
            </a:r>
          </a:p>
          <a:p>
            <a:pPr lvl="1"/>
            <a:r>
              <a:rPr lang="en-US" dirty="0" smtClean="0"/>
              <a:t>Basing cleanup on 2 hours a day of exposure is unacceptable</a:t>
            </a:r>
          </a:p>
          <a:p>
            <a:pPr lvl="1"/>
            <a:r>
              <a:rPr lang="en-US" dirty="0" smtClean="0"/>
              <a:t>Reject the level of contamination and risk the Navy would leave because a cancer risk of over 1% for children is unacceptable.</a:t>
            </a:r>
          </a:p>
          <a:p>
            <a:pPr lvl="1"/>
            <a:r>
              <a:rPr lang="en-US" dirty="0" smtClean="0"/>
              <a:t>Base the cleanup on cancer risk not exceeding one additional cancer in 100,000</a:t>
            </a:r>
            <a:endParaRPr lang="en-US" dirty="0"/>
          </a:p>
          <a:p>
            <a:r>
              <a:rPr lang="en-US" dirty="0" smtClean="0"/>
              <a:t>Analyze and publish </a:t>
            </a:r>
            <a:r>
              <a:rPr lang="en-US" dirty="0"/>
              <a:t>test </a:t>
            </a:r>
            <a:r>
              <a:rPr lang="en-US" dirty="0" smtClean="0"/>
              <a:t>results with public reviews, </a:t>
            </a:r>
            <a:r>
              <a:rPr lang="en-US" dirty="0"/>
              <a:t>then </a:t>
            </a:r>
            <a:r>
              <a:rPr lang="en-US" dirty="0" smtClean="0"/>
              <a:t>clean-up </a:t>
            </a:r>
            <a:r>
              <a:rPr lang="en-US" dirty="0"/>
              <a:t>including soils, ground-water, and Lake </a:t>
            </a:r>
            <a:r>
              <a:rPr lang="en-US" dirty="0" smtClean="0"/>
              <a:t>s</a:t>
            </a:r>
            <a:r>
              <a:rPr lang="en-US" dirty="0" smtClean="0"/>
              <a:t>ediment</a:t>
            </a:r>
            <a:endParaRPr lang="en-US" dirty="0" smtClean="0">
              <a:solidFill>
                <a:srgbClr val="FF0000"/>
              </a:solidFill>
            </a:endParaRPr>
          </a:p>
          <a:p>
            <a:pPr lvl="1"/>
            <a:r>
              <a:rPr lang="en-US" dirty="0" smtClean="0">
                <a:solidFill>
                  <a:srgbClr val="FF0000"/>
                </a:solidFill>
              </a:rPr>
              <a:t>Return to public for comment with results of additional testing, proper review of alternatives for cleanup and their impacts.</a:t>
            </a:r>
          </a:p>
          <a:p>
            <a:r>
              <a:rPr lang="en-US" dirty="0" smtClean="0">
                <a:solidFill>
                  <a:srgbClr val="FF0000"/>
                </a:solidFill>
              </a:rPr>
              <a:t>Create a cleanup advisory committee as over 1,400 local residents have requested.</a:t>
            </a:r>
            <a:endParaRPr lang="en-US" sz="2600" dirty="0" smtClean="0"/>
          </a:p>
        </p:txBody>
      </p:sp>
      <p:sp>
        <p:nvSpPr>
          <p:cNvPr id="3" name="TextBox 2"/>
          <p:cNvSpPr txBox="1"/>
          <p:nvPr/>
        </p:nvSpPr>
        <p:spPr>
          <a:xfrm>
            <a:off x="838200" y="7239000"/>
            <a:ext cx="7772400" cy="400110"/>
          </a:xfrm>
          <a:prstGeom prst="rect">
            <a:avLst/>
          </a:prstGeom>
          <a:noFill/>
          <a:ln>
            <a:solidFill>
              <a:schemeClr val="tx1"/>
            </a:solidFill>
          </a:ln>
        </p:spPr>
        <p:txBody>
          <a:bodyPr wrap="square" rtlCol="0">
            <a:spAutoFit/>
          </a:bodyPr>
          <a:lstStyle/>
          <a:p>
            <a:endParaRPr lang="en-US" sz="2000" dirty="0" smtClean="0">
              <a:solidFill>
                <a:srgbClr val="FF0000"/>
              </a:solidFill>
            </a:endParaRPr>
          </a:p>
        </p:txBody>
      </p:sp>
    </p:spTree>
    <p:extLst>
      <p:ext uri="{BB962C8B-B14F-4D97-AF65-F5344CB8AC3E}">
        <p14:creationId xmlns:p14="http://schemas.microsoft.com/office/powerpoint/2010/main" xmlns="" val="334327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on Radioactive Contamination in Magnuson Park</a:t>
            </a:r>
            <a:endParaRPr lang="en-US" dirty="0"/>
          </a:p>
        </p:txBody>
      </p:sp>
      <p:sp>
        <p:nvSpPr>
          <p:cNvPr id="5" name="TextBox 4"/>
          <p:cNvSpPr txBox="1"/>
          <p:nvPr/>
        </p:nvSpPr>
        <p:spPr>
          <a:xfrm>
            <a:off x="533400" y="1600200"/>
            <a:ext cx="8458200" cy="4832092"/>
          </a:xfrm>
          <a:prstGeom prst="rect">
            <a:avLst/>
          </a:prstGeom>
          <a:noFill/>
        </p:spPr>
        <p:txBody>
          <a:bodyPr wrap="square" rtlCol="0">
            <a:spAutoFit/>
          </a:bodyPr>
          <a:lstStyle/>
          <a:p>
            <a:r>
              <a:rPr lang="en-US" sz="2800" b="1" dirty="0" smtClean="0"/>
              <a:t>Where: </a:t>
            </a:r>
            <a:r>
              <a:rPr lang="en-US" sz="2800" dirty="0" smtClean="0"/>
              <a:t>The northern side of park. Soil and parking lots around, and building attached to, Hangar (Building 27) housing Arena Sports; soils, parking lots and buildings (2 and 12) behind (east) Mountaineers – former indoor soccer and volleyball facility (Earth Corps)</a:t>
            </a:r>
          </a:p>
          <a:p>
            <a:r>
              <a:rPr lang="en-US" sz="2800" dirty="0" smtClean="0"/>
              <a:t>However</a:t>
            </a:r>
            <a:r>
              <a:rPr lang="en-US" sz="2800" dirty="0" smtClean="0">
                <a:solidFill>
                  <a:srgbClr val="FF0000"/>
                </a:solidFill>
              </a:rPr>
              <a:t>, all indications are that it is safe to play/exercise at Arena Sports and Magnuson Athletic Club</a:t>
            </a:r>
            <a:r>
              <a:rPr lang="en-US" sz="2800" dirty="0" smtClean="0">
                <a:solidFill>
                  <a:srgbClr val="FF0000"/>
                </a:solidFill>
              </a:rPr>
              <a:t>.</a:t>
            </a:r>
          </a:p>
          <a:p>
            <a:r>
              <a:rPr lang="en-US" sz="2800" b="1" dirty="0" smtClean="0">
                <a:solidFill>
                  <a:srgbClr val="FF0000"/>
                </a:solidFill>
              </a:rPr>
              <a:t>What We Don’t Know: residential and other areas</a:t>
            </a:r>
            <a:endParaRPr lang="en-US" sz="2800" b="1" dirty="0" smtClean="0">
              <a:solidFill>
                <a:srgbClr val="FF0000"/>
              </a:solidFill>
            </a:endParaRPr>
          </a:p>
          <a:p>
            <a:r>
              <a:rPr lang="en-US" sz="2800" b="1" dirty="0" smtClean="0"/>
              <a:t>When: </a:t>
            </a:r>
            <a:r>
              <a:rPr lang="en-US" sz="2800" dirty="0" smtClean="0"/>
              <a:t>Contamination</a:t>
            </a:r>
            <a:r>
              <a:rPr lang="en-US" sz="2800" b="1" dirty="0" smtClean="0"/>
              <a:t> </a:t>
            </a:r>
            <a:r>
              <a:rPr lang="en-US" sz="2800" dirty="0" smtClean="0"/>
              <a:t>confirmed in 2010 by surveys. 2009 Seattle Parks asked about radium room while preparing for renovation.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US" b="1" dirty="0" smtClean="0"/>
              <a:t>Notice Not Given Public for Three Years after Navy and Seattle Parks Documented Radioactive Contamination in Magnuson Park</a:t>
            </a:r>
            <a:endParaRPr lang="en-US" b="1" dirty="0"/>
          </a:p>
        </p:txBody>
      </p:sp>
      <p:sp>
        <p:nvSpPr>
          <p:cNvPr id="5" name="TextBox 4"/>
          <p:cNvSpPr txBox="1"/>
          <p:nvPr/>
        </p:nvSpPr>
        <p:spPr>
          <a:xfrm>
            <a:off x="457200" y="2819400"/>
            <a:ext cx="8458200" cy="3570208"/>
          </a:xfrm>
          <a:prstGeom prst="rect">
            <a:avLst/>
          </a:prstGeom>
          <a:noFill/>
        </p:spPr>
        <p:txBody>
          <a:bodyPr wrap="square" rtlCol="0">
            <a:spAutoFit/>
          </a:bodyPr>
          <a:lstStyle/>
          <a:p>
            <a:r>
              <a:rPr lang="en-US" sz="2400" dirty="0"/>
              <a:t>Notice? For over 3 years after confirming high levels of radiation, the Navy and Seattle Parks chose NOT to disclose that there was </a:t>
            </a:r>
            <a:r>
              <a:rPr lang="en-US" sz="2400" dirty="0" smtClean="0"/>
              <a:t>contamination.  </a:t>
            </a:r>
          </a:p>
          <a:p>
            <a:endParaRPr lang="en-US" sz="2200" b="1" dirty="0" smtClean="0"/>
          </a:p>
          <a:p>
            <a:r>
              <a:rPr lang="en-US" sz="2200" b="1" dirty="0" smtClean="0"/>
              <a:t>How: </a:t>
            </a:r>
            <a:r>
              <a:rPr lang="en-US" sz="2200" dirty="0" smtClean="0"/>
              <a:t>The Park used to be a Naval Facility. The Navy used radium-based paint for aircraft instrument panels or other glow-in-the-dark needs. </a:t>
            </a:r>
            <a:r>
              <a:rPr lang="en-US" sz="2200" dirty="0" smtClean="0">
                <a:solidFill>
                  <a:srgbClr val="FF0000"/>
                </a:solidFill>
              </a:rPr>
              <a:t>The Navy has refused to identify the sources of Strontium and Cesium, however.</a:t>
            </a:r>
            <a:r>
              <a:rPr lang="en-US" sz="2200" dirty="0" smtClean="0"/>
              <a:t> You should ask them where those came from tonight.  </a:t>
            </a:r>
          </a:p>
          <a:p>
            <a:r>
              <a:rPr lang="en-US" sz="2200" b="1" dirty="0" smtClean="0"/>
              <a:t>Why: </a:t>
            </a:r>
            <a:r>
              <a:rPr lang="en-US" sz="2200" dirty="0" smtClean="0"/>
              <a:t>When the land was transferred to the City, </a:t>
            </a:r>
            <a:r>
              <a:rPr lang="en-US" sz="2200" dirty="0" smtClean="0">
                <a:solidFill>
                  <a:srgbClr val="FF0000"/>
                </a:solidFill>
              </a:rPr>
              <a:t>the Navy signed off </a:t>
            </a:r>
            <a:r>
              <a:rPr lang="en-US" sz="2200" dirty="0" smtClean="0"/>
              <a:t>that there were </a:t>
            </a:r>
            <a:r>
              <a:rPr lang="en-US" sz="2200" dirty="0" smtClean="0">
                <a:solidFill>
                  <a:srgbClr val="FF0000"/>
                </a:solidFill>
              </a:rPr>
              <a:t>no hazardous substances </a:t>
            </a:r>
            <a:r>
              <a:rPr lang="en-US" sz="2200" dirty="0" smtClean="0"/>
              <a:t>such as radioactive contamination. </a:t>
            </a:r>
            <a:endParaRPr lang="en-US" dirty="0"/>
          </a:p>
        </p:txBody>
      </p:sp>
    </p:spTree>
    <p:extLst>
      <p:ext uri="{BB962C8B-B14F-4D97-AF65-F5344CB8AC3E}">
        <p14:creationId xmlns:p14="http://schemas.microsoft.com/office/powerpoint/2010/main" xmlns="" val="391610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3600" b="1" dirty="0" smtClean="0"/>
              <a:t>The Radiation Levels Were NOT “Low-Level” </a:t>
            </a:r>
            <a:r>
              <a:rPr lang="en-US" sz="3600" dirty="0" smtClean="0"/>
              <a:t>as the Navy Kept Saying  -</a:t>
            </a:r>
            <a:br>
              <a:rPr lang="en-US" sz="3600" dirty="0" smtClean="0"/>
            </a:br>
            <a:r>
              <a:rPr lang="en-US" sz="3600" dirty="0" smtClean="0"/>
              <a:t>Radiation Levels Outside Building 27 Very High</a:t>
            </a:r>
            <a:endParaRPr lang="en-US" sz="3600" dirty="0"/>
          </a:p>
        </p:txBody>
      </p:sp>
      <p:sp>
        <p:nvSpPr>
          <p:cNvPr id="4" name="Content Placeholder 3"/>
          <p:cNvSpPr>
            <a:spLocks noGrp="1"/>
          </p:cNvSpPr>
          <p:nvPr>
            <p:ph sz="half" idx="2"/>
          </p:nvPr>
        </p:nvSpPr>
        <p:spPr>
          <a:xfrm>
            <a:off x="4038600" y="1676400"/>
            <a:ext cx="4800600" cy="4876800"/>
          </a:xfrm>
        </p:spPr>
        <p:txBody>
          <a:bodyPr>
            <a:normAutofit fontScale="70000" lnSpcReduction="20000"/>
          </a:bodyPr>
          <a:lstStyle/>
          <a:p>
            <a:r>
              <a:rPr lang="en-US" sz="3900" b="1" dirty="0" smtClean="0"/>
              <a:t>Hottest Spot was Equivalent to 1,200 x-rays per year if someone sat on the soil year around before a metal plate was put over it.</a:t>
            </a:r>
          </a:p>
          <a:p>
            <a:r>
              <a:rPr lang="en-US" dirty="0" smtClean="0"/>
              <a:t>This hot spot was NOT in fenced off until May, </a:t>
            </a:r>
            <a:r>
              <a:rPr lang="en-US" dirty="0" smtClean="0"/>
              <a:t>2013</a:t>
            </a:r>
          </a:p>
          <a:p>
            <a:r>
              <a:rPr lang="en-US" sz="3600" dirty="0" smtClean="0"/>
              <a:t>While soil is being removed, contamination level being left is too high with serious risk.</a:t>
            </a:r>
            <a:endParaRPr lang="en-US" sz="3600" dirty="0" smtClean="0"/>
          </a:p>
          <a:p>
            <a:r>
              <a:rPr lang="en-US" sz="3600" dirty="0" smtClean="0"/>
              <a:t>Many grass and parking areas with contamination were not fenced off</a:t>
            </a:r>
          </a:p>
        </p:txBody>
      </p:sp>
      <p:pic>
        <p:nvPicPr>
          <p:cNvPr id="5" name="Content Placeholder 4" descr="MagnusonPark.bmp"/>
          <p:cNvPicPr>
            <a:picLocks noGrp="1" noChangeAspect="1"/>
          </p:cNvPicPr>
          <p:nvPr>
            <p:ph sz="half" idx="1"/>
          </p:nvPr>
        </p:nvPicPr>
        <p:blipFill>
          <a:blip r:embed="rId2" cstate="print"/>
          <a:srcRect l="9183" t="9161" r="1019" b="3153"/>
          <a:stretch>
            <a:fillRect/>
          </a:stretch>
        </p:blipFill>
        <p:spPr>
          <a:xfrm>
            <a:off x="152400" y="1828800"/>
            <a:ext cx="3891693" cy="380037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alpha val="51000"/>
              </a:schemeClr>
            </a:solidFill>
          </a:ln>
        </p:spPr>
        <p:txBody>
          <a:bodyPr>
            <a:normAutofit fontScale="55000" lnSpcReduction="20000"/>
          </a:bodyPr>
          <a:lstStyle/>
          <a:p>
            <a:r>
              <a:rPr lang="en-US" sz="4600" dirty="0" smtClean="0"/>
              <a:t>Navy’s own contractor calculated</a:t>
            </a:r>
            <a:r>
              <a:rPr lang="en-US" dirty="0" smtClean="0"/>
              <a:t> radiation </a:t>
            </a:r>
            <a:r>
              <a:rPr lang="en-US" dirty="0"/>
              <a:t>levels in the soils to the south and west of Building 27, which now houses Arena Sports and the Magnuson Athletic Club, </a:t>
            </a:r>
            <a:r>
              <a:rPr lang="en-US" dirty="0" smtClean="0"/>
              <a:t>at: </a:t>
            </a:r>
            <a:endParaRPr lang="en-US" dirty="0"/>
          </a:p>
          <a:p>
            <a:r>
              <a:rPr lang="en-US" dirty="0"/>
              <a:t>	</a:t>
            </a:r>
            <a:r>
              <a:rPr lang="en-US" dirty="0" smtClean="0"/>
              <a:t>1.4 millirem per hour from</a:t>
            </a:r>
          </a:p>
          <a:p>
            <a:r>
              <a:rPr lang="en-US" dirty="0" smtClean="0"/>
              <a:t>332,754 </a:t>
            </a:r>
            <a:r>
              <a:rPr lang="en-US" dirty="0"/>
              <a:t>counts per minute (</a:t>
            </a:r>
            <a:r>
              <a:rPr lang="en-US" dirty="0" err="1"/>
              <a:t>cpm</a:t>
            </a:r>
            <a:r>
              <a:rPr lang="en-US" dirty="0" smtClean="0"/>
              <a:t>)</a:t>
            </a:r>
          </a:p>
          <a:p>
            <a:r>
              <a:rPr lang="en-US" dirty="0" smtClean="0"/>
              <a:t> Indisputably = 12,264 mrem / </a:t>
            </a:r>
            <a:r>
              <a:rPr lang="en-US" dirty="0" smtClean="0"/>
              <a:t>year</a:t>
            </a:r>
          </a:p>
          <a:p>
            <a:r>
              <a:rPr lang="en-US" sz="4600" dirty="0" smtClean="0"/>
              <a:t>Need to present dose and risk in terms public understands:</a:t>
            </a:r>
            <a:endParaRPr lang="en-US" sz="4600" dirty="0" smtClean="0"/>
          </a:p>
          <a:p>
            <a:r>
              <a:rPr lang="en-US" sz="4600" dirty="0" smtClean="0"/>
              <a:t>= equivalent of 1,200 x-rays / year IF exposed year around. </a:t>
            </a:r>
            <a:endParaRPr lang="en-US" sz="4600" dirty="0" smtClean="0"/>
          </a:p>
          <a:p>
            <a:r>
              <a:rPr lang="en-US" sz="4600" dirty="0" smtClean="0"/>
              <a:t>12% fatal cancer risk from lifetime exposure to an adult woman (3 to 10x this for a child).</a:t>
            </a:r>
            <a:endParaRPr lang="en-US" sz="4600" dirty="0" smtClean="0"/>
          </a:p>
          <a:p>
            <a:r>
              <a:rPr lang="en-US" sz="2200" dirty="0" smtClean="0"/>
              <a:t>Hot </a:t>
            </a:r>
            <a:r>
              <a:rPr lang="en-US" sz="2200" dirty="0"/>
              <a:t>spots 1 and 2 Survey # RSS-403-m2 September 30, 2010 page 5 = 1.4 millirem per hour with backfill removed</a:t>
            </a:r>
          </a:p>
        </p:txBody>
      </p:sp>
      <p:sp>
        <p:nvSpPr>
          <p:cNvPr id="3" name="Date Placeholder 2"/>
          <p:cNvSpPr>
            <a:spLocks noGrp="1"/>
          </p:cNvSpPr>
          <p:nvPr>
            <p:ph type="dt" sz="half" idx="10"/>
          </p:nvPr>
        </p:nvSpPr>
        <p:spPr/>
        <p:txBody>
          <a:bodyPr/>
          <a:lstStyle/>
          <a:p>
            <a:r>
              <a:rPr lang="en-US" smtClean="0"/>
              <a:t>September 8, 2014</a:t>
            </a:r>
            <a:endParaRPr lang="en-US"/>
          </a:p>
        </p:txBody>
      </p:sp>
      <p:sp>
        <p:nvSpPr>
          <p:cNvPr id="4" name="Footer Placeholder 3"/>
          <p:cNvSpPr>
            <a:spLocks noGrp="1"/>
          </p:cNvSpPr>
          <p:nvPr>
            <p:ph type="ftr" sz="quarter" idx="11"/>
          </p:nvPr>
        </p:nvSpPr>
        <p:spPr/>
        <p:txBody>
          <a:bodyPr/>
          <a:lstStyle/>
          <a:p>
            <a:r>
              <a:rPr lang="en-US" smtClean="0"/>
              <a:t>Former NSPS Seattle Briefing</a:t>
            </a:r>
            <a:endParaRPr lang="en-US"/>
          </a:p>
        </p:txBody>
      </p:sp>
      <p:sp>
        <p:nvSpPr>
          <p:cNvPr id="5" name="Slide Number Placeholder 4"/>
          <p:cNvSpPr>
            <a:spLocks noGrp="1"/>
          </p:cNvSpPr>
          <p:nvPr>
            <p:ph type="sldNum" sz="quarter" idx="12"/>
          </p:nvPr>
        </p:nvSpPr>
        <p:spPr/>
        <p:txBody>
          <a:bodyPr/>
          <a:lstStyle/>
          <a:p>
            <a:fld id="{511FD401-1D42-40FF-BA61-5B1E298393A4}" type="slidenum">
              <a:rPr lang="en-US" smtClean="0"/>
              <a:pPr/>
              <a:t>6</a:t>
            </a:fld>
            <a:endParaRPr lang="en-US"/>
          </a:p>
        </p:txBody>
      </p:sp>
      <p:sp>
        <p:nvSpPr>
          <p:cNvPr id="6" name="Title 5"/>
          <p:cNvSpPr>
            <a:spLocks noGrp="1"/>
          </p:cNvSpPr>
          <p:nvPr>
            <p:ph type="title"/>
          </p:nvPr>
        </p:nvSpPr>
        <p:spPr>
          <a:ln>
            <a:solidFill>
              <a:schemeClr val="accent1">
                <a:alpha val="48000"/>
              </a:schemeClr>
            </a:solidFill>
          </a:ln>
        </p:spPr>
        <p:txBody>
          <a:bodyPr>
            <a:normAutofit fontScale="90000"/>
          </a:bodyPr>
          <a:lstStyle/>
          <a:p>
            <a:r>
              <a:rPr lang="en-US" dirty="0" smtClean="0"/>
              <a:t>“Hot Spots” – These were NOT “Low-Levels” of radiation: </a:t>
            </a:r>
            <a:endParaRPr lang="en-US" dirty="0"/>
          </a:p>
        </p:txBody>
      </p:sp>
    </p:spTree>
    <p:extLst>
      <p:ext uri="{BB962C8B-B14F-4D97-AF65-F5344CB8AC3E}">
        <p14:creationId xmlns:p14="http://schemas.microsoft.com/office/powerpoint/2010/main" xmlns="" val="3543765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3600" b="1" dirty="0" smtClean="0"/>
              <a:t>The Radiation Levels Were NOT “Low-Level” as the Navy Kept Saying</a:t>
            </a:r>
            <a:br>
              <a:rPr lang="en-US" sz="3600" b="1" dirty="0" smtClean="0"/>
            </a:br>
            <a:r>
              <a:rPr lang="en-US" sz="3600" b="1" dirty="0" smtClean="0"/>
              <a:t>Radiation Levels Outside Building 27 Very High</a:t>
            </a:r>
            <a:endParaRPr lang="en-US" sz="3600" b="1" dirty="0"/>
          </a:p>
        </p:txBody>
      </p:sp>
      <p:sp>
        <p:nvSpPr>
          <p:cNvPr id="4" name="Content Placeholder 3"/>
          <p:cNvSpPr>
            <a:spLocks noGrp="1"/>
          </p:cNvSpPr>
          <p:nvPr>
            <p:ph sz="half" idx="2"/>
          </p:nvPr>
        </p:nvSpPr>
        <p:spPr>
          <a:xfrm>
            <a:off x="4038600" y="1828800"/>
            <a:ext cx="4648200" cy="4525963"/>
          </a:xfrm>
        </p:spPr>
        <p:txBody>
          <a:bodyPr>
            <a:normAutofit fontScale="92500" lnSpcReduction="20000"/>
          </a:bodyPr>
          <a:lstStyle/>
          <a:p>
            <a:r>
              <a:rPr lang="en-US" dirty="0" smtClean="0"/>
              <a:t>Radiation survey results on South and West Side of Building 27 (Arena Sports) show soil areas with gamma &amp; beta radiation levels up to 187,277 counts per minute</a:t>
            </a:r>
          </a:p>
          <a:p>
            <a:r>
              <a:rPr lang="en-US" dirty="0" smtClean="0"/>
              <a:t>This equals a radiation dose in the black dot areas – </a:t>
            </a:r>
            <a:r>
              <a:rPr lang="en-US" dirty="0" err="1" smtClean="0"/>
              <a:t>eg</a:t>
            </a:r>
            <a:r>
              <a:rPr lang="en-US" dirty="0" smtClean="0"/>
              <a:t>. Grass between parking areas – of 1,638 </a:t>
            </a:r>
            <a:r>
              <a:rPr lang="en-US" dirty="0" err="1" smtClean="0"/>
              <a:t>millirem</a:t>
            </a:r>
            <a:r>
              <a:rPr lang="en-US" dirty="0" smtClean="0"/>
              <a:t> per year</a:t>
            </a:r>
          </a:p>
          <a:p>
            <a:r>
              <a:rPr lang="en-US" dirty="0" smtClean="0"/>
              <a:t>Cancer risk for adult male lifetime exposure to these spots: approximately 8.7%</a:t>
            </a:r>
          </a:p>
        </p:txBody>
      </p:sp>
      <p:pic>
        <p:nvPicPr>
          <p:cNvPr id="5" name="Content Placeholder 4" descr="MagnusonPark.bmp"/>
          <p:cNvPicPr>
            <a:picLocks noGrp="1" noChangeAspect="1"/>
          </p:cNvPicPr>
          <p:nvPr>
            <p:ph sz="half" idx="1"/>
          </p:nvPr>
        </p:nvPicPr>
        <p:blipFill>
          <a:blip r:embed="rId2" cstate="print"/>
          <a:srcRect l="9183" t="9161" r="1019" b="3153"/>
          <a:stretch>
            <a:fillRect/>
          </a:stretch>
        </p:blipFill>
        <p:spPr>
          <a:xfrm>
            <a:off x="304800" y="2286000"/>
            <a:ext cx="3657600" cy="357177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September 8, 2014</a:t>
            </a:r>
            <a:endParaRPr lang="en-US"/>
          </a:p>
        </p:txBody>
      </p:sp>
      <p:sp>
        <p:nvSpPr>
          <p:cNvPr id="4" name="Footer Placeholder 3"/>
          <p:cNvSpPr>
            <a:spLocks noGrp="1"/>
          </p:cNvSpPr>
          <p:nvPr>
            <p:ph type="ftr" sz="quarter" idx="11"/>
          </p:nvPr>
        </p:nvSpPr>
        <p:spPr/>
        <p:txBody>
          <a:bodyPr/>
          <a:lstStyle/>
          <a:p>
            <a:r>
              <a:rPr lang="en-US" smtClean="0"/>
              <a:t>Former NSPS Seattle Briefing</a:t>
            </a:r>
            <a:endParaRPr lang="en-US"/>
          </a:p>
        </p:txBody>
      </p:sp>
      <p:sp>
        <p:nvSpPr>
          <p:cNvPr id="5" name="Slide Number Placeholder 4"/>
          <p:cNvSpPr>
            <a:spLocks noGrp="1"/>
          </p:cNvSpPr>
          <p:nvPr>
            <p:ph type="sldNum" sz="quarter" idx="12"/>
          </p:nvPr>
        </p:nvSpPr>
        <p:spPr/>
        <p:txBody>
          <a:bodyPr/>
          <a:lstStyle/>
          <a:p>
            <a:fld id="{511FD401-1D42-40FF-BA61-5B1E298393A4}" type="slidenum">
              <a:rPr lang="en-US" smtClean="0"/>
              <a:pPr/>
              <a:t>8</a:t>
            </a:fld>
            <a:endParaRPr lang="en-US"/>
          </a:p>
        </p:txBody>
      </p:sp>
      <p:sp>
        <p:nvSpPr>
          <p:cNvPr id="6" name="Title 5"/>
          <p:cNvSpPr>
            <a:spLocks noGrp="1"/>
          </p:cNvSpPr>
          <p:nvPr>
            <p:ph type="title"/>
          </p:nvPr>
        </p:nvSpPr>
        <p:spPr>
          <a:xfrm>
            <a:off x="228600" y="304800"/>
            <a:ext cx="7848600" cy="1858962"/>
          </a:xfrm>
        </p:spPr>
        <p:txBody>
          <a:bodyPr>
            <a:normAutofit/>
          </a:bodyPr>
          <a:lstStyle/>
          <a:p>
            <a:r>
              <a:rPr lang="en-US" sz="3200" dirty="0" smtClean="0"/>
              <a:t>“Site Boundary” now extends through Solid Ground housing with 400+ residents, growing to 700 </a:t>
            </a:r>
            <a:r>
              <a:rPr lang="en-US" sz="2400" b="0" dirty="0" smtClean="0"/>
              <a:t>(CIP </a:t>
            </a:r>
            <a:r>
              <a:rPr lang="en-US" sz="2400" b="0" dirty="0" err="1" smtClean="0"/>
              <a:t>pg</a:t>
            </a:r>
            <a:r>
              <a:rPr lang="en-US" sz="2400" b="0" dirty="0" smtClean="0"/>
              <a:t> 10 – lower portion all the way to 65</a:t>
            </a:r>
            <a:r>
              <a:rPr lang="en-US" sz="2400" b="0" baseline="30000" dirty="0" smtClean="0"/>
              <a:t>th</a:t>
            </a:r>
            <a:r>
              <a:rPr lang="en-US" sz="2400" b="0" dirty="0" smtClean="0"/>
              <a:t> St.)  </a:t>
            </a:r>
            <a:endParaRPr lang="en-US" sz="2400" b="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125" y="2305844"/>
            <a:ext cx="7143750" cy="287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2790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200"/>
          </a:xfrm>
        </p:spPr>
        <p:txBody>
          <a:bodyPr/>
          <a:lstStyle/>
          <a:p>
            <a:endParaRPr lang="en-US" dirty="0"/>
          </a:p>
        </p:txBody>
      </p:sp>
      <p:sp>
        <p:nvSpPr>
          <p:cNvPr id="9" name="Date Placeholder 8"/>
          <p:cNvSpPr>
            <a:spLocks noGrp="1"/>
          </p:cNvSpPr>
          <p:nvPr>
            <p:ph type="dt" sz="half" idx="10"/>
          </p:nvPr>
        </p:nvSpPr>
        <p:spPr/>
        <p:txBody>
          <a:bodyPr/>
          <a:lstStyle/>
          <a:p>
            <a:r>
              <a:rPr lang="en-US" smtClean="0"/>
              <a:t>September 8, 2014</a:t>
            </a:r>
            <a:endParaRPr lang="en-US"/>
          </a:p>
        </p:txBody>
      </p:sp>
      <p:sp>
        <p:nvSpPr>
          <p:cNvPr id="11" name="Footer Placeholder 10"/>
          <p:cNvSpPr>
            <a:spLocks noGrp="1"/>
          </p:cNvSpPr>
          <p:nvPr>
            <p:ph type="ftr" sz="quarter" idx="11"/>
          </p:nvPr>
        </p:nvSpPr>
        <p:spPr/>
        <p:txBody>
          <a:bodyPr/>
          <a:lstStyle/>
          <a:p>
            <a:r>
              <a:rPr lang="en-US" smtClean="0"/>
              <a:t>Former NSPS Seattle Briefing</a:t>
            </a:r>
            <a:endParaRPr lang="en-US"/>
          </a:p>
        </p:txBody>
      </p:sp>
      <p:sp>
        <p:nvSpPr>
          <p:cNvPr id="10" name="Slide Number Placeholder 9"/>
          <p:cNvSpPr>
            <a:spLocks noGrp="1"/>
          </p:cNvSpPr>
          <p:nvPr>
            <p:ph type="sldNum" sz="quarter" idx="12"/>
          </p:nvPr>
        </p:nvSpPr>
        <p:spPr/>
        <p:txBody>
          <a:bodyPr/>
          <a:lstStyle/>
          <a:p>
            <a:fld id="{511FD401-1D42-40FF-BA61-5B1E298393A4}" type="slidenum">
              <a:rPr lang="en-US" smtClean="0"/>
              <a:pPr/>
              <a:t>9</a:t>
            </a:fld>
            <a:endParaRPr lang="en-US"/>
          </a:p>
        </p:txBody>
      </p:sp>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Contaminated Water Tank Fenced, thanks to concerned public</a:t>
            </a:r>
            <a:endParaRPr lang="en-US" dirty="0">
              <a:latin typeface="Times New Roman" pitchFamily="18" charset="0"/>
              <a:cs typeface="Times New Roman" pitchFamily="18" charset="0"/>
            </a:endParaRPr>
          </a:p>
        </p:txBody>
      </p:sp>
      <p:pic>
        <p:nvPicPr>
          <p:cNvPr id="4098" name="Picture 2" descr="Z:\Documents\AA - TCP\Sandpoint Naval Station 2013\Site pictures\water tank by Bldg 2.JPG"/>
          <p:cNvPicPr>
            <a:picLocks noChangeAspect="1" noChangeArrowheads="1"/>
          </p:cNvPicPr>
          <p:nvPr/>
        </p:nvPicPr>
        <p:blipFill>
          <a:blip r:embed="rId2" cstate="print"/>
          <a:srcRect/>
          <a:stretch>
            <a:fillRect/>
          </a:stretch>
        </p:blipFill>
        <p:spPr bwMode="auto">
          <a:xfrm>
            <a:off x="1447800" y="1676400"/>
            <a:ext cx="5562600" cy="4038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2230</TotalTime>
  <Words>2423</Words>
  <Application>Microsoft Office PowerPoint</Application>
  <PresentationFormat>On-screen Show (4:3)</PresentationFormat>
  <Paragraphs>177</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Ensuring Clean-Up of Radioactive Contamination in Magnuson Park to Protect the Health and Safety of Children and Generations to Come</vt:lpstr>
      <vt:lpstr>Site Map</vt:lpstr>
      <vt:lpstr>Background on Radioactive Contamination in Magnuson Park</vt:lpstr>
      <vt:lpstr>Notice Not Given Public for Three Years after Navy and Seattle Parks Documented Radioactive Contamination in Magnuson Park</vt:lpstr>
      <vt:lpstr>The Radiation Levels Were NOT “Low-Level” as the Navy Kept Saying  - Radiation Levels Outside Building 27 Very High</vt:lpstr>
      <vt:lpstr>“Hot Spots” – These were NOT “Low-Levels” of radiation: </vt:lpstr>
      <vt:lpstr>The Radiation Levels Were NOT “Low-Level” as the Navy Kept Saying Radiation Levels Outside Building 27 Very High</vt:lpstr>
      <vt:lpstr>“Site Boundary” now extends through Solid Ground housing with 400+ residents, growing to 700 (CIP pg 10 – lower portion all the way to 65th St.)  </vt:lpstr>
      <vt:lpstr>Contaminated Water Tank Fenced, thanks to concerned public</vt:lpstr>
      <vt:lpstr>Is This a Low Level of Radioactivity?</vt:lpstr>
      <vt:lpstr>Navy’s Cleanup Plan Would Leave Behind Radioactive Contamination at Levels Estimated to Cause Fatal Cancers in1% of Children Residing in Park</vt:lpstr>
      <vt:lpstr>Should Not Assert We Know Where Contamination Is, or That No Public Access Areas May be Contaminated</vt:lpstr>
      <vt:lpstr>Need to Disclose How Dangerous Cesium and Strontium Are</vt:lpstr>
      <vt:lpstr>Why haven’t Navy, Seattle and Ecology public fact sheets disclosed Mercury contamination?</vt:lpstr>
      <vt:lpstr>Cleanup Levels are based on: </vt:lpstr>
      <vt:lpstr>Is 2 hours a day the maximum your children and future generations will use Magnuson Park???</vt:lpstr>
      <vt:lpstr>Public Needs to be Asked if what is maximum reasonable foreseeable exposure</vt:lpstr>
      <vt:lpstr>Contaminated Storm Line under Building 27 (Arena Sports) runs out to Lake Washington</vt:lpstr>
      <vt:lpstr>At public meetings in 2013, Navy denied storm line was contaminated; Now, Navy acknowledging needs cleanout, but there is no evaluation of alternatives for public to review and comment on</vt:lpstr>
      <vt:lpstr>Why has there been no evaluation and comment of hydro jet cleaning of storm drains? </vt:lpstr>
      <vt:lpstr>Cleanup Standards</vt:lpstr>
      <vt:lpstr>The Appropriate State Cleanup Standard Should be Applied</vt:lpstr>
      <vt:lpstr>A child’s cancer risk from the Navy plan may be over 1% </vt:lpstr>
      <vt:lpstr>Does the Exposure Scenario take into account the residents and high use of the Park? </vt:lpstr>
      <vt:lpstr>Testing Needed for Contamination in Lake, Groundwater, Other Areas</vt:lpstr>
      <vt:lpstr>What You Can Do –  Ask Ecology, SPS and Navy to:</vt:lpstr>
      <vt:lpstr>What You Can Do –  Ask Ecology, Seattle Parks and Navy to:</vt:lpstr>
      <vt:lpstr>What You Can Do –  Ask Ecology, Seattle Parks and Navy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Gerry Pollet</cp:lastModifiedBy>
  <cp:revision>63</cp:revision>
  <dcterms:created xsi:type="dcterms:W3CDTF">2013-07-16T22:10:40Z</dcterms:created>
  <dcterms:modified xsi:type="dcterms:W3CDTF">2014-10-21T19:41:58Z</dcterms:modified>
</cp:coreProperties>
</file>