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59" r:id="rId3"/>
    <p:sldId id="263" r:id="rId4"/>
    <p:sldId id="266" r:id="rId5"/>
    <p:sldId id="276" r:id="rId6"/>
    <p:sldId id="277" r:id="rId7"/>
    <p:sldId id="293" r:id="rId8"/>
    <p:sldId id="257" r:id="rId9"/>
    <p:sldId id="267" r:id="rId10"/>
    <p:sldId id="296" r:id="rId11"/>
    <p:sldId id="297" r:id="rId12"/>
    <p:sldId id="298" r:id="rId13"/>
    <p:sldId id="258" r:id="rId14"/>
    <p:sldId id="300" r:id="rId15"/>
    <p:sldId id="264" r:id="rId16"/>
    <p:sldId id="268" r:id="rId17"/>
    <p:sldId id="284" r:id="rId18"/>
    <p:sldId id="285" r:id="rId19"/>
    <p:sldId id="283" r:id="rId20"/>
    <p:sldId id="286" r:id="rId21"/>
    <p:sldId id="287" r:id="rId22"/>
    <p:sldId id="288" r:id="rId23"/>
    <p:sldId id="289" r:id="rId24"/>
    <p:sldId id="295" r:id="rId25"/>
    <p:sldId id="261" r:id="rId26"/>
    <p:sldId id="299" r:id="rId27"/>
    <p:sldId id="292" r:id="rId28"/>
    <p:sldId id="273" r:id="rId29"/>
    <p:sldId id="272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CAB461" initials="PC" lastIdx="1" clrIdx="0"/>
  <p:cmAuthor id="1" name="CABE461" initials="CB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7" autoAdjust="0"/>
    <p:restoredTop sz="82645" autoAdjust="0"/>
  </p:normalViewPr>
  <p:slideViewPr>
    <p:cSldViewPr>
      <p:cViewPr>
        <p:scale>
          <a:sx n="90" d="100"/>
          <a:sy n="90" d="100"/>
        </p:scale>
        <p:origin x="-708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53375E73-DF44-4F5F-AE41-ACDC67773C67}" type="datetimeFigureOut">
              <a:rPr lang="en-US" smtClean="0"/>
              <a:pPr/>
              <a:t>3/6/2015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5" tIns="45718" rIns="91435" bIns="457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88C107D1-46DF-4384-8A7A-F8A7B1FB8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Photo on left: Exposed</a:t>
            </a:r>
            <a:r>
              <a:rPr lang="en-US" baseline="0" dirty="0" smtClean="0"/>
              <a:t> southern face of Main Cell at the Marshall Landfill in 1990, showing alternating layers of solid waste and sandy cover material.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Photo on right: Face of Main</a:t>
            </a:r>
            <a:r>
              <a:rPr lang="en-US" baseline="0" dirty="0" smtClean="0"/>
              <a:t> Cell at the </a:t>
            </a:r>
            <a:r>
              <a:rPr lang="en-US" dirty="0" smtClean="0"/>
              <a:t>Marshall Landfill today.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107D1-46DF-4384-8A7A-F8A7B1FB8D9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107D1-46DF-4384-8A7A-F8A7B1FB8D96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107D1-46DF-4384-8A7A-F8A7B1FB8D96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107D1-46DF-4384-8A7A-F8A7B1FB8D96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107D1-46DF-4384-8A7A-F8A7B1FB8D96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algn="l">
              <a:buClr>
                <a:schemeClr val="tx1"/>
              </a:buClr>
              <a:buFont typeface="Arial" pitchFamily="34" charset="0"/>
              <a:buNone/>
            </a:pPr>
            <a:endParaRPr lang="en-US" sz="1000" u="none" dirty="0" smtClean="0"/>
          </a:p>
          <a:p>
            <a:endParaRPr lang="en-US" sz="1000" u="sng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107D1-46DF-4384-8A7A-F8A7B1FB8D96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sz="1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107D1-46DF-4384-8A7A-F8A7B1FB8D96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Arial" pitchFamily="34" charset="0"/>
              <a:buChar char="•"/>
            </a:pPr>
            <a:endParaRPr lang="en-US" sz="115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107D1-46DF-4384-8A7A-F8A7B1FB8D96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sz="1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107D1-46DF-4384-8A7A-F8A7B1FB8D96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sz="1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107D1-46DF-4384-8A7A-F8A7B1FB8D96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sz="1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107D1-46DF-4384-8A7A-F8A7B1FB8D96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107D1-46DF-4384-8A7A-F8A7B1FB8D9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sz="1200" baseline="0" dirty="0" smtClean="0"/>
          </a:p>
          <a:p>
            <a:endParaRPr lang="en-US" sz="1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107D1-46DF-4384-8A7A-F8A7B1FB8D96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sz="1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107D1-46DF-4384-8A7A-F8A7B1FB8D96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sz="1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107D1-46DF-4384-8A7A-F8A7B1FB8D96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sz="115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107D1-46DF-4384-8A7A-F8A7B1FB8D96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107D1-46DF-4384-8A7A-F8A7B1FB8D96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107D1-46DF-4384-8A7A-F8A7B1FB8D96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107D1-46DF-4384-8A7A-F8A7B1FB8D96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107D1-46DF-4384-8A7A-F8A7B1FB8D96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107D1-46DF-4384-8A7A-F8A7B1FB8D96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35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107D1-46DF-4384-8A7A-F8A7B1FB8D96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pPr defTabSz="914350">
              <a:defRPr/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107D1-46DF-4384-8A7A-F8A7B1FB8D96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>
              <a:buClr>
                <a:schemeClr val="tx1"/>
              </a:buClr>
              <a:buFont typeface="Arial" charset="0"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107D1-46DF-4384-8A7A-F8A7B1FB8D9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>
              <a:buClr>
                <a:schemeClr val="tx1"/>
              </a:buClr>
              <a:buFont typeface="Arial" charset="0"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107D1-46DF-4384-8A7A-F8A7B1FB8D96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107D1-46DF-4384-8A7A-F8A7B1FB8D96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107D1-46DF-4384-8A7A-F8A7B1FB8D96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460CD-5B9A-49CF-B0B0-923127FD6313}" type="datetimeFigureOut">
              <a:rPr lang="en-US" smtClean="0"/>
              <a:pPr/>
              <a:t>3/6/2015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B023C-F4B8-4A8F-BF88-852E1BF03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460CD-5B9A-49CF-B0B0-923127FD6313}" type="datetimeFigureOut">
              <a:rPr lang="en-US" smtClean="0"/>
              <a:pPr/>
              <a:t>3/6/2015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B023C-F4B8-4A8F-BF88-852E1BF03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460CD-5B9A-49CF-B0B0-923127FD6313}" type="datetimeFigureOut">
              <a:rPr lang="en-US" smtClean="0"/>
              <a:pPr/>
              <a:t>3/6/2015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B023C-F4B8-4A8F-BF88-852E1BF03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460CD-5B9A-49CF-B0B0-923127FD6313}" type="datetimeFigureOut">
              <a:rPr lang="en-US" smtClean="0"/>
              <a:pPr/>
              <a:t>3/6/2015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B023C-F4B8-4A8F-BF88-852E1BF03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460CD-5B9A-49CF-B0B0-923127FD6313}" type="datetimeFigureOut">
              <a:rPr lang="en-US" smtClean="0"/>
              <a:pPr/>
              <a:t>3/6/2015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B023C-F4B8-4A8F-BF88-852E1BF03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460CD-5B9A-49CF-B0B0-923127FD6313}" type="datetimeFigureOut">
              <a:rPr lang="en-US" smtClean="0"/>
              <a:pPr/>
              <a:t>3/6/2015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B023C-F4B8-4A8F-BF88-852E1BF03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460CD-5B9A-49CF-B0B0-923127FD6313}" type="datetimeFigureOut">
              <a:rPr lang="en-US" smtClean="0"/>
              <a:pPr/>
              <a:t>3/6/2015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B023C-F4B8-4A8F-BF88-852E1BF03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460CD-5B9A-49CF-B0B0-923127FD6313}" type="datetimeFigureOut">
              <a:rPr lang="en-US" smtClean="0"/>
              <a:pPr/>
              <a:t>3/6/2015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B023C-F4B8-4A8F-BF88-852E1BF03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460CD-5B9A-49CF-B0B0-923127FD6313}" type="datetimeFigureOut">
              <a:rPr lang="en-US" smtClean="0"/>
              <a:pPr/>
              <a:t>3/6/2015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B023C-F4B8-4A8F-BF88-852E1BF03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460CD-5B9A-49CF-B0B0-923127FD6313}" type="datetimeFigureOut">
              <a:rPr lang="en-US" smtClean="0"/>
              <a:pPr/>
              <a:t>3/6/2015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B023C-F4B8-4A8F-BF88-852E1BF03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460CD-5B9A-49CF-B0B0-923127FD6313}" type="datetimeFigureOut">
              <a:rPr lang="en-US" smtClean="0"/>
              <a:pPr/>
              <a:t>3/6/2015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9BB023C-F4B8-4A8F-BF88-852E1BF032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4A460CD-5B9A-49CF-B0B0-923127FD6313}" type="datetimeFigureOut">
              <a:rPr lang="en-US" smtClean="0"/>
              <a:pPr/>
              <a:t>3/6/2015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9BB023C-F4B8-4A8F-BF88-852E1BF0321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patrick.cabbage@ecy.wa.gov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990600"/>
            <a:ext cx="8077200" cy="99060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/>
              <a:t>Marshall Landfill Site</a:t>
            </a:r>
            <a:endParaRPr lang="en-US" sz="5400" b="1" dirty="0"/>
          </a:p>
        </p:txBody>
      </p:sp>
      <p:pic>
        <p:nvPicPr>
          <p:cNvPr id="7" name="Picture 6" descr="Historic Photo-Exposed southern face of Main Landfill Cell-Summer 19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799" y="2209800"/>
            <a:ext cx="4038601" cy="37338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8" name="Picture 7" descr="IMGP00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7200" y="2209800"/>
            <a:ext cx="4470400" cy="37338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457200"/>
            <a:ext cx="8686800" cy="9144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+mn-lt"/>
              </a:rPr>
              <a:t>Why Ecology is Here</a:t>
            </a:r>
            <a:endParaRPr lang="en-US" dirty="0">
              <a:latin typeface="+mn-lt"/>
            </a:endParaRPr>
          </a:p>
        </p:txBody>
      </p:sp>
      <p:pic>
        <p:nvPicPr>
          <p:cNvPr id="5" name="Picture 4" descr="P1010014.JPG"/>
          <p:cNvPicPr>
            <a:picLocks noChangeAspect="1"/>
          </p:cNvPicPr>
          <p:nvPr/>
        </p:nvPicPr>
        <p:blipFill>
          <a:blip r:embed="rId3" cstate="print"/>
          <a:srcRect l="25897" t="12721" b="20037"/>
          <a:stretch>
            <a:fillRect/>
          </a:stretch>
        </p:blipFill>
        <p:spPr>
          <a:xfrm>
            <a:off x="48212" y="1371600"/>
            <a:ext cx="4142788" cy="28194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" name="Picture 5" descr="P1010040.JPG"/>
          <p:cNvPicPr>
            <a:picLocks noChangeAspect="1"/>
          </p:cNvPicPr>
          <p:nvPr/>
        </p:nvPicPr>
        <p:blipFill>
          <a:blip r:embed="rId4" cstate="print"/>
          <a:srcRect l="6973" t="14412" b="7486"/>
          <a:stretch>
            <a:fillRect/>
          </a:stretch>
        </p:blipFill>
        <p:spPr>
          <a:xfrm>
            <a:off x="3733800" y="3429000"/>
            <a:ext cx="5334000" cy="3358709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457200"/>
            <a:ext cx="8686800" cy="9144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latin typeface="+mn-lt"/>
              </a:rPr>
              <a:t>Why Ecology is Here</a:t>
            </a:r>
            <a:endParaRPr lang="en-US" sz="5400" dirty="0">
              <a:latin typeface="+mn-lt"/>
            </a:endParaRPr>
          </a:p>
        </p:txBody>
      </p:sp>
      <p:pic>
        <p:nvPicPr>
          <p:cNvPr id="4" name="Picture 3" descr="IMGP0015.JPG"/>
          <p:cNvPicPr>
            <a:picLocks noChangeAspect="1"/>
          </p:cNvPicPr>
          <p:nvPr/>
        </p:nvPicPr>
        <p:blipFill>
          <a:blip r:embed="rId3" cstate="print"/>
          <a:srcRect l="23333" t="7778" b="18889"/>
          <a:stretch>
            <a:fillRect/>
          </a:stretch>
        </p:blipFill>
        <p:spPr>
          <a:xfrm>
            <a:off x="101599" y="1676399"/>
            <a:ext cx="6054437" cy="434340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" name="Picture 5" descr="P1010022.JPG"/>
          <p:cNvPicPr>
            <a:picLocks noChangeAspect="1"/>
          </p:cNvPicPr>
          <p:nvPr/>
        </p:nvPicPr>
        <p:blipFill>
          <a:blip r:embed="rId4" cstate="print"/>
          <a:srcRect l="25299" t="30693" r="29557" b="14793"/>
          <a:stretch>
            <a:fillRect/>
          </a:stretch>
        </p:blipFill>
        <p:spPr>
          <a:xfrm>
            <a:off x="6240462" y="2551981"/>
            <a:ext cx="2903538" cy="2629619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457200"/>
            <a:ext cx="8686800" cy="9144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latin typeface="+mn-lt"/>
              </a:rPr>
              <a:t>Why Ecology is Here</a:t>
            </a:r>
            <a:endParaRPr lang="en-US" sz="5400" dirty="0">
              <a:latin typeface="+mn-lt"/>
            </a:endParaRPr>
          </a:p>
        </p:txBody>
      </p:sp>
      <p:pic>
        <p:nvPicPr>
          <p:cNvPr id="3" name="Picture 2" descr="PC180006.JPG"/>
          <p:cNvPicPr>
            <a:picLocks noChangeAspect="1"/>
          </p:cNvPicPr>
          <p:nvPr/>
        </p:nvPicPr>
        <p:blipFill>
          <a:blip r:embed="rId3" cstate="print"/>
          <a:srcRect t="7128"/>
          <a:stretch>
            <a:fillRect/>
          </a:stretch>
        </p:blipFill>
        <p:spPr>
          <a:xfrm>
            <a:off x="609600" y="1550383"/>
            <a:ext cx="7620000" cy="53076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381000"/>
            <a:ext cx="8839200" cy="1828800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>
                <a:latin typeface="+mn-lt"/>
              </a:rPr>
              <a:t>What are the Contaminants of Concern?</a:t>
            </a:r>
            <a:endParaRPr lang="en-US" sz="54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667000"/>
            <a:ext cx="8686800" cy="3733800"/>
          </a:xfrm>
        </p:spPr>
        <p:txBody>
          <a:bodyPr>
            <a:noAutofit/>
          </a:bodyPr>
          <a:lstStyle/>
          <a:p>
            <a:pPr lvl="1" algn="l">
              <a:buClr>
                <a:schemeClr val="tx1"/>
              </a:buClr>
              <a:buFont typeface="Arial" pitchFamily="34" charset="0"/>
              <a:buChar char="•"/>
            </a:pPr>
            <a:r>
              <a:rPr lang="en-US" sz="3200" dirty="0" smtClean="0"/>
              <a:t> Volatile organic compounds (VOCs) and</a:t>
            </a:r>
          </a:p>
          <a:p>
            <a:pPr lvl="1" algn="l">
              <a:buClr>
                <a:schemeClr val="tx1"/>
              </a:buClr>
            </a:pPr>
            <a:r>
              <a:rPr lang="en-US" sz="3200" dirty="0" smtClean="0"/>
              <a:t>   semi-volatile organic compounds (SVOCs)</a:t>
            </a:r>
          </a:p>
          <a:p>
            <a:pPr lvl="1" algn="l">
              <a:buClr>
                <a:schemeClr val="tx1"/>
              </a:buClr>
              <a:buFont typeface="Arial" pitchFamily="34" charset="0"/>
              <a:buChar char="•"/>
            </a:pPr>
            <a:r>
              <a:rPr lang="en-US" sz="3200" dirty="0" smtClean="0"/>
              <a:t>  Metals including arsenic, cadmium, lead, </a:t>
            </a:r>
          </a:p>
          <a:p>
            <a:pPr lvl="1" algn="l">
              <a:buClr>
                <a:schemeClr val="tx1"/>
              </a:buClr>
            </a:pPr>
            <a:r>
              <a:rPr lang="en-US" sz="3200" dirty="0" smtClean="0"/>
              <a:t>   mercury	</a:t>
            </a:r>
          </a:p>
          <a:p>
            <a:pPr lvl="1" algn="l">
              <a:buClr>
                <a:schemeClr val="tx1"/>
              </a:buClr>
              <a:buFont typeface="Arial" pitchFamily="34" charset="0"/>
              <a:buChar char="•"/>
            </a:pPr>
            <a:r>
              <a:rPr lang="en-US" sz="3200" dirty="0" smtClean="0"/>
              <a:t>  Hydrocarbons - gas, diesel, and oil range</a:t>
            </a:r>
          </a:p>
          <a:p>
            <a:pPr lvl="1" algn="l">
              <a:buClr>
                <a:schemeClr val="tx1"/>
              </a:buClr>
              <a:buFont typeface="Arial" pitchFamily="34" charset="0"/>
              <a:buChar char="•"/>
            </a:pPr>
            <a:r>
              <a:rPr lang="en-US" sz="3200" dirty="0" smtClean="0"/>
              <a:t>  Pesticides and herbicides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rshall Timeli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676400"/>
            <a:ext cx="8775032" cy="40386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52400" y="533400"/>
            <a:ext cx="8686800" cy="9144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latin typeface="+mn-lt"/>
              </a:rPr>
              <a:t>Project Timeline</a:t>
            </a:r>
            <a:endParaRPr lang="en-US" sz="5400" dirty="0">
              <a:latin typeface="+mn-l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066800"/>
            <a:ext cx="8153400" cy="1295400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>
                <a:latin typeface="+mn-lt"/>
              </a:rPr>
              <a:t>Remedial </a:t>
            </a:r>
            <a:br>
              <a:rPr lang="en-US" sz="5400" dirty="0" smtClean="0">
                <a:latin typeface="+mn-lt"/>
              </a:rPr>
            </a:br>
            <a:r>
              <a:rPr lang="en-US" sz="5400" dirty="0" smtClean="0">
                <a:latin typeface="+mn-lt"/>
              </a:rPr>
              <a:t>Investigation Actions</a:t>
            </a:r>
            <a:endParaRPr lang="en-US" sz="54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667000"/>
            <a:ext cx="7239000" cy="3276600"/>
          </a:xfrm>
        </p:spPr>
        <p:txBody>
          <a:bodyPr>
            <a:noAutofit/>
          </a:bodyPr>
          <a:lstStyle/>
          <a:p>
            <a:pPr marL="285750" indent="-285750" algn="l">
              <a:buClr>
                <a:schemeClr val="tx1"/>
              </a:buClr>
              <a:buFont typeface="Arial" pitchFamily="34" charset="0"/>
              <a:buChar char="•"/>
            </a:pPr>
            <a:r>
              <a:rPr lang="en-US" sz="3200" dirty="0" smtClean="0"/>
              <a:t>Define extent of waste</a:t>
            </a:r>
          </a:p>
          <a:p>
            <a:pPr marL="285750" indent="-285750" algn="l">
              <a:buClr>
                <a:schemeClr val="tx1"/>
              </a:buClr>
              <a:buFont typeface="Arial" pitchFamily="34" charset="0"/>
              <a:buChar char="•"/>
            </a:pPr>
            <a:r>
              <a:rPr lang="en-US" sz="3200" dirty="0" smtClean="0"/>
              <a:t>Groundwater investigation</a:t>
            </a:r>
          </a:p>
          <a:p>
            <a:pPr marL="285750" indent="-285750" algn="l">
              <a:buClr>
                <a:schemeClr val="tx1"/>
              </a:buClr>
              <a:buFont typeface="Arial" pitchFamily="34" charset="0"/>
              <a:buChar char="•"/>
            </a:pPr>
            <a:r>
              <a:rPr lang="en-US" sz="3200" dirty="0" smtClean="0"/>
              <a:t>Soil gas/Landfill gas investigation</a:t>
            </a:r>
          </a:p>
          <a:p>
            <a:pPr marL="285750" indent="-285750" algn="l">
              <a:buClr>
                <a:schemeClr val="tx1"/>
              </a:buClr>
              <a:buFont typeface="Arial" pitchFamily="34" charset="0"/>
              <a:buChar char="•"/>
            </a:pPr>
            <a:r>
              <a:rPr lang="en-US" sz="3200" dirty="0" smtClean="0"/>
              <a:t>Geotechnical investigation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0" y="914400"/>
            <a:ext cx="8686800" cy="16002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Define Extent of Waste – Where is It?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762000" y="2819400"/>
            <a:ext cx="7924800" cy="3276600"/>
          </a:xfrm>
        </p:spPr>
        <p:txBody>
          <a:bodyPr>
            <a:normAutofit/>
          </a:bodyPr>
          <a:lstStyle/>
          <a:p>
            <a:pPr marL="742950" lvl="1" indent="-285750" algn="l">
              <a:buClr>
                <a:schemeClr val="tx1"/>
              </a:buClr>
              <a:buFont typeface="Arial" pitchFamily="34" charset="0"/>
              <a:buChar char="•"/>
            </a:pPr>
            <a:r>
              <a:rPr lang="en-US" sz="3200" dirty="0" smtClean="0"/>
              <a:t>Excavate small test pits - define edge of landfill where waste was dumped during operations</a:t>
            </a:r>
          </a:p>
          <a:p>
            <a:pPr marL="742950" lvl="1" indent="-285750" algn="l">
              <a:buClr>
                <a:schemeClr val="tx1"/>
              </a:buClr>
              <a:buFont typeface="Arial" pitchFamily="34" charset="0"/>
              <a:buChar char="•"/>
            </a:pPr>
            <a:endParaRPr lang="en-US" sz="3200" dirty="0" smtClean="0"/>
          </a:p>
          <a:p>
            <a:pPr marL="742950" lvl="1" indent="-285750" algn="l">
              <a:buClr>
                <a:schemeClr val="tx1"/>
              </a:buClr>
              <a:buFont typeface="Arial" pitchFamily="34" charset="0"/>
              <a:buChar char="•"/>
            </a:pPr>
            <a:r>
              <a:rPr lang="en-US" sz="3200" dirty="0" smtClean="0"/>
              <a:t>Identify waste dumped since the landfill was closed</a:t>
            </a:r>
          </a:p>
          <a:p>
            <a:pPr marL="285750" indent="-285750" algn="l">
              <a:buClr>
                <a:schemeClr val="tx1"/>
              </a:buClr>
              <a:buFont typeface="Arial" pitchFamily="34" charset="0"/>
              <a:buChar char="•"/>
            </a:pPr>
            <a:endParaRPr lang="en-US" sz="3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8600"/>
            <a:ext cx="8686800" cy="9144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latin typeface="+mn-lt"/>
              </a:rPr>
              <a:t>Define Extent of Waste</a:t>
            </a:r>
            <a:endParaRPr lang="en-US" sz="5400" dirty="0">
              <a:latin typeface="+mn-lt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1219200"/>
            <a:ext cx="9144000" cy="5638800"/>
            <a:chOff x="0" y="1551214"/>
            <a:chExt cx="9144000" cy="530678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4167" t="4417" r="2500" b="5541"/>
            <a:stretch>
              <a:fillRect/>
            </a:stretch>
          </p:blipFill>
          <p:spPr bwMode="auto">
            <a:xfrm>
              <a:off x="0" y="1551214"/>
              <a:ext cx="9144000" cy="5306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Freeform 5"/>
            <p:cNvSpPr/>
            <p:nvPr/>
          </p:nvSpPr>
          <p:spPr>
            <a:xfrm>
              <a:off x="2590800" y="3276600"/>
              <a:ext cx="3105150" cy="2971800"/>
            </a:xfrm>
            <a:custGeom>
              <a:avLst/>
              <a:gdLst>
                <a:gd name="connsiteX0" fmla="*/ 0 w 3086100"/>
                <a:gd name="connsiteY0" fmla="*/ 0 h 2952750"/>
                <a:gd name="connsiteX1" fmla="*/ 1066800 w 3086100"/>
                <a:gd name="connsiteY1" fmla="*/ 57150 h 2952750"/>
                <a:gd name="connsiteX2" fmla="*/ 2209800 w 3086100"/>
                <a:gd name="connsiteY2" fmla="*/ 104775 h 2952750"/>
                <a:gd name="connsiteX3" fmla="*/ 2686050 w 3086100"/>
                <a:gd name="connsiteY3" fmla="*/ 123825 h 2952750"/>
                <a:gd name="connsiteX4" fmla="*/ 2867025 w 3086100"/>
                <a:gd name="connsiteY4" fmla="*/ 876300 h 2952750"/>
                <a:gd name="connsiteX5" fmla="*/ 3086100 w 3086100"/>
                <a:gd name="connsiteY5" fmla="*/ 1533525 h 2952750"/>
                <a:gd name="connsiteX6" fmla="*/ 3038475 w 3086100"/>
                <a:gd name="connsiteY6" fmla="*/ 2362200 h 2952750"/>
                <a:gd name="connsiteX7" fmla="*/ 2981325 w 3086100"/>
                <a:gd name="connsiteY7" fmla="*/ 2952750 h 295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86100" h="2952750">
                  <a:moveTo>
                    <a:pt x="0" y="0"/>
                  </a:moveTo>
                  <a:lnTo>
                    <a:pt x="1066800" y="57150"/>
                  </a:lnTo>
                  <a:lnTo>
                    <a:pt x="2209800" y="104775"/>
                  </a:lnTo>
                  <a:lnTo>
                    <a:pt x="2686050" y="123825"/>
                  </a:lnTo>
                  <a:lnTo>
                    <a:pt x="2867025" y="876300"/>
                  </a:lnTo>
                  <a:lnTo>
                    <a:pt x="3086100" y="1533525"/>
                  </a:lnTo>
                  <a:lnTo>
                    <a:pt x="3038475" y="2362200"/>
                  </a:lnTo>
                  <a:lnTo>
                    <a:pt x="2981325" y="2952750"/>
                  </a:lnTo>
                </a:path>
              </a:pathLst>
            </a:custGeom>
            <a:ln w="12700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781800" y="3352800"/>
              <a:ext cx="152400" cy="152400"/>
            </a:xfrm>
            <a:prstGeom prst="rect">
              <a:avLst/>
            </a:prstGeom>
            <a:solidFill>
              <a:srgbClr val="FF00FF"/>
            </a:solidFill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010400" y="3581400"/>
              <a:ext cx="152400" cy="152400"/>
            </a:xfrm>
            <a:prstGeom prst="rect">
              <a:avLst/>
            </a:prstGeom>
            <a:solidFill>
              <a:srgbClr val="FF00FF"/>
            </a:solidFill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391400" y="3276600"/>
              <a:ext cx="152400" cy="152400"/>
            </a:xfrm>
            <a:prstGeom prst="rect">
              <a:avLst/>
            </a:prstGeom>
            <a:solidFill>
              <a:srgbClr val="FF00FF"/>
            </a:solidFill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5972175" y="2266950"/>
              <a:ext cx="2171700" cy="1095375"/>
            </a:xfrm>
            <a:custGeom>
              <a:avLst/>
              <a:gdLst>
                <a:gd name="connsiteX0" fmla="*/ 0 w 2171700"/>
                <a:gd name="connsiteY0" fmla="*/ 590550 h 1095375"/>
                <a:gd name="connsiteX1" fmla="*/ 123825 w 2171700"/>
                <a:gd name="connsiteY1" fmla="*/ 990600 h 1095375"/>
                <a:gd name="connsiteX2" fmla="*/ 333375 w 2171700"/>
                <a:gd name="connsiteY2" fmla="*/ 1095375 h 1095375"/>
                <a:gd name="connsiteX3" fmla="*/ 752475 w 2171700"/>
                <a:gd name="connsiteY3" fmla="*/ 1009650 h 1095375"/>
                <a:gd name="connsiteX4" fmla="*/ 1219200 w 2171700"/>
                <a:gd name="connsiteY4" fmla="*/ 885825 h 1095375"/>
                <a:gd name="connsiteX5" fmla="*/ 1333500 w 2171700"/>
                <a:gd name="connsiteY5" fmla="*/ 885825 h 1095375"/>
                <a:gd name="connsiteX6" fmla="*/ 1790700 w 2171700"/>
                <a:gd name="connsiteY6" fmla="*/ 819150 h 1095375"/>
                <a:gd name="connsiteX7" fmla="*/ 2000250 w 2171700"/>
                <a:gd name="connsiteY7" fmla="*/ 714375 h 1095375"/>
                <a:gd name="connsiteX8" fmla="*/ 2143125 w 2171700"/>
                <a:gd name="connsiteY8" fmla="*/ 381000 h 1095375"/>
                <a:gd name="connsiteX9" fmla="*/ 2171700 w 2171700"/>
                <a:gd name="connsiteY9" fmla="*/ 95250 h 1095375"/>
                <a:gd name="connsiteX10" fmla="*/ 2085975 w 2171700"/>
                <a:gd name="connsiteY10" fmla="*/ 38100 h 1095375"/>
                <a:gd name="connsiteX11" fmla="*/ 1600200 w 2171700"/>
                <a:gd name="connsiteY11" fmla="*/ 38100 h 1095375"/>
                <a:gd name="connsiteX12" fmla="*/ 1104900 w 2171700"/>
                <a:gd name="connsiteY12" fmla="*/ 0 h 1095375"/>
                <a:gd name="connsiteX13" fmla="*/ 400050 w 2171700"/>
                <a:gd name="connsiteY13" fmla="*/ 142875 h 1095375"/>
                <a:gd name="connsiteX14" fmla="*/ 57150 w 2171700"/>
                <a:gd name="connsiteY14" fmla="*/ 323850 h 1095375"/>
                <a:gd name="connsiteX15" fmla="*/ 0 w 2171700"/>
                <a:gd name="connsiteY15" fmla="*/ 590550 h 1095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71700" h="1095375">
                  <a:moveTo>
                    <a:pt x="0" y="590550"/>
                  </a:moveTo>
                  <a:lnTo>
                    <a:pt x="123825" y="990600"/>
                  </a:lnTo>
                  <a:lnTo>
                    <a:pt x="333375" y="1095375"/>
                  </a:lnTo>
                  <a:lnTo>
                    <a:pt x="752475" y="1009650"/>
                  </a:lnTo>
                  <a:lnTo>
                    <a:pt x="1219200" y="885825"/>
                  </a:lnTo>
                  <a:lnTo>
                    <a:pt x="1333500" y="885825"/>
                  </a:lnTo>
                  <a:lnTo>
                    <a:pt x="1790700" y="819150"/>
                  </a:lnTo>
                  <a:lnTo>
                    <a:pt x="2000250" y="714375"/>
                  </a:lnTo>
                  <a:lnTo>
                    <a:pt x="2143125" y="381000"/>
                  </a:lnTo>
                  <a:lnTo>
                    <a:pt x="2171700" y="95250"/>
                  </a:lnTo>
                  <a:lnTo>
                    <a:pt x="2085975" y="38100"/>
                  </a:lnTo>
                  <a:lnTo>
                    <a:pt x="1600200" y="38100"/>
                  </a:lnTo>
                  <a:lnTo>
                    <a:pt x="1104900" y="0"/>
                  </a:lnTo>
                  <a:lnTo>
                    <a:pt x="400050" y="142875"/>
                  </a:lnTo>
                  <a:lnTo>
                    <a:pt x="57150" y="323850"/>
                  </a:lnTo>
                  <a:lnTo>
                    <a:pt x="0" y="590550"/>
                  </a:lnTo>
                  <a:close/>
                </a:path>
              </a:pathLst>
            </a:custGeom>
            <a:noFill/>
            <a:ln w="1270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0" y="685800"/>
            <a:ext cx="8991600" cy="9144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Groundwater Investigation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0" y="1981200"/>
            <a:ext cx="9144000" cy="4038600"/>
          </a:xfrm>
        </p:spPr>
        <p:txBody>
          <a:bodyPr>
            <a:normAutofit/>
          </a:bodyPr>
          <a:lstStyle/>
          <a:p>
            <a:pPr marL="742950" lvl="1" indent="-285750" algn="l">
              <a:buClr>
                <a:schemeClr val="tx1"/>
              </a:buClr>
              <a:buFont typeface="Arial" pitchFamily="34" charset="0"/>
              <a:buChar char="•"/>
            </a:pPr>
            <a:r>
              <a:rPr lang="en-US" sz="3200" dirty="0" smtClean="0"/>
              <a:t>Repair/rehabilitate existing groundwater wells</a:t>
            </a:r>
          </a:p>
          <a:p>
            <a:pPr marL="742950" lvl="1" indent="-285750" algn="l">
              <a:buClr>
                <a:schemeClr val="tx1"/>
              </a:buClr>
            </a:pPr>
            <a:endParaRPr lang="en-US" sz="3200" dirty="0" smtClean="0"/>
          </a:p>
          <a:p>
            <a:pPr marL="742950" lvl="1" indent="-285750" algn="l">
              <a:buClr>
                <a:schemeClr val="tx1"/>
              </a:buClr>
              <a:buFont typeface="Arial" pitchFamily="34" charset="0"/>
              <a:buChar char="•"/>
            </a:pPr>
            <a:r>
              <a:rPr lang="en-US" sz="3200" dirty="0" smtClean="0"/>
              <a:t>Install new monitoring wells to fill gaps in groundwater monitoring network</a:t>
            </a:r>
          </a:p>
          <a:p>
            <a:pPr marL="742950" lvl="1" indent="-285750" algn="l">
              <a:buClr>
                <a:schemeClr val="tx1"/>
              </a:buClr>
            </a:pPr>
            <a:endParaRPr lang="en-US" sz="3200" dirty="0" smtClean="0"/>
          </a:p>
          <a:p>
            <a:pPr marL="742950" lvl="1" indent="-285750" algn="l">
              <a:buClr>
                <a:schemeClr val="tx1"/>
              </a:buClr>
              <a:buFont typeface="Arial" pitchFamily="34" charset="0"/>
              <a:buChar char="•"/>
            </a:pPr>
            <a:r>
              <a:rPr lang="en-US" sz="3200" dirty="0" smtClean="0"/>
              <a:t>Collect groundwater samples</a:t>
            </a:r>
          </a:p>
          <a:p>
            <a:pPr marL="285750" indent="-285750" algn="l">
              <a:buClr>
                <a:schemeClr val="tx1"/>
              </a:buClr>
              <a:buFont typeface="Arial" pitchFamily="34" charset="0"/>
              <a:buChar char="•"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81000"/>
            <a:ext cx="8991600" cy="914400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>
                <a:latin typeface="+mn-lt"/>
              </a:rPr>
              <a:t>Groundwater Investigation</a:t>
            </a:r>
            <a:endParaRPr lang="en-US" sz="5400" dirty="0">
              <a:latin typeface="+mn-l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0" y="1551214"/>
            <a:ext cx="9144000" cy="5306786"/>
            <a:chOff x="0" y="1551214"/>
            <a:chExt cx="9144000" cy="5306786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4167" t="4250" r="2500" b="5551"/>
            <a:stretch>
              <a:fillRect/>
            </a:stretch>
          </p:blipFill>
          <p:spPr bwMode="auto">
            <a:xfrm>
              <a:off x="0" y="1551214"/>
              <a:ext cx="9144000" cy="5306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Oval 12"/>
            <p:cNvSpPr/>
            <p:nvPr/>
          </p:nvSpPr>
          <p:spPr>
            <a:xfrm>
              <a:off x="76200" y="4953000"/>
              <a:ext cx="228600" cy="228600"/>
            </a:xfrm>
            <a:prstGeom prst="ellipse">
              <a:avLst/>
            </a:prstGeom>
            <a:solidFill>
              <a:schemeClr val="tx1">
                <a:lumMod val="5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838200" y="3962400"/>
              <a:ext cx="228600" cy="228600"/>
            </a:xfrm>
            <a:prstGeom prst="ellipse">
              <a:avLst/>
            </a:prstGeom>
            <a:solidFill>
              <a:schemeClr val="tx1">
                <a:lumMod val="5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447800" y="4038600"/>
              <a:ext cx="228600" cy="228600"/>
            </a:xfrm>
            <a:prstGeom prst="ellipse">
              <a:avLst/>
            </a:prstGeom>
            <a:solidFill>
              <a:schemeClr val="tx1">
                <a:lumMod val="5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3352800" y="5105400"/>
              <a:ext cx="228600" cy="228600"/>
            </a:xfrm>
            <a:prstGeom prst="ellipse">
              <a:avLst/>
            </a:prstGeom>
            <a:solidFill>
              <a:schemeClr val="tx1">
                <a:lumMod val="5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3429000" y="5105400"/>
              <a:ext cx="228600" cy="228600"/>
            </a:xfrm>
            <a:prstGeom prst="ellipse">
              <a:avLst/>
            </a:prstGeom>
            <a:solidFill>
              <a:schemeClr val="tx1">
                <a:lumMod val="5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267200" y="5638800"/>
              <a:ext cx="228600" cy="228600"/>
            </a:xfrm>
            <a:prstGeom prst="ellipse">
              <a:avLst/>
            </a:prstGeom>
            <a:solidFill>
              <a:schemeClr val="tx1">
                <a:lumMod val="5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5638800" y="4114800"/>
              <a:ext cx="228600" cy="228600"/>
            </a:xfrm>
            <a:prstGeom prst="ellipse">
              <a:avLst/>
            </a:prstGeom>
            <a:solidFill>
              <a:schemeClr val="tx1">
                <a:lumMod val="5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5943600" y="2590800"/>
              <a:ext cx="228600" cy="228600"/>
            </a:xfrm>
            <a:prstGeom prst="ellipse">
              <a:avLst/>
            </a:prstGeom>
            <a:solidFill>
              <a:schemeClr val="tx1">
                <a:lumMod val="5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7848600" y="3200400"/>
              <a:ext cx="228600" cy="228600"/>
            </a:xfrm>
            <a:prstGeom prst="ellipse">
              <a:avLst/>
            </a:prstGeom>
            <a:solidFill>
              <a:schemeClr val="tx1">
                <a:lumMod val="5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5334000" y="1676400"/>
              <a:ext cx="228600" cy="228600"/>
            </a:xfrm>
            <a:prstGeom prst="ellipse">
              <a:avLst/>
            </a:prstGeom>
            <a:solidFill>
              <a:schemeClr val="tx1">
                <a:lumMod val="5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838200"/>
            <a:ext cx="8686800" cy="1676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+mn-lt"/>
              </a:rPr>
              <a:t>Washington State Department of Ecology Team</a:t>
            </a:r>
            <a:endParaRPr lang="en-US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200400"/>
            <a:ext cx="9144000" cy="2514600"/>
          </a:xfrm>
        </p:spPr>
        <p:txBody>
          <a:bodyPr>
            <a:normAutofit fontScale="92500"/>
          </a:bodyPr>
          <a:lstStyle/>
          <a:p>
            <a:pPr lvl="1" algn="l"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800" dirty="0" smtClean="0"/>
              <a:t>  </a:t>
            </a:r>
            <a:r>
              <a:rPr lang="en-US" sz="3500" dirty="0" smtClean="0"/>
              <a:t>Patrick Cabbage, </a:t>
            </a:r>
            <a:r>
              <a:rPr lang="en-US" sz="3500" dirty="0" err="1" smtClean="0"/>
              <a:t>Hydrogeologist</a:t>
            </a:r>
            <a:r>
              <a:rPr lang="en-US" sz="3500" dirty="0" smtClean="0"/>
              <a:t>/Site Manager</a:t>
            </a:r>
          </a:p>
          <a:p>
            <a:pPr lvl="1" algn="l"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3500" dirty="0" smtClean="0"/>
              <a:t> Bill Fees, Engineer</a:t>
            </a:r>
          </a:p>
          <a:p>
            <a:pPr lvl="1" algn="l"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3500" dirty="0" smtClean="0"/>
              <a:t> Carol Bergin, Public Involvement Coordinator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81000"/>
            <a:ext cx="8991600" cy="914400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>
                <a:latin typeface="+mn-lt"/>
              </a:rPr>
              <a:t>Groundwater Investigation</a:t>
            </a:r>
            <a:endParaRPr lang="en-US" sz="5400" dirty="0">
              <a:latin typeface="+mn-lt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-46892" y="1295400"/>
            <a:ext cx="9190892" cy="5562600"/>
            <a:chOff x="-46892" y="1524000"/>
            <a:chExt cx="9190892" cy="5334000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4162" t="4167" r="2606" b="5556"/>
            <a:stretch>
              <a:fillRect/>
            </a:stretch>
          </p:blipFill>
          <p:spPr bwMode="auto">
            <a:xfrm>
              <a:off x="-46892" y="1524000"/>
              <a:ext cx="9190892" cy="533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Oval 24"/>
            <p:cNvSpPr/>
            <p:nvPr/>
          </p:nvSpPr>
          <p:spPr>
            <a:xfrm>
              <a:off x="2590800" y="4267200"/>
              <a:ext cx="228600" cy="228600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590800" y="4495800"/>
              <a:ext cx="228600" cy="228600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7010400" y="3200400"/>
              <a:ext cx="228600" cy="228600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5867400" y="2667000"/>
              <a:ext cx="228600" cy="228600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4495800" y="3124200"/>
              <a:ext cx="228600" cy="228600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5410200" y="6324600"/>
              <a:ext cx="228600" cy="228600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334000" y="6248400"/>
              <a:ext cx="228600" cy="228600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5715000" y="3962400"/>
              <a:ext cx="228600" cy="228600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152400" y="457200"/>
            <a:ext cx="8686800" cy="14478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Soil Gas/Landfill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Gas Investigation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0" y="1981200"/>
            <a:ext cx="8763000" cy="4724400"/>
          </a:xfrm>
        </p:spPr>
        <p:txBody>
          <a:bodyPr>
            <a:normAutofit/>
          </a:bodyPr>
          <a:lstStyle/>
          <a:p>
            <a:pPr marL="742950" lvl="1" indent="-285750" algn="l">
              <a:buClr>
                <a:schemeClr val="tx1"/>
              </a:buClr>
              <a:buFont typeface="Arial" pitchFamily="34" charset="0"/>
              <a:buChar char="•"/>
            </a:pPr>
            <a:r>
              <a:rPr lang="en-US" sz="3200" dirty="0" smtClean="0"/>
              <a:t>Past report of landfill gas being generated</a:t>
            </a:r>
          </a:p>
          <a:p>
            <a:pPr marL="742950" lvl="1" indent="-285750" algn="l">
              <a:buClr>
                <a:schemeClr val="tx1"/>
              </a:buClr>
              <a:buFont typeface="Arial" pitchFamily="34" charset="0"/>
              <a:buChar char="•"/>
            </a:pPr>
            <a:r>
              <a:rPr lang="en-US" sz="3200" dirty="0" smtClean="0"/>
              <a:t>Unknown if landfill gas is currently being     generated by waste</a:t>
            </a:r>
          </a:p>
          <a:p>
            <a:pPr marL="742950" lvl="1" indent="-285750" algn="l">
              <a:buClr>
                <a:schemeClr val="tx1"/>
              </a:buClr>
              <a:buFont typeface="Arial" pitchFamily="34" charset="0"/>
              <a:buChar char="•"/>
            </a:pPr>
            <a:r>
              <a:rPr lang="en-US" sz="3200" dirty="0" smtClean="0"/>
              <a:t>Five-Acre cell has gas vent pipes, Main Cell has no gas vents</a:t>
            </a:r>
          </a:p>
          <a:p>
            <a:pPr marL="742950" lvl="1" indent="-285750" algn="l">
              <a:buClr>
                <a:schemeClr val="tx1"/>
              </a:buClr>
              <a:buFont typeface="Arial" pitchFamily="34" charset="0"/>
              <a:buChar char="•"/>
            </a:pPr>
            <a:r>
              <a:rPr lang="en-US" sz="3200" dirty="0" smtClean="0"/>
              <a:t>Install new soil-gas monitoring wells in both landfill cells</a:t>
            </a:r>
          </a:p>
          <a:p>
            <a:pPr marL="742950" lvl="1" indent="-285750" algn="l">
              <a:buClr>
                <a:schemeClr val="tx1"/>
              </a:buClr>
              <a:buFont typeface="Arial" pitchFamily="34" charset="0"/>
              <a:buChar char="•"/>
            </a:pPr>
            <a:r>
              <a:rPr lang="en-US" sz="3200" dirty="0" smtClean="0"/>
              <a:t>Collect soil-gas samples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09600"/>
            <a:ext cx="8839200" cy="914400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>
                <a:latin typeface="+mn-lt"/>
              </a:rPr>
              <a:t>Soil Gas/Landfill </a:t>
            </a:r>
            <a:br>
              <a:rPr lang="en-US" sz="5400" dirty="0" smtClean="0">
                <a:latin typeface="+mn-lt"/>
              </a:rPr>
            </a:br>
            <a:r>
              <a:rPr lang="en-US" sz="5400" dirty="0" smtClean="0">
                <a:latin typeface="+mn-lt"/>
              </a:rPr>
              <a:t>Gas Investigation</a:t>
            </a:r>
            <a:endParaRPr lang="en-US" sz="5400" dirty="0">
              <a:latin typeface="+mn-lt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0" y="1551214"/>
            <a:ext cx="9144000" cy="5306786"/>
            <a:chOff x="0" y="1551214"/>
            <a:chExt cx="9144000" cy="5306786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4167" t="4417" r="2500" b="5541"/>
            <a:stretch>
              <a:fillRect/>
            </a:stretch>
          </p:blipFill>
          <p:spPr bwMode="auto">
            <a:xfrm>
              <a:off x="0" y="1551214"/>
              <a:ext cx="9144000" cy="5306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Diamond 14"/>
            <p:cNvSpPr/>
            <p:nvPr/>
          </p:nvSpPr>
          <p:spPr>
            <a:xfrm>
              <a:off x="2514600" y="3276600"/>
              <a:ext cx="304800" cy="304800"/>
            </a:xfrm>
            <a:prstGeom prst="diamond">
              <a:avLst/>
            </a:prstGeom>
            <a:solidFill>
              <a:srgbClr val="FFC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Diamond 15"/>
            <p:cNvSpPr/>
            <p:nvPr/>
          </p:nvSpPr>
          <p:spPr>
            <a:xfrm>
              <a:off x="2514600" y="3810000"/>
              <a:ext cx="304800" cy="304800"/>
            </a:xfrm>
            <a:prstGeom prst="diamond">
              <a:avLst/>
            </a:prstGeom>
            <a:solidFill>
              <a:srgbClr val="FFC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Diamond 16"/>
            <p:cNvSpPr/>
            <p:nvPr/>
          </p:nvSpPr>
          <p:spPr>
            <a:xfrm>
              <a:off x="3124200" y="3352800"/>
              <a:ext cx="304800" cy="304800"/>
            </a:xfrm>
            <a:prstGeom prst="diamond">
              <a:avLst/>
            </a:prstGeom>
            <a:solidFill>
              <a:srgbClr val="FFC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Diamond 17"/>
            <p:cNvSpPr/>
            <p:nvPr/>
          </p:nvSpPr>
          <p:spPr>
            <a:xfrm>
              <a:off x="3505200" y="3581400"/>
              <a:ext cx="304800" cy="304800"/>
            </a:xfrm>
            <a:prstGeom prst="diamond">
              <a:avLst/>
            </a:prstGeom>
            <a:solidFill>
              <a:srgbClr val="FFC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Diamond 18"/>
            <p:cNvSpPr/>
            <p:nvPr/>
          </p:nvSpPr>
          <p:spPr>
            <a:xfrm>
              <a:off x="3810000" y="4724400"/>
              <a:ext cx="304800" cy="304800"/>
            </a:xfrm>
            <a:prstGeom prst="diamond">
              <a:avLst/>
            </a:prstGeom>
            <a:solidFill>
              <a:srgbClr val="FFC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Diamond 19"/>
            <p:cNvSpPr/>
            <p:nvPr/>
          </p:nvSpPr>
          <p:spPr>
            <a:xfrm>
              <a:off x="4191000" y="3886200"/>
              <a:ext cx="304800" cy="304800"/>
            </a:xfrm>
            <a:prstGeom prst="diamond">
              <a:avLst/>
            </a:prstGeom>
            <a:solidFill>
              <a:srgbClr val="FFC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Diamond 20"/>
            <p:cNvSpPr/>
            <p:nvPr/>
          </p:nvSpPr>
          <p:spPr>
            <a:xfrm>
              <a:off x="4724400" y="3429000"/>
              <a:ext cx="304800" cy="304800"/>
            </a:xfrm>
            <a:prstGeom prst="diamond">
              <a:avLst/>
            </a:prstGeom>
            <a:solidFill>
              <a:srgbClr val="FFC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Diamond 21"/>
            <p:cNvSpPr/>
            <p:nvPr/>
          </p:nvSpPr>
          <p:spPr>
            <a:xfrm>
              <a:off x="4724400" y="4876800"/>
              <a:ext cx="304800" cy="304800"/>
            </a:xfrm>
            <a:prstGeom prst="diamond">
              <a:avLst/>
            </a:prstGeom>
            <a:solidFill>
              <a:srgbClr val="FFC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Diamond 22"/>
            <p:cNvSpPr/>
            <p:nvPr/>
          </p:nvSpPr>
          <p:spPr>
            <a:xfrm>
              <a:off x="4800600" y="4191000"/>
              <a:ext cx="304800" cy="304800"/>
            </a:xfrm>
            <a:prstGeom prst="diamond">
              <a:avLst/>
            </a:prstGeom>
            <a:solidFill>
              <a:srgbClr val="FFC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Diamond 32"/>
            <p:cNvSpPr/>
            <p:nvPr/>
          </p:nvSpPr>
          <p:spPr>
            <a:xfrm>
              <a:off x="5257800" y="5334000"/>
              <a:ext cx="304800" cy="304800"/>
            </a:xfrm>
            <a:prstGeom prst="diamond">
              <a:avLst/>
            </a:prstGeom>
            <a:solidFill>
              <a:srgbClr val="FFC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Diamond 33"/>
            <p:cNvSpPr/>
            <p:nvPr/>
          </p:nvSpPr>
          <p:spPr>
            <a:xfrm>
              <a:off x="6324600" y="2895600"/>
              <a:ext cx="304800" cy="304800"/>
            </a:xfrm>
            <a:prstGeom prst="diamond">
              <a:avLst/>
            </a:prstGeom>
            <a:solidFill>
              <a:srgbClr val="FFC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Diamond 34"/>
            <p:cNvSpPr/>
            <p:nvPr/>
          </p:nvSpPr>
          <p:spPr>
            <a:xfrm>
              <a:off x="6324600" y="2438400"/>
              <a:ext cx="304800" cy="304800"/>
            </a:xfrm>
            <a:prstGeom prst="diamond">
              <a:avLst/>
            </a:prstGeom>
            <a:solidFill>
              <a:srgbClr val="FFC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Diamond 35"/>
            <p:cNvSpPr/>
            <p:nvPr/>
          </p:nvSpPr>
          <p:spPr>
            <a:xfrm>
              <a:off x="6934200" y="2819400"/>
              <a:ext cx="304800" cy="304800"/>
            </a:xfrm>
            <a:prstGeom prst="diamond">
              <a:avLst/>
            </a:prstGeom>
            <a:solidFill>
              <a:srgbClr val="FFC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Diamond 36"/>
            <p:cNvSpPr/>
            <p:nvPr/>
          </p:nvSpPr>
          <p:spPr>
            <a:xfrm>
              <a:off x="6934200" y="2362200"/>
              <a:ext cx="304800" cy="304800"/>
            </a:xfrm>
            <a:prstGeom prst="diamond">
              <a:avLst/>
            </a:prstGeom>
            <a:solidFill>
              <a:srgbClr val="FFC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Diamond 37"/>
            <p:cNvSpPr/>
            <p:nvPr/>
          </p:nvSpPr>
          <p:spPr>
            <a:xfrm>
              <a:off x="7620000" y="2667000"/>
              <a:ext cx="304800" cy="304800"/>
            </a:xfrm>
            <a:prstGeom prst="diamond">
              <a:avLst/>
            </a:prstGeom>
            <a:solidFill>
              <a:srgbClr val="FFC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Diamond 38"/>
            <p:cNvSpPr/>
            <p:nvPr/>
          </p:nvSpPr>
          <p:spPr>
            <a:xfrm>
              <a:off x="7620000" y="2362200"/>
              <a:ext cx="304800" cy="304800"/>
            </a:xfrm>
            <a:prstGeom prst="diamond">
              <a:avLst/>
            </a:prstGeom>
            <a:solidFill>
              <a:srgbClr val="FFC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152400" y="457200"/>
            <a:ext cx="8991600" cy="9144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ea typeface="+mj-ea"/>
                <a:cs typeface="+mj-cs"/>
              </a:rPr>
              <a:t>Geotechnical Investigation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57200" y="1752600"/>
            <a:ext cx="7924800" cy="4876800"/>
          </a:xfrm>
        </p:spPr>
        <p:txBody>
          <a:bodyPr>
            <a:noAutofit/>
          </a:bodyPr>
          <a:lstStyle/>
          <a:p>
            <a:pPr marL="742950" lvl="1" indent="-285750" algn="l">
              <a:buClr>
                <a:schemeClr val="tx1"/>
              </a:buClr>
              <a:buFont typeface="Arial" pitchFamily="34" charset="0"/>
              <a:buChar char="•"/>
            </a:pPr>
            <a:r>
              <a:rPr lang="en-US" sz="3200" dirty="0" smtClean="0"/>
              <a:t>Toe Buttress</a:t>
            </a:r>
          </a:p>
          <a:p>
            <a:pPr marL="1200150" lvl="2" indent="-285750" algn="l">
              <a:buClr>
                <a:schemeClr val="tx1"/>
              </a:buClr>
              <a:buFont typeface="Arial" pitchFamily="34" charset="0"/>
              <a:buChar char="•"/>
            </a:pPr>
            <a:r>
              <a:rPr lang="en-US" sz="3200" dirty="0" smtClean="0"/>
              <a:t>Toe Buttress provides structural support for Main Cell</a:t>
            </a:r>
          </a:p>
          <a:p>
            <a:pPr marL="1200150" lvl="2" indent="-285750" algn="l">
              <a:buClr>
                <a:schemeClr val="tx1"/>
              </a:buClr>
              <a:buFont typeface="Arial" pitchFamily="34" charset="0"/>
              <a:buChar char="•"/>
            </a:pPr>
            <a:r>
              <a:rPr lang="en-US" sz="3200" dirty="0" smtClean="0"/>
              <a:t>Face of Main Cell is very steep slope</a:t>
            </a:r>
          </a:p>
          <a:p>
            <a:pPr marL="1200150" lvl="2" indent="-285750" algn="l">
              <a:buClr>
                <a:schemeClr val="tx1"/>
              </a:buClr>
              <a:buFont typeface="Arial" pitchFamily="34" charset="0"/>
              <a:buChar char="•"/>
            </a:pPr>
            <a:r>
              <a:rPr lang="en-US" sz="3200" dirty="0" smtClean="0"/>
              <a:t>Confirm stability of toe buttress</a:t>
            </a:r>
          </a:p>
          <a:p>
            <a:pPr marL="742950" lvl="1" indent="-285750" algn="l">
              <a:buClr>
                <a:schemeClr val="tx1"/>
              </a:buClr>
              <a:buFont typeface="Arial" pitchFamily="34" charset="0"/>
              <a:buChar char="•"/>
            </a:pPr>
            <a:r>
              <a:rPr lang="en-US" sz="3200" dirty="0" smtClean="0"/>
              <a:t>Main Cell</a:t>
            </a:r>
          </a:p>
          <a:p>
            <a:pPr marL="1200150" lvl="2" indent="-285750" algn="l">
              <a:buClr>
                <a:schemeClr val="tx1"/>
              </a:buClr>
              <a:buFont typeface="Arial" pitchFamily="34" charset="0"/>
              <a:buChar char="•"/>
            </a:pPr>
            <a:r>
              <a:rPr lang="en-US" sz="3200" dirty="0" smtClean="0"/>
              <a:t>Confirm thickness and nature of waste in Main Cell  </a:t>
            </a:r>
          </a:p>
          <a:p>
            <a:pPr marL="285750" indent="-285750" algn="l">
              <a:buClr>
                <a:schemeClr val="tx1"/>
              </a:buClr>
            </a:pPr>
            <a:endParaRPr lang="en-US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304800"/>
            <a:ext cx="8991600" cy="914400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>
                <a:latin typeface="+mn-lt"/>
              </a:rPr>
              <a:t>Geotechnical Investigation</a:t>
            </a:r>
            <a:endParaRPr lang="en-US" sz="5400" dirty="0">
              <a:latin typeface="+mn-lt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0" y="1219200"/>
            <a:ext cx="9144000" cy="5638800"/>
            <a:chOff x="0" y="1219200"/>
            <a:chExt cx="9144000" cy="56388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4167" t="4417" r="2500" b="5541"/>
            <a:stretch>
              <a:fillRect/>
            </a:stretch>
          </p:blipFill>
          <p:spPr bwMode="auto">
            <a:xfrm>
              <a:off x="0" y="1219200"/>
              <a:ext cx="9144000" cy="563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Oval 5"/>
            <p:cNvSpPr/>
            <p:nvPr/>
          </p:nvSpPr>
          <p:spPr>
            <a:xfrm>
              <a:off x="2743200" y="4105109"/>
              <a:ext cx="228600" cy="242902"/>
            </a:xfrm>
            <a:prstGeom prst="ellipse">
              <a:avLst/>
            </a:prstGeom>
            <a:solidFill>
              <a:srgbClr val="92D05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3124200" y="4348011"/>
              <a:ext cx="228600" cy="242902"/>
            </a:xfrm>
            <a:prstGeom prst="ellipse">
              <a:avLst/>
            </a:prstGeom>
            <a:solidFill>
              <a:srgbClr val="92D05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4876800" y="5805424"/>
              <a:ext cx="228600" cy="242902"/>
            </a:xfrm>
            <a:prstGeom prst="ellipse">
              <a:avLst/>
            </a:prstGeom>
            <a:solidFill>
              <a:srgbClr val="92D05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971800" y="4590913"/>
              <a:ext cx="228600" cy="242902"/>
            </a:xfrm>
            <a:prstGeom prst="ellipse">
              <a:avLst/>
            </a:prstGeom>
            <a:solidFill>
              <a:srgbClr val="92D05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648200" y="5400587"/>
              <a:ext cx="228600" cy="242902"/>
            </a:xfrm>
            <a:prstGeom prst="ellipse">
              <a:avLst/>
            </a:prstGeom>
            <a:solidFill>
              <a:srgbClr val="92D05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419600" y="5157685"/>
              <a:ext cx="228600" cy="242902"/>
            </a:xfrm>
            <a:prstGeom prst="ellipse">
              <a:avLst/>
            </a:prstGeom>
            <a:solidFill>
              <a:srgbClr val="92D05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4038600" y="4833815"/>
              <a:ext cx="228600" cy="242902"/>
            </a:xfrm>
            <a:prstGeom prst="ellipse">
              <a:avLst/>
            </a:prstGeom>
            <a:solidFill>
              <a:srgbClr val="92D05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3505200" y="4509946"/>
              <a:ext cx="228600" cy="242902"/>
            </a:xfrm>
            <a:prstGeom prst="ellipse">
              <a:avLst/>
            </a:prstGeom>
            <a:solidFill>
              <a:srgbClr val="92D05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4419600" y="5562522"/>
              <a:ext cx="228600" cy="242902"/>
            </a:xfrm>
            <a:prstGeom prst="ellipse">
              <a:avLst/>
            </a:prstGeom>
            <a:solidFill>
              <a:srgbClr val="92D05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3962400" y="5238652"/>
              <a:ext cx="228600" cy="242902"/>
            </a:xfrm>
            <a:prstGeom prst="ellipse">
              <a:avLst/>
            </a:prstGeom>
            <a:solidFill>
              <a:srgbClr val="92D05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90800" y="3052533"/>
              <a:ext cx="228600" cy="242902"/>
            </a:xfrm>
            <a:prstGeom prst="ellipse">
              <a:avLst/>
            </a:prstGeom>
            <a:solidFill>
              <a:srgbClr val="92D05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724400" y="3295435"/>
              <a:ext cx="228600" cy="242902"/>
            </a:xfrm>
            <a:prstGeom prst="ellipse">
              <a:avLst/>
            </a:prstGeom>
            <a:solidFill>
              <a:srgbClr val="92D05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124200" y="3133501"/>
              <a:ext cx="228600" cy="242902"/>
            </a:xfrm>
            <a:prstGeom prst="ellipse">
              <a:avLst/>
            </a:prstGeom>
            <a:solidFill>
              <a:srgbClr val="92D05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590800" y="3619305"/>
              <a:ext cx="228600" cy="242902"/>
            </a:xfrm>
            <a:prstGeom prst="ellipse">
              <a:avLst/>
            </a:prstGeom>
            <a:solidFill>
              <a:srgbClr val="92D05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581400" y="3457370"/>
              <a:ext cx="228600" cy="242902"/>
            </a:xfrm>
            <a:prstGeom prst="ellipse">
              <a:avLst/>
            </a:prstGeom>
            <a:solidFill>
              <a:srgbClr val="92D05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5257800" y="5238652"/>
              <a:ext cx="228600" cy="242902"/>
            </a:xfrm>
            <a:prstGeom prst="ellipse">
              <a:avLst/>
            </a:prstGeom>
            <a:solidFill>
              <a:srgbClr val="92D05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4800600" y="4833815"/>
              <a:ext cx="228600" cy="242902"/>
            </a:xfrm>
            <a:prstGeom prst="ellipse">
              <a:avLst/>
            </a:prstGeom>
            <a:solidFill>
              <a:srgbClr val="92D05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4876800" y="4105109"/>
              <a:ext cx="228600" cy="242902"/>
            </a:xfrm>
            <a:prstGeom prst="ellipse">
              <a:avLst/>
            </a:prstGeom>
            <a:solidFill>
              <a:srgbClr val="92D05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/>
            <p:cNvSpPr/>
            <p:nvPr/>
          </p:nvSpPr>
          <p:spPr>
            <a:xfrm>
              <a:off x="4191000" y="3781240"/>
              <a:ext cx="228600" cy="242902"/>
            </a:xfrm>
            <a:prstGeom prst="ellipse">
              <a:avLst/>
            </a:prstGeom>
            <a:solidFill>
              <a:srgbClr val="92D05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3810000" y="4671881"/>
              <a:ext cx="228600" cy="242902"/>
            </a:xfrm>
            <a:prstGeom prst="ellipse">
              <a:avLst/>
            </a:prstGeom>
            <a:solidFill>
              <a:srgbClr val="92D05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0"/>
            <a:ext cx="8458200" cy="1371600"/>
          </a:xfrm>
        </p:spPr>
        <p:txBody>
          <a:bodyPr>
            <a:normAutofit/>
          </a:bodyPr>
          <a:lstStyle/>
          <a:p>
            <a:pPr algn="l"/>
            <a:r>
              <a:rPr lang="en-US" sz="5400" dirty="0" smtClean="0">
                <a:latin typeface="+mn-lt"/>
              </a:rPr>
              <a:t>Is My Water Safe to Drink?</a:t>
            </a:r>
            <a:endParaRPr lang="en-US" sz="54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447800"/>
            <a:ext cx="8839200" cy="5257800"/>
          </a:xfrm>
        </p:spPr>
        <p:txBody>
          <a:bodyPr>
            <a:noAutofit/>
          </a:bodyPr>
          <a:lstStyle/>
          <a:p>
            <a:pPr marL="287338" indent="-287338" algn="l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en-US" sz="2800" b="1" dirty="0" smtClean="0"/>
              <a:t>Yes</a:t>
            </a:r>
            <a:r>
              <a:rPr lang="en-US" sz="2800" dirty="0" smtClean="0"/>
              <a:t>.  Based on the recent evidence from the Health District’s post-closure sampling, drinking water wells are safe from site-related contaminants</a:t>
            </a:r>
          </a:p>
          <a:p>
            <a:pPr marL="287338" indent="-287338" algn="l">
              <a:spcBef>
                <a:spcPts val="0"/>
              </a:spcBef>
              <a:buClr>
                <a:schemeClr val="tx1"/>
              </a:buClr>
            </a:pPr>
            <a:endParaRPr lang="en-US" sz="2800" dirty="0" smtClean="0"/>
          </a:p>
          <a:p>
            <a:pPr marL="287338" indent="-287338" algn="l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en-US" sz="2800" dirty="0" smtClean="0"/>
              <a:t>The Marshall Community Well is sampled routinely</a:t>
            </a:r>
          </a:p>
          <a:p>
            <a:pPr marL="287338" indent="-287338" algn="l">
              <a:spcBef>
                <a:spcPts val="0"/>
              </a:spcBef>
              <a:buClr>
                <a:schemeClr val="tx1"/>
              </a:buClr>
            </a:pPr>
            <a:endParaRPr lang="en-US" sz="2800" dirty="0" smtClean="0"/>
          </a:p>
          <a:p>
            <a:pPr marL="287338" indent="-287338" algn="l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en-US" sz="2800" dirty="0" smtClean="0"/>
              <a:t>Ecology will sample monitoring wells at the site.  If contamination is detected in those wells, Ecology may ask to sample nearby residential wells</a:t>
            </a:r>
          </a:p>
          <a:p>
            <a:pPr marL="287338" indent="-287338" algn="l">
              <a:spcBef>
                <a:spcPts val="0"/>
              </a:spcBef>
              <a:buClr>
                <a:schemeClr val="tx1"/>
              </a:buClr>
            </a:pPr>
            <a:endParaRPr lang="en-US" sz="2800" dirty="0" smtClean="0"/>
          </a:p>
          <a:p>
            <a:pPr marL="287338" indent="-287338" algn="l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en-US" sz="2800" dirty="0" smtClean="0"/>
              <a:t>You will be notified immediately if there is a problem that needs immediate attention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38200"/>
            <a:ext cx="8610600" cy="1295400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latin typeface="+mn-lt"/>
              </a:rPr>
              <a:t>What is the Purpose of the Feasibility Study?</a:t>
            </a:r>
            <a:endParaRPr lang="en-US" sz="48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7620000" cy="3886200"/>
          </a:xfrm>
        </p:spPr>
        <p:txBody>
          <a:bodyPr>
            <a:normAutofit lnSpcReduction="10000"/>
          </a:bodyPr>
          <a:lstStyle/>
          <a:p>
            <a:pPr marL="285750" indent="-285750" algn="l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en-US" sz="2800" dirty="0" smtClean="0"/>
              <a:t>Identifies more than one cleanup option</a:t>
            </a:r>
          </a:p>
          <a:p>
            <a:pPr marL="285750" indent="-285750" algn="l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en-US" sz="2800" dirty="0" smtClean="0"/>
              <a:t>Evaluates cleanup options based on Model Toxics Control Act (MTCA), State, Federal, and local regulations </a:t>
            </a:r>
          </a:p>
          <a:p>
            <a:pPr marL="285750" indent="-285750" algn="l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en-US" sz="2800" dirty="0" smtClean="0"/>
              <a:t>Includes Cost Benefit Analysis</a:t>
            </a:r>
          </a:p>
          <a:p>
            <a:pPr marL="285750" indent="-285750" algn="l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en-US" sz="2800" dirty="0" smtClean="0"/>
              <a:t>Ecology identifies a Preferred Cleanup Option from options evaluated</a:t>
            </a:r>
          </a:p>
          <a:p>
            <a:pPr marL="285750" indent="-285750" algn="l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en-US" sz="2800" dirty="0" smtClean="0"/>
              <a:t>Includes Public Comment before finalizing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685800"/>
            <a:ext cx="8458200" cy="1066800"/>
          </a:xfrm>
        </p:spPr>
        <p:txBody>
          <a:bodyPr>
            <a:normAutofit/>
          </a:bodyPr>
          <a:lstStyle/>
          <a:p>
            <a:pPr algn="l"/>
            <a:r>
              <a:rPr lang="en-US" sz="5400" dirty="0" smtClean="0">
                <a:latin typeface="+mn-lt"/>
              </a:rPr>
              <a:t>What Are the Next Steps?</a:t>
            </a:r>
            <a:endParaRPr lang="en-US" sz="54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133600"/>
            <a:ext cx="8382000" cy="4572000"/>
          </a:xfrm>
        </p:spPr>
        <p:txBody>
          <a:bodyPr>
            <a:noAutofit/>
          </a:bodyPr>
          <a:lstStyle/>
          <a:p>
            <a:pPr marL="287338" indent="-287338" algn="l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en-US" sz="3200" dirty="0" smtClean="0"/>
              <a:t>Submit comments for the RI/FS Work Plan by March 25, 2015</a:t>
            </a:r>
          </a:p>
          <a:p>
            <a:pPr marL="287338" indent="-287338" algn="l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•"/>
            </a:pPr>
            <a:endParaRPr lang="en-US" sz="3200" dirty="0" smtClean="0"/>
          </a:p>
          <a:p>
            <a:pPr marL="287338" indent="-287338" algn="l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en-US" sz="3200" dirty="0" smtClean="0"/>
              <a:t>Field work begins after comments are considered approximately April to June, 2015</a:t>
            </a:r>
          </a:p>
          <a:p>
            <a:pPr marL="287338" indent="-287338" algn="l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•"/>
            </a:pPr>
            <a:endParaRPr lang="en-US" sz="3200" dirty="0" smtClean="0"/>
          </a:p>
          <a:p>
            <a:pPr marL="287338" indent="-287338" algn="l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en-US" sz="3200" dirty="0" smtClean="0"/>
              <a:t>Draft RI/FS Report: August, 2015, with Public Comment period to follow</a:t>
            </a:r>
          </a:p>
          <a:p>
            <a:pPr marL="287338" indent="-287338" algn="l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•"/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609600"/>
            <a:ext cx="5410200" cy="16002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latin typeface="+mn-lt"/>
              </a:rPr>
              <a:t>Thank You for 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Coming Tonight!</a:t>
            </a:r>
            <a:endParaRPr lang="en-US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362200"/>
            <a:ext cx="7467600" cy="4191000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2800" dirty="0" smtClean="0"/>
              <a:t>Comments will be accepted until March 25, 2015</a:t>
            </a:r>
          </a:p>
          <a:p>
            <a:pPr algn="l">
              <a:spcBef>
                <a:spcPts val="0"/>
              </a:spcBef>
            </a:pPr>
            <a:endParaRPr lang="en-US" sz="2800" dirty="0" smtClean="0"/>
          </a:p>
          <a:p>
            <a:pPr algn="l">
              <a:spcBef>
                <a:spcPts val="0"/>
              </a:spcBef>
            </a:pPr>
            <a:r>
              <a:rPr lang="en-US" sz="2800" dirty="0" smtClean="0"/>
              <a:t>Please submit your comments to: </a:t>
            </a:r>
          </a:p>
          <a:p>
            <a:pPr lvl="1" algn="l"/>
            <a:r>
              <a:rPr lang="en-US" sz="2800" dirty="0" smtClean="0"/>
              <a:t>Patrick Cabbage</a:t>
            </a:r>
          </a:p>
          <a:p>
            <a:pPr lvl="1" algn="l"/>
            <a:r>
              <a:rPr lang="en-US" sz="2800" dirty="0" smtClean="0"/>
              <a:t>WA Department of Ecology</a:t>
            </a:r>
          </a:p>
          <a:p>
            <a:pPr lvl="1" algn="l"/>
            <a:r>
              <a:rPr lang="en-US" sz="2800" dirty="0" smtClean="0"/>
              <a:t>4601 N. Monroe, Spokane, WA 99205-1295</a:t>
            </a:r>
          </a:p>
          <a:p>
            <a:pPr lvl="1" algn="l"/>
            <a:r>
              <a:rPr lang="en-US" sz="2800" dirty="0" smtClean="0"/>
              <a:t>E-mail: </a:t>
            </a:r>
            <a:r>
              <a:rPr lang="en-US" sz="2800" dirty="0" smtClean="0">
                <a:hlinkClick r:id="rId3"/>
              </a:rPr>
              <a:t>patrick.cabbage@ecy.wa.gov</a:t>
            </a:r>
            <a:endParaRPr lang="en-US" sz="2800" dirty="0" smtClean="0"/>
          </a:p>
          <a:p>
            <a:pPr lvl="1" algn="l"/>
            <a:r>
              <a:rPr lang="en-US" sz="2800" dirty="0" smtClean="0"/>
              <a:t>Phone:  509/329-3543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1447800"/>
            <a:ext cx="3505200" cy="838200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latin typeface="+mn-lt"/>
              </a:rPr>
              <a:t>Questions?</a:t>
            </a:r>
            <a:endParaRPr lang="en-US" sz="48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762000"/>
            <a:ext cx="6629400" cy="838200"/>
          </a:xfrm>
        </p:spPr>
        <p:txBody>
          <a:bodyPr>
            <a:noAutofit/>
          </a:bodyPr>
          <a:lstStyle/>
          <a:p>
            <a:pPr algn="l"/>
            <a:r>
              <a:rPr lang="en-US" sz="5400" dirty="0" smtClean="0">
                <a:latin typeface="+mn-lt"/>
              </a:rPr>
              <a:t>Involving the Public</a:t>
            </a:r>
            <a:endParaRPr lang="en-US" sz="54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286000"/>
            <a:ext cx="7772400" cy="2590800"/>
          </a:xfrm>
        </p:spPr>
        <p:txBody>
          <a:bodyPr>
            <a:normAutofit/>
          </a:bodyPr>
          <a:lstStyle/>
          <a:p>
            <a:pPr algn="l"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800" b="1" dirty="0" smtClean="0">
                <a:cs typeface="Times New Roman" pitchFamily="18" charset="0"/>
              </a:rPr>
              <a:t>  </a:t>
            </a:r>
            <a:r>
              <a:rPr lang="en-US" sz="3200" b="1" dirty="0" smtClean="0">
                <a:cs typeface="Times New Roman" pitchFamily="18" charset="0"/>
              </a:rPr>
              <a:t>The Model Toxics Control Act (MTCA)</a:t>
            </a:r>
          </a:p>
          <a:p>
            <a:pPr algn="l"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3200" b="1" dirty="0" smtClean="0">
                <a:cs typeface="Times New Roman" pitchFamily="18" charset="0"/>
              </a:rPr>
              <a:t>  Community Interviews</a:t>
            </a:r>
          </a:p>
          <a:p>
            <a:pPr algn="l"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3200" b="1" dirty="0" smtClean="0">
                <a:cs typeface="Times New Roman" pitchFamily="18" charset="0"/>
              </a:rPr>
              <a:t>  Public Comment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381000"/>
            <a:ext cx="5562600" cy="8382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latin typeface="+mn-lt"/>
              </a:rPr>
              <a:t>Site Location</a:t>
            </a:r>
            <a:endParaRPr lang="en-US" sz="5400" dirty="0">
              <a:latin typeface="+mn-lt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38200" y="1295400"/>
            <a:ext cx="7239000" cy="5421855"/>
            <a:chOff x="1219200" y="1828800"/>
            <a:chExt cx="6858000" cy="4888455"/>
          </a:xfrm>
        </p:grpSpPr>
        <p:pic>
          <p:nvPicPr>
            <p:cNvPr id="8" name="Picture 7" descr="Marshall_Map.jpg"/>
            <p:cNvPicPr>
              <a:picLocks noChangeAspect="1"/>
            </p:cNvPicPr>
            <p:nvPr/>
          </p:nvPicPr>
          <p:blipFill>
            <a:blip r:embed="rId3" cstate="print"/>
            <a:srcRect l="6749" t="8553" r="6479"/>
            <a:stretch>
              <a:fillRect/>
            </a:stretch>
          </p:blipFill>
          <p:spPr>
            <a:xfrm>
              <a:off x="1219200" y="1828800"/>
              <a:ext cx="6858000" cy="4888455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sp>
          <p:nvSpPr>
            <p:cNvPr id="9" name="Freeform 8"/>
            <p:cNvSpPr/>
            <p:nvPr/>
          </p:nvSpPr>
          <p:spPr>
            <a:xfrm>
              <a:off x="3523630" y="3962522"/>
              <a:ext cx="1098782" cy="1496964"/>
            </a:xfrm>
            <a:custGeom>
              <a:avLst/>
              <a:gdLst>
                <a:gd name="connsiteX0" fmla="*/ 594640 w 1222940"/>
                <a:gd name="connsiteY0" fmla="*/ 1643677 h 1666116"/>
                <a:gd name="connsiteX1" fmla="*/ 336589 w 1222940"/>
                <a:gd name="connsiteY1" fmla="*/ 1666116 h 1666116"/>
                <a:gd name="connsiteX2" fmla="*/ 280490 w 1222940"/>
                <a:gd name="connsiteY2" fmla="*/ 1660506 h 1666116"/>
                <a:gd name="connsiteX3" fmla="*/ 308540 w 1222940"/>
                <a:gd name="connsiteY3" fmla="*/ 802204 h 1666116"/>
                <a:gd name="connsiteX4" fmla="*/ 22439 w 1222940"/>
                <a:gd name="connsiteY4" fmla="*/ 807814 h 1666116"/>
                <a:gd name="connsiteX5" fmla="*/ 0 w 1222940"/>
                <a:gd name="connsiteY5" fmla="*/ 0 h 1666116"/>
                <a:gd name="connsiteX6" fmla="*/ 84147 w 1222940"/>
                <a:gd name="connsiteY6" fmla="*/ 0 h 1666116"/>
                <a:gd name="connsiteX7" fmla="*/ 297320 w 1222940"/>
                <a:gd name="connsiteY7" fmla="*/ 129026 h 1666116"/>
                <a:gd name="connsiteX8" fmla="*/ 364638 w 1222940"/>
                <a:gd name="connsiteY8" fmla="*/ 325370 h 1666116"/>
                <a:gd name="connsiteX9" fmla="*/ 370248 w 1222940"/>
                <a:gd name="connsiteY9" fmla="*/ 740496 h 1666116"/>
                <a:gd name="connsiteX10" fmla="*/ 1222940 w 1222940"/>
                <a:gd name="connsiteY10" fmla="*/ 718057 h 1666116"/>
                <a:gd name="connsiteX11" fmla="*/ 1077084 w 1222940"/>
                <a:gd name="connsiteY11" fmla="*/ 948059 h 1666116"/>
                <a:gd name="connsiteX12" fmla="*/ 891960 w 1222940"/>
                <a:gd name="connsiteY12" fmla="*/ 1093915 h 1666116"/>
                <a:gd name="connsiteX13" fmla="*/ 723666 w 1222940"/>
                <a:gd name="connsiteY13" fmla="*/ 1329527 h 1666116"/>
                <a:gd name="connsiteX14" fmla="*/ 594640 w 1222940"/>
                <a:gd name="connsiteY14" fmla="*/ 1643677 h 1666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22940" h="1666116">
                  <a:moveTo>
                    <a:pt x="594640" y="1643677"/>
                  </a:moveTo>
                  <a:lnTo>
                    <a:pt x="336589" y="1666116"/>
                  </a:lnTo>
                  <a:lnTo>
                    <a:pt x="280490" y="1660506"/>
                  </a:lnTo>
                  <a:lnTo>
                    <a:pt x="308540" y="802204"/>
                  </a:lnTo>
                  <a:lnTo>
                    <a:pt x="22439" y="807814"/>
                  </a:lnTo>
                  <a:lnTo>
                    <a:pt x="0" y="0"/>
                  </a:lnTo>
                  <a:lnTo>
                    <a:pt x="84147" y="0"/>
                  </a:lnTo>
                  <a:lnTo>
                    <a:pt x="297320" y="129026"/>
                  </a:lnTo>
                  <a:lnTo>
                    <a:pt x="364638" y="325370"/>
                  </a:lnTo>
                  <a:lnTo>
                    <a:pt x="370248" y="740496"/>
                  </a:lnTo>
                  <a:lnTo>
                    <a:pt x="1222940" y="718057"/>
                  </a:lnTo>
                  <a:lnTo>
                    <a:pt x="1077084" y="948059"/>
                  </a:lnTo>
                  <a:lnTo>
                    <a:pt x="891960" y="1093915"/>
                  </a:lnTo>
                  <a:lnTo>
                    <a:pt x="723666" y="1329527"/>
                  </a:lnTo>
                  <a:lnTo>
                    <a:pt x="594640" y="1643677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 flipV="1">
              <a:off x="3199792" y="4523674"/>
              <a:ext cx="342319" cy="68464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2209800" y="3962400"/>
              <a:ext cx="16002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B050"/>
                  </a:solidFill>
                  <a:latin typeface="+mj-lt"/>
                </a:rPr>
                <a:t>Marshall Landfill Property</a:t>
              </a:r>
              <a:endParaRPr lang="en-US" sz="2000" b="1" dirty="0">
                <a:solidFill>
                  <a:srgbClr val="00B050"/>
                </a:solidFill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685800"/>
            <a:ext cx="8686800" cy="1600200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>
                <a:latin typeface="+mn-lt"/>
              </a:rPr>
              <a:t>Steps of the Formal</a:t>
            </a:r>
            <a:br>
              <a:rPr lang="en-US" sz="5400" dirty="0" smtClean="0">
                <a:latin typeface="+mn-lt"/>
              </a:rPr>
            </a:br>
            <a:r>
              <a:rPr lang="en-US" sz="5400" dirty="0" smtClean="0">
                <a:latin typeface="+mn-lt"/>
              </a:rPr>
              <a:t>Cleanup Process</a:t>
            </a:r>
            <a:endParaRPr lang="en-US" sz="54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514600"/>
            <a:ext cx="7696200" cy="4038600"/>
          </a:xfrm>
        </p:spPr>
        <p:txBody>
          <a:bodyPr>
            <a:normAutofit/>
          </a:bodyPr>
          <a:lstStyle/>
          <a:p>
            <a:pPr algn="l">
              <a:buClr>
                <a:schemeClr val="tx1"/>
              </a:buClr>
              <a:buFont typeface="Arial" charset="0"/>
              <a:buChar char="•"/>
              <a:defRPr/>
            </a:pPr>
            <a:r>
              <a:rPr lang="en-US" sz="3200" dirty="0" smtClean="0"/>
              <a:t> </a:t>
            </a:r>
            <a:r>
              <a:rPr lang="en-US" sz="3200" dirty="0" smtClean="0">
                <a:cs typeface="Times New Roman" pitchFamily="18" charset="0"/>
              </a:rPr>
              <a:t>Site Discovery</a:t>
            </a:r>
          </a:p>
          <a:p>
            <a:pPr algn="l">
              <a:buClr>
                <a:schemeClr val="tx1"/>
              </a:buClr>
              <a:buFont typeface="Arial" charset="0"/>
              <a:buChar char="•"/>
              <a:defRPr/>
            </a:pPr>
            <a:r>
              <a:rPr lang="en-US" sz="3200" dirty="0" smtClean="0">
                <a:cs typeface="Times New Roman" pitchFamily="18" charset="0"/>
              </a:rPr>
              <a:t> Initial Investigation </a:t>
            </a:r>
          </a:p>
          <a:p>
            <a:pPr algn="l">
              <a:buClr>
                <a:schemeClr val="tx1"/>
              </a:buClr>
              <a:buFont typeface="Arial" charset="0"/>
              <a:buChar char="•"/>
              <a:defRPr/>
            </a:pPr>
            <a:r>
              <a:rPr lang="en-US" sz="3200" dirty="0" smtClean="0">
                <a:cs typeface="Times New Roman" pitchFamily="18" charset="0"/>
              </a:rPr>
              <a:t> Ranking the Site</a:t>
            </a:r>
          </a:p>
          <a:p>
            <a:pPr algn="l">
              <a:buClr>
                <a:schemeClr val="tx1"/>
              </a:buClr>
              <a:buFont typeface="Arial" charset="0"/>
              <a:buChar char="•"/>
              <a:defRPr/>
            </a:pPr>
            <a:r>
              <a:rPr lang="en-US" sz="3200" dirty="0" smtClean="0">
                <a:cs typeface="Times New Roman" pitchFamily="18" charset="0"/>
              </a:rPr>
              <a:t> Remedial Investigation/Feasibility Study</a:t>
            </a:r>
          </a:p>
          <a:p>
            <a:pPr algn="l">
              <a:buClr>
                <a:schemeClr val="tx1"/>
              </a:buClr>
              <a:buFont typeface="Arial" charset="0"/>
              <a:buChar char="•"/>
              <a:defRPr/>
            </a:pPr>
            <a:r>
              <a:rPr lang="en-US" sz="3200" dirty="0" smtClean="0">
                <a:cs typeface="Times New Roman" pitchFamily="18" charset="0"/>
              </a:rPr>
              <a:t> Ecology Selects Cleanup Action (CAP)</a:t>
            </a:r>
          </a:p>
          <a:p>
            <a:pPr algn="l">
              <a:buClr>
                <a:schemeClr val="tx1"/>
              </a:buClr>
              <a:buFont typeface="Arial" charset="0"/>
              <a:buChar char="•"/>
              <a:defRPr/>
            </a:pPr>
            <a:r>
              <a:rPr lang="en-US" sz="3200" dirty="0" smtClean="0">
                <a:cs typeface="Times New Roman" pitchFamily="18" charset="0"/>
              </a:rPr>
              <a:t> Conduct the Cleanup</a:t>
            </a:r>
          </a:p>
          <a:p>
            <a:pPr algn="l">
              <a:buClr>
                <a:schemeClr val="tx1"/>
              </a:buClr>
            </a:pP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457200"/>
            <a:ext cx="8686800" cy="9906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latin typeface="+mn-lt"/>
              </a:rPr>
              <a:t>Site History</a:t>
            </a:r>
            <a:endParaRPr lang="en-US" sz="54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524000"/>
            <a:ext cx="8763000" cy="5181600"/>
          </a:xfrm>
        </p:spPr>
        <p:txBody>
          <a:bodyPr>
            <a:noAutofit/>
          </a:bodyPr>
          <a:lstStyle/>
          <a:p>
            <a:pPr algn="l">
              <a:buClr>
                <a:schemeClr val="tx1"/>
              </a:buClr>
              <a:buFont typeface="Arial" charset="0"/>
              <a:buChar char="•"/>
              <a:defRPr/>
            </a:pPr>
            <a:r>
              <a:rPr lang="en-US" sz="3200" dirty="0" smtClean="0"/>
              <a:t>  </a:t>
            </a:r>
            <a:r>
              <a:rPr lang="en-US" sz="3200" dirty="0" smtClean="0">
                <a:cs typeface="Times New Roman" pitchFamily="18" charset="0"/>
              </a:rPr>
              <a:t>1970-1990   Marshall Landfill operations</a:t>
            </a:r>
          </a:p>
          <a:p>
            <a:pPr algn="l">
              <a:buClr>
                <a:schemeClr val="tx1"/>
              </a:buClr>
              <a:defRPr/>
            </a:pPr>
            <a:endParaRPr lang="en-US" sz="3200" dirty="0" smtClean="0">
              <a:cs typeface="Times New Roman" pitchFamily="18" charset="0"/>
            </a:endParaRPr>
          </a:p>
          <a:p>
            <a:pPr marL="228600" indent="-228600" algn="l">
              <a:buClr>
                <a:schemeClr val="tx1"/>
              </a:buClr>
              <a:buFont typeface="Arial" charset="0"/>
              <a:buChar char="•"/>
              <a:defRPr/>
            </a:pPr>
            <a:r>
              <a:rPr lang="en-US" sz="3200" dirty="0" smtClean="0">
                <a:cs typeface="Times New Roman" pitchFamily="18" charset="0"/>
              </a:rPr>
              <a:t>Late 1980s   Contamination detected in nearby 		      residential  wells</a:t>
            </a:r>
          </a:p>
          <a:p>
            <a:pPr marL="228600" indent="-228600" algn="l">
              <a:buClr>
                <a:schemeClr val="tx1"/>
              </a:buClr>
              <a:defRPr/>
            </a:pPr>
            <a:endParaRPr lang="en-US" sz="3200" dirty="0" smtClean="0">
              <a:cs typeface="Times New Roman" pitchFamily="18" charset="0"/>
            </a:endParaRPr>
          </a:p>
          <a:p>
            <a:pPr marL="228600" indent="-228600" algn="l">
              <a:buClr>
                <a:schemeClr val="tx1"/>
              </a:buClr>
              <a:buFont typeface="Arial" charset="0"/>
              <a:buChar char="•"/>
              <a:defRPr/>
            </a:pPr>
            <a:r>
              <a:rPr lang="en-US" sz="3200" dirty="0" smtClean="0">
                <a:cs typeface="Times New Roman" pitchFamily="18" charset="0"/>
              </a:rPr>
              <a:t>1991    Marshall Landfill, Inc. conducted site </a:t>
            </a:r>
          </a:p>
          <a:p>
            <a:pPr marL="228600" indent="-228600" algn="l">
              <a:buClr>
                <a:schemeClr val="tx1"/>
              </a:buClr>
              <a:defRPr/>
            </a:pPr>
            <a:r>
              <a:rPr lang="en-US" sz="3200" dirty="0" smtClean="0">
                <a:cs typeface="Times New Roman" pitchFamily="18" charset="0"/>
              </a:rPr>
              <a:t>             characterization to investigate soil gas, </a:t>
            </a:r>
          </a:p>
          <a:p>
            <a:pPr marL="228600" indent="-228600" algn="l">
              <a:buClr>
                <a:schemeClr val="tx1"/>
              </a:buClr>
              <a:defRPr/>
            </a:pPr>
            <a:r>
              <a:rPr lang="en-US" sz="3200" dirty="0" smtClean="0">
                <a:cs typeface="Times New Roman" pitchFamily="18" charset="0"/>
              </a:rPr>
              <a:t>             and to investigate  groundwater    </a:t>
            </a:r>
          </a:p>
          <a:p>
            <a:pPr marL="228600" indent="-228600" algn="l">
              <a:buClr>
                <a:schemeClr val="tx1"/>
              </a:buClr>
              <a:defRPr/>
            </a:pPr>
            <a:r>
              <a:rPr lang="en-US" sz="3200" dirty="0" smtClean="0">
                <a:cs typeface="Times New Roman" pitchFamily="18" charset="0"/>
              </a:rPr>
              <a:t>             contamination</a:t>
            </a:r>
          </a:p>
          <a:p>
            <a:pPr marL="169863" indent="-169863" algn="l">
              <a:buClr>
                <a:schemeClr val="tx1"/>
              </a:buClr>
              <a:defRPr/>
            </a:pPr>
            <a:r>
              <a:rPr lang="en-US" sz="3200" dirty="0" smtClean="0">
                <a:cs typeface="Times New Roman" pitchFamily="18" charset="0"/>
              </a:rPr>
              <a:t> 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8600"/>
            <a:ext cx="8686800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latin typeface="+mn-lt"/>
              </a:rPr>
              <a:t>Site History</a:t>
            </a:r>
            <a:endParaRPr lang="en-US" sz="54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524000"/>
            <a:ext cx="8534400" cy="5334000"/>
          </a:xfrm>
        </p:spPr>
        <p:txBody>
          <a:bodyPr>
            <a:normAutofit/>
          </a:bodyPr>
          <a:lstStyle/>
          <a:p>
            <a:pPr algn="l">
              <a:buClr>
                <a:schemeClr val="tx1"/>
              </a:buClr>
              <a:buFont typeface="Arial" charset="0"/>
              <a:buChar char="•"/>
              <a:defRPr/>
            </a:pPr>
            <a:r>
              <a:rPr lang="en-US" sz="3200" b="1" dirty="0" smtClean="0">
                <a:cs typeface="Times New Roman" pitchFamily="18" charset="0"/>
              </a:rPr>
              <a:t>1993-2011 </a:t>
            </a:r>
            <a:r>
              <a:rPr lang="en-US" sz="3200" dirty="0" smtClean="0">
                <a:cs typeface="Times New Roman" pitchFamily="18" charset="0"/>
              </a:rPr>
              <a:t> Quarterly groundwater sampling </a:t>
            </a:r>
          </a:p>
          <a:p>
            <a:pPr algn="l">
              <a:buClr>
                <a:schemeClr val="tx1"/>
              </a:buClr>
              <a:defRPr/>
            </a:pPr>
            <a:r>
              <a:rPr lang="en-US" sz="3200" dirty="0" smtClean="0">
                <a:cs typeface="Times New Roman" pitchFamily="18" charset="0"/>
              </a:rPr>
              <a:t>                    under  Spokane Regional Health </a:t>
            </a:r>
          </a:p>
          <a:p>
            <a:pPr algn="l">
              <a:spcBef>
                <a:spcPts val="0"/>
              </a:spcBef>
              <a:buClr>
                <a:schemeClr val="tx1"/>
              </a:buClr>
              <a:defRPr/>
            </a:pPr>
            <a:r>
              <a:rPr lang="en-US" sz="3200" dirty="0" smtClean="0">
                <a:cs typeface="Times New Roman" pitchFamily="18" charset="0"/>
              </a:rPr>
              <a:t>                    District’s post-closure requirements</a:t>
            </a:r>
          </a:p>
          <a:p>
            <a:pPr algn="l">
              <a:spcBef>
                <a:spcPts val="0"/>
              </a:spcBef>
              <a:buClr>
                <a:schemeClr val="tx1"/>
              </a:buClr>
              <a:defRPr/>
            </a:pPr>
            <a:endParaRPr lang="en-US" sz="3200" dirty="0" smtClean="0">
              <a:cs typeface="Times New Roman" pitchFamily="18" charset="0"/>
            </a:endParaRPr>
          </a:p>
          <a:p>
            <a:pPr marL="228600" indent="-228600" algn="l">
              <a:spcBef>
                <a:spcPts val="0"/>
              </a:spcBef>
              <a:buClr>
                <a:schemeClr val="tx1"/>
              </a:buClr>
              <a:buFont typeface="Arial" charset="0"/>
              <a:buChar char="•"/>
              <a:defRPr/>
            </a:pPr>
            <a:r>
              <a:rPr lang="en-US" sz="3200" b="1" dirty="0" smtClean="0">
                <a:cs typeface="Times New Roman" pitchFamily="18" charset="0"/>
              </a:rPr>
              <a:t>2013 </a:t>
            </a:r>
            <a:r>
              <a:rPr lang="en-US" sz="3200" dirty="0" smtClean="0">
                <a:cs typeface="Times New Roman" pitchFamily="18" charset="0"/>
              </a:rPr>
              <a:t>  Ecology received funding from  </a:t>
            </a:r>
          </a:p>
          <a:p>
            <a:pPr marL="228600" indent="-228600" algn="l">
              <a:spcBef>
                <a:spcPts val="0"/>
              </a:spcBef>
              <a:buClr>
                <a:schemeClr val="tx1"/>
              </a:buClr>
              <a:defRPr/>
            </a:pPr>
            <a:r>
              <a:rPr lang="en-US" sz="3200" dirty="0" smtClean="0">
                <a:cs typeface="Times New Roman" pitchFamily="18" charset="0"/>
              </a:rPr>
              <a:t>             Legislature to perform Remedial  </a:t>
            </a:r>
          </a:p>
          <a:p>
            <a:pPr marL="228600" indent="-228600" algn="l">
              <a:spcBef>
                <a:spcPts val="0"/>
              </a:spcBef>
              <a:buClr>
                <a:schemeClr val="tx1"/>
              </a:buClr>
              <a:defRPr/>
            </a:pPr>
            <a:r>
              <a:rPr lang="en-US" sz="3200" dirty="0" smtClean="0">
                <a:cs typeface="Times New Roman" pitchFamily="18" charset="0"/>
              </a:rPr>
              <a:t>             Investigation and Feasibility Study</a:t>
            </a:r>
          </a:p>
          <a:p>
            <a:pPr marL="169863" indent="-169863" algn="l">
              <a:spcBef>
                <a:spcPts val="0"/>
              </a:spcBef>
              <a:buClr>
                <a:schemeClr val="tx1"/>
              </a:buClr>
              <a:buFont typeface="Arial" charset="0"/>
              <a:buChar char="•"/>
              <a:defRPr/>
            </a:pPr>
            <a:endParaRPr lang="en-US" sz="3200" dirty="0" smtClean="0">
              <a:cs typeface="Times New Roman" pitchFamily="18" charset="0"/>
            </a:endParaRPr>
          </a:p>
          <a:p>
            <a:pPr marL="169863" indent="-169863" algn="l">
              <a:spcBef>
                <a:spcPts val="0"/>
              </a:spcBef>
              <a:buClr>
                <a:schemeClr val="tx1"/>
              </a:buClr>
              <a:buFont typeface="Arial" charset="0"/>
              <a:buChar char="•"/>
              <a:defRPr/>
            </a:pPr>
            <a:r>
              <a:rPr lang="en-US" sz="3200" dirty="0" smtClean="0">
                <a:cs typeface="Times New Roman" pitchFamily="18" charset="0"/>
              </a:rPr>
              <a:t> </a:t>
            </a:r>
            <a:r>
              <a:rPr lang="en-US" sz="3200" b="1" dirty="0" smtClean="0">
                <a:cs typeface="Times New Roman" pitchFamily="18" charset="0"/>
              </a:rPr>
              <a:t>2015  </a:t>
            </a:r>
            <a:r>
              <a:rPr lang="en-US" sz="3200" dirty="0" smtClean="0">
                <a:cs typeface="Times New Roman" pitchFamily="18" charset="0"/>
              </a:rPr>
              <a:t>Remedial Investigation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838200"/>
            <a:ext cx="7851648" cy="1295400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>
                <a:latin typeface="+mn-lt"/>
              </a:rPr>
              <a:t>Why is Ecology</a:t>
            </a:r>
            <a:br>
              <a:rPr lang="en-US" sz="5400" dirty="0" smtClean="0">
                <a:latin typeface="+mn-lt"/>
              </a:rPr>
            </a:br>
            <a:r>
              <a:rPr lang="en-US" sz="5400" dirty="0" smtClean="0">
                <a:latin typeface="+mn-lt"/>
              </a:rPr>
              <a:t>Doing this Work Now?</a:t>
            </a:r>
            <a:endParaRPr lang="en-US" sz="54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2209800"/>
            <a:ext cx="8839200" cy="4648200"/>
          </a:xfrm>
        </p:spPr>
        <p:txBody>
          <a:bodyPr>
            <a:noAutofit/>
          </a:bodyPr>
          <a:lstStyle/>
          <a:p>
            <a:pPr lvl="1" algn="l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en-US" sz="3200" b="1" dirty="0" smtClean="0"/>
              <a:t>  </a:t>
            </a:r>
            <a:r>
              <a:rPr lang="en-US" sz="3200" dirty="0" smtClean="0"/>
              <a:t>Contaminant levels at the site have not met  </a:t>
            </a:r>
          </a:p>
          <a:p>
            <a:pPr lvl="1" algn="l">
              <a:spcBef>
                <a:spcPts val="0"/>
              </a:spcBef>
              <a:buClr>
                <a:schemeClr val="tx1"/>
              </a:buClr>
            </a:pPr>
            <a:r>
              <a:rPr lang="en-US" sz="3200" dirty="0" smtClean="0"/>
              <a:t>   Washington State standards in the past</a:t>
            </a:r>
          </a:p>
          <a:p>
            <a:pPr lvl="1" algn="l">
              <a:spcBef>
                <a:spcPts val="0"/>
              </a:spcBef>
              <a:buClr>
                <a:schemeClr val="tx1"/>
              </a:buClr>
            </a:pPr>
            <a:endParaRPr lang="en-US" sz="3200" dirty="0" smtClean="0"/>
          </a:p>
          <a:p>
            <a:pPr lvl="1" algn="l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en-US" sz="3200" dirty="0" smtClean="0"/>
              <a:t>  Funding and resources are available to </a:t>
            </a:r>
          </a:p>
          <a:p>
            <a:pPr lvl="1" algn="l">
              <a:spcBef>
                <a:spcPts val="0"/>
              </a:spcBef>
              <a:buClr>
                <a:schemeClr val="tx1"/>
              </a:buClr>
            </a:pPr>
            <a:r>
              <a:rPr lang="en-US" sz="3200" dirty="0" smtClean="0"/>
              <a:t>   investigate the contamination</a:t>
            </a:r>
          </a:p>
          <a:p>
            <a:pPr lvl="1" algn="l">
              <a:spcBef>
                <a:spcPts val="0"/>
              </a:spcBef>
              <a:buClr>
                <a:schemeClr val="tx1"/>
              </a:buClr>
            </a:pPr>
            <a:endParaRPr lang="en-US" sz="3200" dirty="0" smtClean="0"/>
          </a:p>
          <a:p>
            <a:pPr marL="685800" lvl="1" indent="-228600" algn="l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en-US" sz="3200" dirty="0" smtClean="0"/>
              <a:t>Understanding current conditions will ensure adequate protection for humans, wildlife, and the environment</a:t>
            </a:r>
          </a:p>
          <a:p>
            <a:pPr lvl="1" algn="l">
              <a:spcBef>
                <a:spcPts val="0"/>
              </a:spcBef>
              <a:buClr>
                <a:schemeClr val="tx1"/>
              </a:buClr>
            </a:pPr>
            <a:endParaRPr lang="en-US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6629400" cy="9906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latin typeface="+mn-lt"/>
              </a:rPr>
              <a:t>Current Conditions</a:t>
            </a:r>
            <a:endParaRPr lang="en-US" sz="5400" dirty="0">
              <a:latin typeface="+mn-lt"/>
            </a:endParaRPr>
          </a:p>
        </p:txBody>
      </p:sp>
      <p:pic>
        <p:nvPicPr>
          <p:cNvPr id="5" name="Picture 4" descr="ML-Red Outlines.jpg"/>
          <p:cNvPicPr>
            <a:picLocks noChangeAspect="1"/>
          </p:cNvPicPr>
          <p:nvPr/>
        </p:nvPicPr>
        <p:blipFill>
          <a:blip r:embed="rId3" cstate="print"/>
          <a:srcRect l="9302" r="4651" b="10220"/>
          <a:stretch>
            <a:fillRect/>
          </a:stretch>
        </p:blipFill>
        <p:spPr>
          <a:xfrm>
            <a:off x="1295400" y="1424441"/>
            <a:ext cx="6096000" cy="52049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2791</TotalTime>
  <Words>662</Words>
  <Application>Microsoft Office PowerPoint</Application>
  <PresentationFormat>On-screen Show (4:3)</PresentationFormat>
  <Paragraphs>152</Paragraphs>
  <Slides>29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Flow</vt:lpstr>
      <vt:lpstr>Slide 1</vt:lpstr>
      <vt:lpstr>Washington State Department of Ecology Team</vt:lpstr>
      <vt:lpstr>Involving the Public</vt:lpstr>
      <vt:lpstr>Site Location</vt:lpstr>
      <vt:lpstr>Steps of the Formal Cleanup Process</vt:lpstr>
      <vt:lpstr>Site History</vt:lpstr>
      <vt:lpstr>Site History</vt:lpstr>
      <vt:lpstr>Why is Ecology Doing this Work Now?</vt:lpstr>
      <vt:lpstr>Current Conditions</vt:lpstr>
      <vt:lpstr>Why Ecology is Here</vt:lpstr>
      <vt:lpstr>Why Ecology is Here</vt:lpstr>
      <vt:lpstr>Why Ecology is Here</vt:lpstr>
      <vt:lpstr>What are the Contaminants of Concern?</vt:lpstr>
      <vt:lpstr>Project Timeline</vt:lpstr>
      <vt:lpstr>Remedial  Investigation Actions</vt:lpstr>
      <vt:lpstr>Slide 16</vt:lpstr>
      <vt:lpstr>Define Extent of Waste</vt:lpstr>
      <vt:lpstr>Slide 18</vt:lpstr>
      <vt:lpstr>Groundwater Investigation</vt:lpstr>
      <vt:lpstr>Groundwater Investigation</vt:lpstr>
      <vt:lpstr>Slide 21</vt:lpstr>
      <vt:lpstr>Soil Gas/Landfill  Gas Investigation</vt:lpstr>
      <vt:lpstr>Slide 23</vt:lpstr>
      <vt:lpstr>Geotechnical Investigation</vt:lpstr>
      <vt:lpstr>Is My Water Safe to Drink?</vt:lpstr>
      <vt:lpstr>What is the Purpose of the Feasibility Study?</vt:lpstr>
      <vt:lpstr>What Are the Next Steps?</vt:lpstr>
      <vt:lpstr>Thank You for  Coming Tonight!</vt:lpstr>
      <vt:lpstr>Questions?</vt:lpstr>
    </vt:vector>
  </TitlesOfParts>
  <Company>WA Department of Ecology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CABE461</dc:creator>
  <cp:lastModifiedBy>CABE461</cp:lastModifiedBy>
  <cp:revision>272</cp:revision>
  <dcterms:created xsi:type="dcterms:W3CDTF">2015-02-09T21:13:58Z</dcterms:created>
  <dcterms:modified xsi:type="dcterms:W3CDTF">2015-03-06T17:56:38Z</dcterms:modified>
</cp:coreProperties>
</file>