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9" r:id="rId3"/>
    <p:sldId id="261" r:id="rId4"/>
    <p:sldId id="260" r:id="rId5"/>
    <p:sldId id="263" r:id="rId6"/>
    <p:sldId id="265" r:id="rId7"/>
    <p:sldId id="264" r:id="rId8"/>
    <p:sldId id="278" r:id="rId9"/>
    <p:sldId id="266" r:id="rId10"/>
    <p:sldId id="268" r:id="rId11"/>
    <p:sldId id="269" r:id="rId12"/>
    <p:sldId id="272" r:id="rId13"/>
    <p:sldId id="280" r:id="rId14"/>
    <p:sldId id="282" r:id="rId15"/>
    <p:sldId id="283" r:id="rId16"/>
    <p:sldId id="285" r:id="rId17"/>
    <p:sldId id="286" r:id="rId18"/>
    <p:sldId id="295" r:id="rId19"/>
    <p:sldId id="281" r:id="rId20"/>
    <p:sldId id="293" r:id="rId21"/>
    <p:sldId id="297" r:id="rId22"/>
    <p:sldId id="296" r:id="rId23"/>
    <p:sldId id="288" r:id="rId24"/>
    <p:sldId id="294" r:id="rId25"/>
    <p:sldId id="290" r:id="rId26"/>
    <p:sldId id="298" r:id="rId27"/>
    <p:sldId id="300" r:id="rId28"/>
    <p:sldId id="299" r:id="rId29"/>
    <p:sldId id="276" r:id="rId30"/>
    <p:sldId id="270" r:id="rId31"/>
    <p:sldId id="271" r:id="rId32"/>
    <p:sldId id="279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78AE30"/>
    <a:srgbClr val="008000"/>
    <a:srgbClr val="339966"/>
    <a:srgbClr val="FFFF00"/>
    <a:srgbClr val="6666FF"/>
    <a:srgbClr val="FFCC00"/>
    <a:srgbClr val="CC3300"/>
    <a:srgbClr val="295A8F"/>
    <a:srgbClr val="9FB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8095" autoAdjust="0"/>
  </p:normalViewPr>
  <p:slideViewPr>
    <p:cSldViewPr>
      <p:cViewPr varScale="1">
        <p:scale>
          <a:sx n="95" d="100"/>
          <a:sy n="95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88699-3D3F-4273-883F-6A0E11F226AE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7A3BF9-5C1E-4DD8-A810-B44A0664493E}">
      <dgm:prSet phldrT="[Text]"/>
      <dgm:spPr>
        <a:solidFill>
          <a:srgbClr val="3A3E46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 Site Assessment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0FC4E9-E2DA-4EA8-8281-41DDEA3099B3}" type="parTrans" cxnId="{0F35875F-05CE-4CA2-8C77-95735B434291}">
      <dgm:prSet/>
      <dgm:spPr/>
      <dgm:t>
        <a:bodyPr/>
        <a:lstStyle/>
        <a:p>
          <a:endParaRPr lang="en-US"/>
        </a:p>
      </dgm:t>
    </dgm:pt>
    <dgm:pt modelId="{95093266-06AB-48C3-A9E8-53446FAA8DF1}" type="sibTrans" cxnId="{0F35875F-05CE-4CA2-8C77-95735B434291}">
      <dgm:prSet/>
      <dgm:spPr>
        <a:solidFill>
          <a:schemeClr val="bg1"/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14FD926A-23A3-4473-8840-C7DB5A7B8E28}">
      <dgm:prSet phldrT="[Text]"/>
      <dgm:spPr>
        <a:solidFill>
          <a:srgbClr val="6699FF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Remedial Investigation/ Feasibility Study (RI/FS)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C4277-9315-47DE-BAD8-07E5F6884A8B}" type="parTrans" cxnId="{61501D7C-FE17-4A47-BB0B-72D5DF78260A}">
      <dgm:prSet/>
      <dgm:spPr/>
      <dgm:t>
        <a:bodyPr/>
        <a:lstStyle/>
        <a:p>
          <a:endParaRPr lang="en-US"/>
        </a:p>
      </dgm:t>
    </dgm:pt>
    <dgm:pt modelId="{A694847F-F24B-4896-9127-BCB5316F89B3}" type="sibTrans" cxnId="{61501D7C-FE17-4A47-BB0B-72D5DF78260A}">
      <dgm:prSet/>
      <dgm:spPr>
        <a:solidFill>
          <a:schemeClr val="bg1"/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2A6CB36A-9412-4F49-A5F3-C44ED6248502}">
      <dgm:prSet phldrT="[Text]"/>
      <dgm:spPr>
        <a:solidFill>
          <a:srgbClr val="6699FF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Interim Actions (if necessary)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90E533-825D-454D-9767-C9F1422D3537}" type="parTrans" cxnId="{ABDE10FA-4C49-452F-880B-EAC54A113FE8}">
      <dgm:prSet/>
      <dgm:spPr/>
      <dgm:t>
        <a:bodyPr/>
        <a:lstStyle/>
        <a:p>
          <a:endParaRPr lang="en-US"/>
        </a:p>
      </dgm:t>
    </dgm:pt>
    <dgm:pt modelId="{E6123AAE-E39E-4395-9F47-CA0923A4D958}" type="sibTrans" cxnId="{ABDE10FA-4C49-452F-880B-EAC54A113FE8}">
      <dgm:prSet/>
      <dgm:spPr>
        <a:solidFill>
          <a:schemeClr val="bg1"/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A6FD0D57-D61E-412B-A079-F7D1F6F7DF9A}">
      <dgm:prSet phldrT="[Text]"/>
      <dgm:spPr>
        <a:solidFill>
          <a:srgbClr val="3A3E46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Consent Decree &amp; Cleanup Action Plan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945EAE-51E5-4702-AFDA-49781033A1F6}" type="parTrans" cxnId="{9916EDD5-F895-42FD-B33A-96C285158A44}">
      <dgm:prSet/>
      <dgm:spPr/>
      <dgm:t>
        <a:bodyPr/>
        <a:lstStyle/>
        <a:p>
          <a:endParaRPr lang="en-US"/>
        </a:p>
      </dgm:t>
    </dgm:pt>
    <dgm:pt modelId="{14FBBDAE-D11B-4A5D-935D-223152B4F93F}" type="sibTrans" cxnId="{9916EDD5-F895-42FD-B33A-96C285158A44}">
      <dgm:prSet/>
      <dgm:spPr>
        <a:solidFill>
          <a:schemeClr val="bg1"/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DA783A78-EDEC-41C0-8047-8E0303383B5D}">
      <dgm:prSet phldrT="[Text]"/>
      <dgm:spPr>
        <a:solidFill>
          <a:srgbClr val="3A3E46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Remedial Design, Permitting, Construction, and Monitoring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B202BC-1CC4-455F-A4CA-AADB04AC5FE8}" type="parTrans" cxnId="{97EB5C0F-950D-4B53-8592-6B20102043DE}">
      <dgm:prSet/>
      <dgm:spPr/>
      <dgm:t>
        <a:bodyPr/>
        <a:lstStyle/>
        <a:p>
          <a:endParaRPr lang="en-US"/>
        </a:p>
      </dgm:t>
    </dgm:pt>
    <dgm:pt modelId="{15A3A031-BBAB-431B-B633-EE34D17E54A4}" type="sibTrans" cxnId="{97EB5C0F-950D-4B53-8592-6B20102043DE}">
      <dgm:prSet/>
      <dgm:spPr/>
      <dgm:t>
        <a:bodyPr/>
        <a:lstStyle/>
        <a:p>
          <a:endParaRPr lang="en-US"/>
        </a:p>
      </dgm:t>
    </dgm:pt>
    <dgm:pt modelId="{06E1C352-08D4-4DCB-B190-214287337C1A}" type="pres">
      <dgm:prSet presAssocID="{75D88699-3D3F-4273-883F-6A0E11F226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77D70C-3847-4CF1-A101-2843C505402E}" type="pres">
      <dgm:prSet presAssocID="{75D88699-3D3F-4273-883F-6A0E11F226AE}" presName="dummyMaxCanvas" presStyleCnt="0">
        <dgm:presLayoutVars/>
      </dgm:prSet>
      <dgm:spPr/>
    </dgm:pt>
    <dgm:pt modelId="{F108EB66-7D8C-4227-A984-65E5F31A76DD}" type="pres">
      <dgm:prSet presAssocID="{75D88699-3D3F-4273-883F-6A0E11F226A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56716-42D2-45B1-B9A0-D77ED27A301E}" type="pres">
      <dgm:prSet presAssocID="{75D88699-3D3F-4273-883F-6A0E11F226A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24D76-3A18-412A-94F8-A2C04A0BF901}" type="pres">
      <dgm:prSet presAssocID="{75D88699-3D3F-4273-883F-6A0E11F226A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909AC-A570-46FC-9CD2-10AC37F0753F}" type="pres">
      <dgm:prSet presAssocID="{75D88699-3D3F-4273-883F-6A0E11F226A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E2A4D-10E1-4726-968F-576207E69023}" type="pres">
      <dgm:prSet presAssocID="{75D88699-3D3F-4273-883F-6A0E11F226A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67E64-5220-4E49-A894-D4854862BC76}" type="pres">
      <dgm:prSet presAssocID="{75D88699-3D3F-4273-883F-6A0E11F226A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78CF3-7755-4480-84EA-6B82858A9F69}" type="pres">
      <dgm:prSet presAssocID="{75D88699-3D3F-4273-883F-6A0E11F226A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48BE9-53DC-46ED-9911-BF626A975E3E}" type="pres">
      <dgm:prSet presAssocID="{75D88699-3D3F-4273-883F-6A0E11F226A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784E9-4E7B-43E1-806C-CFA2FC047F24}" type="pres">
      <dgm:prSet presAssocID="{75D88699-3D3F-4273-883F-6A0E11F226A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859EE-BDF7-468C-8E49-53A80E74FC3C}" type="pres">
      <dgm:prSet presAssocID="{75D88699-3D3F-4273-883F-6A0E11F226A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6DA17-6BCC-4A78-AF26-1546A6AC74DA}" type="pres">
      <dgm:prSet presAssocID="{75D88699-3D3F-4273-883F-6A0E11F226A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405F3-1D0D-4E4D-AD09-DF2C3F17AF0D}" type="pres">
      <dgm:prSet presAssocID="{75D88699-3D3F-4273-883F-6A0E11F226A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DF8D3-D5E6-4E4C-B08C-3DF162F45FBE}" type="pres">
      <dgm:prSet presAssocID="{75D88699-3D3F-4273-883F-6A0E11F226A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9AF58-99DD-4C6F-9BB6-E4B37D1A0753}" type="pres">
      <dgm:prSet presAssocID="{75D88699-3D3F-4273-883F-6A0E11F226A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37AF9-1DEC-463A-AF66-F9EC78263A95}" type="presOf" srcId="{75D88699-3D3F-4273-883F-6A0E11F226AE}" destId="{06E1C352-08D4-4DCB-B190-214287337C1A}" srcOrd="0" destOrd="0" presId="urn:microsoft.com/office/officeart/2005/8/layout/vProcess5"/>
    <dgm:cxn modelId="{8AF94648-1DF4-47C8-AC9D-F2BDFF54A2B5}" type="presOf" srcId="{14FD926A-23A3-4473-8840-C7DB5A7B8E28}" destId="{90456716-42D2-45B1-B9A0-D77ED27A301E}" srcOrd="0" destOrd="0" presId="urn:microsoft.com/office/officeart/2005/8/layout/vProcess5"/>
    <dgm:cxn modelId="{8E4B92A8-6192-484B-B385-EAE5D9823F42}" type="presOf" srcId="{8E7A3BF9-5C1E-4DD8-A810-B44A0664493E}" destId="{A18859EE-BDF7-468C-8E49-53A80E74FC3C}" srcOrd="1" destOrd="0" presId="urn:microsoft.com/office/officeart/2005/8/layout/vProcess5"/>
    <dgm:cxn modelId="{61501D7C-FE17-4A47-BB0B-72D5DF78260A}" srcId="{75D88699-3D3F-4273-883F-6A0E11F226AE}" destId="{14FD926A-23A3-4473-8840-C7DB5A7B8E28}" srcOrd="1" destOrd="0" parTransId="{DD2C4277-9315-47DE-BAD8-07E5F6884A8B}" sibTransId="{A694847F-F24B-4896-9127-BCB5316F89B3}"/>
    <dgm:cxn modelId="{C00FB53B-7B3E-4DE0-AD6C-C99B8A01D98C}" type="presOf" srcId="{14FBBDAE-D11B-4A5D-935D-223152B4F93F}" destId="{708784E9-4E7B-43E1-806C-CFA2FC047F24}" srcOrd="0" destOrd="0" presId="urn:microsoft.com/office/officeart/2005/8/layout/vProcess5"/>
    <dgm:cxn modelId="{8EA9DBAA-BC75-406D-87E8-1590ADC0B634}" type="presOf" srcId="{DA783A78-EDEC-41C0-8047-8E0303383B5D}" destId="{6809AF58-99DD-4C6F-9BB6-E4B37D1A0753}" srcOrd="1" destOrd="0" presId="urn:microsoft.com/office/officeart/2005/8/layout/vProcess5"/>
    <dgm:cxn modelId="{7ED21709-AA3D-4F36-B36A-AD7821E3EFAF}" type="presOf" srcId="{DA783A78-EDEC-41C0-8047-8E0303383B5D}" destId="{51DE2A4D-10E1-4726-968F-576207E69023}" srcOrd="0" destOrd="0" presId="urn:microsoft.com/office/officeart/2005/8/layout/vProcess5"/>
    <dgm:cxn modelId="{ABDE10FA-4C49-452F-880B-EAC54A113FE8}" srcId="{75D88699-3D3F-4273-883F-6A0E11F226AE}" destId="{2A6CB36A-9412-4F49-A5F3-C44ED6248502}" srcOrd="2" destOrd="0" parTransId="{3C90E533-825D-454D-9767-C9F1422D3537}" sibTransId="{E6123AAE-E39E-4395-9F47-CA0923A4D958}"/>
    <dgm:cxn modelId="{FC3D7E38-9ACD-45E9-B330-4D12FC6A43EF}" type="presOf" srcId="{A6FD0D57-D61E-412B-A079-F7D1F6F7DF9A}" destId="{298DF8D3-D5E6-4E4C-B08C-3DF162F45FBE}" srcOrd="1" destOrd="0" presId="urn:microsoft.com/office/officeart/2005/8/layout/vProcess5"/>
    <dgm:cxn modelId="{C0F08C75-4720-410D-BBCD-6C8F86C8425F}" type="presOf" srcId="{2A6CB36A-9412-4F49-A5F3-C44ED6248502}" destId="{93F405F3-1D0D-4E4D-AD09-DF2C3F17AF0D}" srcOrd="1" destOrd="0" presId="urn:microsoft.com/office/officeart/2005/8/layout/vProcess5"/>
    <dgm:cxn modelId="{5BCC763D-FA0A-4434-882A-58DAF18E707B}" type="presOf" srcId="{A6FD0D57-D61E-412B-A079-F7D1F6F7DF9A}" destId="{7CC909AC-A570-46FC-9CD2-10AC37F0753F}" srcOrd="0" destOrd="0" presId="urn:microsoft.com/office/officeart/2005/8/layout/vProcess5"/>
    <dgm:cxn modelId="{85D1D3AD-1588-4E9D-BAE9-CD8FA4975A1B}" type="presOf" srcId="{14FD926A-23A3-4473-8840-C7DB5A7B8E28}" destId="{9916DA17-6BCC-4A78-AF26-1546A6AC74DA}" srcOrd="1" destOrd="0" presId="urn:microsoft.com/office/officeart/2005/8/layout/vProcess5"/>
    <dgm:cxn modelId="{0F35875F-05CE-4CA2-8C77-95735B434291}" srcId="{75D88699-3D3F-4273-883F-6A0E11F226AE}" destId="{8E7A3BF9-5C1E-4DD8-A810-B44A0664493E}" srcOrd="0" destOrd="0" parTransId="{0D0FC4E9-E2DA-4EA8-8281-41DDEA3099B3}" sibTransId="{95093266-06AB-48C3-A9E8-53446FAA8DF1}"/>
    <dgm:cxn modelId="{9916EDD5-F895-42FD-B33A-96C285158A44}" srcId="{75D88699-3D3F-4273-883F-6A0E11F226AE}" destId="{A6FD0D57-D61E-412B-A079-F7D1F6F7DF9A}" srcOrd="3" destOrd="0" parTransId="{80945EAE-51E5-4702-AFDA-49781033A1F6}" sibTransId="{14FBBDAE-D11B-4A5D-935D-223152B4F93F}"/>
    <dgm:cxn modelId="{5CC58A8D-FFB9-414F-8D9F-7667F31EB556}" type="presOf" srcId="{2A6CB36A-9412-4F49-A5F3-C44ED6248502}" destId="{C4D24D76-3A18-412A-94F8-A2C04A0BF901}" srcOrd="0" destOrd="0" presId="urn:microsoft.com/office/officeart/2005/8/layout/vProcess5"/>
    <dgm:cxn modelId="{B3B77171-D773-4380-8168-C74CC04645B8}" type="presOf" srcId="{A694847F-F24B-4896-9127-BCB5316F89B3}" destId="{37078CF3-7755-4480-84EA-6B82858A9F69}" srcOrd="0" destOrd="0" presId="urn:microsoft.com/office/officeart/2005/8/layout/vProcess5"/>
    <dgm:cxn modelId="{DA2B9251-B893-40BB-A385-AEB5DC3B7F2D}" type="presOf" srcId="{95093266-06AB-48C3-A9E8-53446FAA8DF1}" destId="{D9867E64-5220-4E49-A894-D4854862BC76}" srcOrd="0" destOrd="0" presId="urn:microsoft.com/office/officeart/2005/8/layout/vProcess5"/>
    <dgm:cxn modelId="{D0FDE25A-9CA1-4B97-8421-ACC0097EDD16}" type="presOf" srcId="{8E7A3BF9-5C1E-4DD8-A810-B44A0664493E}" destId="{F108EB66-7D8C-4227-A984-65E5F31A76DD}" srcOrd="0" destOrd="0" presId="urn:microsoft.com/office/officeart/2005/8/layout/vProcess5"/>
    <dgm:cxn modelId="{41ECF553-A999-415D-8D2F-702E49CDFEE3}" type="presOf" srcId="{E6123AAE-E39E-4395-9F47-CA0923A4D958}" destId="{06548BE9-53DC-46ED-9911-BF626A975E3E}" srcOrd="0" destOrd="0" presId="urn:microsoft.com/office/officeart/2005/8/layout/vProcess5"/>
    <dgm:cxn modelId="{97EB5C0F-950D-4B53-8592-6B20102043DE}" srcId="{75D88699-3D3F-4273-883F-6A0E11F226AE}" destId="{DA783A78-EDEC-41C0-8047-8E0303383B5D}" srcOrd="4" destOrd="0" parTransId="{BDB202BC-1CC4-455F-A4CA-AADB04AC5FE8}" sibTransId="{15A3A031-BBAB-431B-B633-EE34D17E54A4}"/>
    <dgm:cxn modelId="{FF635966-4E20-4D00-B8BE-07EBA52AAB23}" type="presParOf" srcId="{06E1C352-08D4-4DCB-B190-214287337C1A}" destId="{7D77D70C-3847-4CF1-A101-2843C505402E}" srcOrd="0" destOrd="0" presId="urn:microsoft.com/office/officeart/2005/8/layout/vProcess5"/>
    <dgm:cxn modelId="{0A7241C8-DBA5-43FF-AAF5-6ABCE471E475}" type="presParOf" srcId="{06E1C352-08D4-4DCB-B190-214287337C1A}" destId="{F108EB66-7D8C-4227-A984-65E5F31A76DD}" srcOrd="1" destOrd="0" presId="urn:microsoft.com/office/officeart/2005/8/layout/vProcess5"/>
    <dgm:cxn modelId="{883A466F-9114-4CD6-8CB0-C3A4AEAB59B4}" type="presParOf" srcId="{06E1C352-08D4-4DCB-B190-214287337C1A}" destId="{90456716-42D2-45B1-B9A0-D77ED27A301E}" srcOrd="2" destOrd="0" presId="urn:microsoft.com/office/officeart/2005/8/layout/vProcess5"/>
    <dgm:cxn modelId="{CF6F93FD-D2E6-4EAC-8A23-2B222168CE9A}" type="presParOf" srcId="{06E1C352-08D4-4DCB-B190-214287337C1A}" destId="{C4D24D76-3A18-412A-94F8-A2C04A0BF901}" srcOrd="3" destOrd="0" presId="urn:microsoft.com/office/officeart/2005/8/layout/vProcess5"/>
    <dgm:cxn modelId="{A4A88151-872F-4F93-87F0-2F2131C644AE}" type="presParOf" srcId="{06E1C352-08D4-4DCB-B190-214287337C1A}" destId="{7CC909AC-A570-46FC-9CD2-10AC37F0753F}" srcOrd="4" destOrd="0" presId="urn:microsoft.com/office/officeart/2005/8/layout/vProcess5"/>
    <dgm:cxn modelId="{A31F393C-FE64-44FE-9B0A-3D871389D22B}" type="presParOf" srcId="{06E1C352-08D4-4DCB-B190-214287337C1A}" destId="{51DE2A4D-10E1-4726-968F-576207E69023}" srcOrd="5" destOrd="0" presId="urn:microsoft.com/office/officeart/2005/8/layout/vProcess5"/>
    <dgm:cxn modelId="{268D12E3-7457-4148-9CFA-6EA7EF135EE5}" type="presParOf" srcId="{06E1C352-08D4-4DCB-B190-214287337C1A}" destId="{D9867E64-5220-4E49-A894-D4854862BC76}" srcOrd="6" destOrd="0" presId="urn:microsoft.com/office/officeart/2005/8/layout/vProcess5"/>
    <dgm:cxn modelId="{14C08D84-050B-4B48-A51F-5EAEF260E6D8}" type="presParOf" srcId="{06E1C352-08D4-4DCB-B190-214287337C1A}" destId="{37078CF3-7755-4480-84EA-6B82858A9F69}" srcOrd="7" destOrd="0" presId="urn:microsoft.com/office/officeart/2005/8/layout/vProcess5"/>
    <dgm:cxn modelId="{8D1BEA45-B82F-4C8B-B3F2-05F98C09E6A4}" type="presParOf" srcId="{06E1C352-08D4-4DCB-B190-214287337C1A}" destId="{06548BE9-53DC-46ED-9911-BF626A975E3E}" srcOrd="8" destOrd="0" presId="urn:microsoft.com/office/officeart/2005/8/layout/vProcess5"/>
    <dgm:cxn modelId="{2E3B6689-167F-45E9-B11E-1B8A8CA53F6B}" type="presParOf" srcId="{06E1C352-08D4-4DCB-B190-214287337C1A}" destId="{708784E9-4E7B-43E1-806C-CFA2FC047F24}" srcOrd="9" destOrd="0" presId="urn:microsoft.com/office/officeart/2005/8/layout/vProcess5"/>
    <dgm:cxn modelId="{E45477BC-3FFB-4D10-B5E6-8799698B0A55}" type="presParOf" srcId="{06E1C352-08D4-4DCB-B190-214287337C1A}" destId="{A18859EE-BDF7-468C-8E49-53A80E74FC3C}" srcOrd="10" destOrd="0" presId="urn:microsoft.com/office/officeart/2005/8/layout/vProcess5"/>
    <dgm:cxn modelId="{5214837F-3347-4F93-ADF3-A28F53749C7F}" type="presParOf" srcId="{06E1C352-08D4-4DCB-B190-214287337C1A}" destId="{9916DA17-6BCC-4A78-AF26-1546A6AC74DA}" srcOrd="11" destOrd="0" presId="urn:microsoft.com/office/officeart/2005/8/layout/vProcess5"/>
    <dgm:cxn modelId="{BBECBA64-5E9C-444B-B249-B7AEB14E0FDF}" type="presParOf" srcId="{06E1C352-08D4-4DCB-B190-214287337C1A}" destId="{93F405F3-1D0D-4E4D-AD09-DF2C3F17AF0D}" srcOrd="12" destOrd="0" presId="urn:microsoft.com/office/officeart/2005/8/layout/vProcess5"/>
    <dgm:cxn modelId="{7AA993CC-53F5-4836-8BE4-6F26F2804B92}" type="presParOf" srcId="{06E1C352-08D4-4DCB-B190-214287337C1A}" destId="{298DF8D3-D5E6-4E4C-B08C-3DF162F45FBE}" srcOrd="13" destOrd="0" presId="urn:microsoft.com/office/officeart/2005/8/layout/vProcess5"/>
    <dgm:cxn modelId="{39F38418-07D7-4680-9AA1-BF6DDE07C1FC}" type="presParOf" srcId="{06E1C352-08D4-4DCB-B190-214287337C1A}" destId="{6809AF58-99DD-4C6F-9BB6-E4B37D1A0753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08EB66-7D8C-4227-A984-65E5F31A76DD}">
      <dsp:nvSpPr>
        <dsp:cNvPr id="0" name=""/>
        <dsp:cNvSpPr/>
      </dsp:nvSpPr>
      <dsp:spPr>
        <a:xfrm>
          <a:off x="0" y="0"/>
          <a:ext cx="6102096" cy="891540"/>
        </a:xfrm>
        <a:prstGeom prst="roundRect">
          <a:avLst>
            <a:gd name="adj" fmla="val 10000"/>
          </a:avLst>
        </a:prstGeom>
        <a:solidFill>
          <a:srgbClr val="3A3E46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 Site Assessment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5087969" cy="891540"/>
      </dsp:txXfrm>
    </dsp:sp>
    <dsp:sp modelId="{90456716-42D2-45B1-B9A0-D77ED27A301E}">
      <dsp:nvSpPr>
        <dsp:cNvPr id="0" name=""/>
        <dsp:cNvSpPr/>
      </dsp:nvSpPr>
      <dsp:spPr>
        <a:xfrm>
          <a:off x="455676" y="1015365"/>
          <a:ext cx="6102096" cy="891540"/>
        </a:xfrm>
        <a:prstGeom prst="roundRect">
          <a:avLst>
            <a:gd name="adj" fmla="val 10000"/>
          </a:avLst>
        </a:prstGeom>
        <a:solidFill>
          <a:srgbClr val="6699F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Remedial Investigation/ Feasibility Study (RI/FS)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676" y="1015365"/>
        <a:ext cx="5066919" cy="891540"/>
      </dsp:txXfrm>
    </dsp:sp>
    <dsp:sp modelId="{C4D24D76-3A18-412A-94F8-A2C04A0BF901}">
      <dsp:nvSpPr>
        <dsp:cNvPr id="0" name=""/>
        <dsp:cNvSpPr/>
      </dsp:nvSpPr>
      <dsp:spPr>
        <a:xfrm>
          <a:off x="911351" y="2030730"/>
          <a:ext cx="6102096" cy="891540"/>
        </a:xfrm>
        <a:prstGeom prst="roundRect">
          <a:avLst>
            <a:gd name="adj" fmla="val 10000"/>
          </a:avLst>
        </a:prstGeom>
        <a:solidFill>
          <a:srgbClr val="6699F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Interim Actions (if necessary)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1351" y="2030730"/>
        <a:ext cx="5066919" cy="891540"/>
      </dsp:txXfrm>
    </dsp:sp>
    <dsp:sp modelId="{7CC909AC-A570-46FC-9CD2-10AC37F0753F}">
      <dsp:nvSpPr>
        <dsp:cNvPr id="0" name=""/>
        <dsp:cNvSpPr/>
      </dsp:nvSpPr>
      <dsp:spPr>
        <a:xfrm>
          <a:off x="1367028" y="3046095"/>
          <a:ext cx="6102096" cy="891540"/>
        </a:xfrm>
        <a:prstGeom prst="roundRect">
          <a:avLst>
            <a:gd name="adj" fmla="val 10000"/>
          </a:avLst>
        </a:prstGeom>
        <a:solidFill>
          <a:srgbClr val="3A3E46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Consent Decree &amp; Cleanup Action Plan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7028" y="3046095"/>
        <a:ext cx="5066919" cy="891540"/>
      </dsp:txXfrm>
    </dsp:sp>
    <dsp:sp modelId="{51DE2A4D-10E1-4726-968F-576207E69023}">
      <dsp:nvSpPr>
        <dsp:cNvPr id="0" name=""/>
        <dsp:cNvSpPr/>
      </dsp:nvSpPr>
      <dsp:spPr>
        <a:xfrm>
          <a:off x="1822703" y="4061460"/>
          <a:ext cx="6102096" cy="891540"/>
        </a:xfrm>
        <a:prstGeom prst="roundRect">
          <a:avLst>
            <a:gd name="adj" fmla="val 10000"/>
          </a:avLst>
        </a:prstGeom>
        <a:solidFill>
          <a:srgbClr val="3A3E46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Remedial Design, Permitting, Construction, and Monitoring 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2703" y="4061460"/>
        <a:ext cx="5066919" cy="891540"/>
      </dsp:txXfrm>
    </dsp:sp>
    <dsp:sp modelId="{D9867E64-5220-4E49-A894-D4854862BC76}">
      <dsp:nvSpPr>
        <dsp:cNvPr id="0" name=""/>
        <dsp:cNvSpPr/>
      </dsp:nvSpPr>
      <dsp:spPr>
        <a:xfrm>
          <a:off x="5522595" y="651319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254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522595" y="651319"/>
        <a:ext cx="579501" cy="579501"/>
      </dsp:txXfrm>
    </dsp:sp>
    <dsp:sp modelId="{37078CF3-7755-4480-84EA-6B82858A9F69}">
      <dsp:nvSpPr>
        <dsp:cNvPr id="0" name=""/>
        <dsp:cNvSpPr/>
      </dsp:nvSpPr>
      <dsp:spPr>
        <a:xfrm>
          <a:off x="5978271" y="1666684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254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978271" y="1666684"/>
        <a:ext cx="579501" cy="579501"/>
      </dsp:txXfrm>
    </dsp:sp>
    <dsp:sp modelId="{06548BE9-53DC-46ED-9911-BF626A975E3E}">
      <dsp:nvSpPr>
        <dsp:cNvPr id="0" name=""/>
        <dsp:cNvSpPr/>
      </dsp:nvSpPr>
      <dsp:spPr>
        <a:xfrm>
          <a:off x="6433946" y="2667190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254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33946" y="2667190"/>
        <a:ext cx="579501" cy="579501"/>
      </dsp:txXfrm>
    </dsp:sp>
    <dsp:sp modelId="{708784E9-4E7B-43E1-806C-CFA2FC047F24}">
      <dsp:nvSpPr>
        <dsp:cNvPr id="0" name=""/>
        <dsp:cNvSpPr/>
      </dsp:nvSpPr>
      <dsp:spPr>
        <a:xfrm>
          <a:off x="6889623" y="3692461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254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889623" y="3692461"/>
        <a:ext cx="579501" cy="579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E8AC2-2842-4A3E-BF0A-2B1B66321AD0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7719-03B7-40D8-BFF1-738AF81B3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E34E9-32E4-47D7-AE58-9A536BBEF8F5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97E0B-9EBC-43DC-AF6C-83C601102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7E0B-9EBC-43DC-AF6C-83C601102D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7E0B-9EBC-43DC-AF6C-83C601102D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7E0B-9EBC-43DC-AF6C-83C601102D1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7E0B-9EBC-43DC-AF6C-83C601102D1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7E0B-9EBC-43DC-AF6C-83C601102D1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7E0B-9EBC-43DC-AF6C-83C601102D1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7E0B-9EBC-43DC-AF6C-83C601102D1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7E0B-9EBC-43DC-AF6C-83C601102D1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7E0B-9EBC-43DC-AF6C-83C601102D1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CD2-1B30-4033-AA81-DD78058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CD2-1B30-4033-AA81-DD78058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CD2-1B30-4033-AA81-DD78058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alphaModFix amt="41000"/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Georgia Pacific West – Proposed Interim Action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  <a:ln w="3175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cology 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67600" y="6362029"/>
            <a:ext cx="1209675" cy="359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CD2-1B30-4033-AA81-DD78058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CD2-1B30-4033-AA81-DD78058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CD2-1B30-4033-AA81-DD78058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CD2-1B30-4033-AA81-DD78058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CD2-1B30-4033-AA81-DD78058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CD2-1B30-4033-AA81-DD78058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CD2-1B30-4033-AA81-DD78058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12,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Georgia Pacific West – Proposed Interim Action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4FCD2-1B30-4033-AA81-DD78058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ress.wa.gov/ecy/gsp/Sitepage.aspx?csid=227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tress.wa.gov/ecy/gsp/Sitepage.aspx?csid=227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819471"/>
            <a:ext cx="7202487" cy="1261884"/>
          </a:xfrm>
          <a:solidFill>
            <a:schemeClr val="bg1">
              <a:alpha val="37000"/>
            </a:schemeClr>
          </a:solidFill>
        </p:spPr>
        <p:txBody>
          <a:bodyPr>
            <a:spAutoFit/>
          </a:bodyPr>
          <a:lstStyle/>
          <a:p>
            <a:r>
              <a:rPr lang="en-US" sz="4800" dirty="0" smtClean="0"/>
              <a:t>Georgia Pacific West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/>
              <a:t>Proposed Interim Action 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6160186"/>
            <a:ext cx="4306887" cy="368300"/>
          </a:xfrm>
          <a:solidFill>
            <a:schemeClr val="bg1">
              <a:alpha val="37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Public Meeting  &amp; Open House – July 12, 2011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Cleanup Process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7924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533400" indent="-533400" eaLnBrk="0" hangingPunct="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kern="0" dirty="0" smtClean="0">
                <a:latin typeface="Arial"/>
              </a:rPr>
              <a:t>An Interim Action:</a:t>
            </a:r>
          </a:p>
          <a:p>
            <a:pPr marL="990600" lvl="1" indent="-533400" eaLnBrk="0" hangingPunct="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kern="0" dirty="0" smtClean="0">
                <a:latin typeface="Arial"/>
              </a:rPr>
              <a:t>Reduces threat to health or environment;</a:t>
            </a:r>
          </a:p>
          <a:p>
            <a:pPr marL="990600" lvl="1" indent="-533400" eaLnBrk="0" hangingPunct="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kern="0" dirty="0" smtClean="0">
                <a:latin typeface="Arial"/>
              </a:rPr>
              <a:t>Corrects problem that may become worse or more costly, </a:t>
            </a:r>
            <a:r>
              <a:rPr lang="en-US" u="sng" kern="0" dirty="0" smtClean="0">
                <a:latin typeface="Arial"/>
              </a:rPr>
              <a:t>OR</a:t>
            </a:r>
            <a:r>
              <a:rPr lang="en-US" kern="0" dirty="0" smtClean="0">
                <a:latin typeface="Arial"/>
              </a:rPr>
              <a:t> ;</a:t>
            </a:r>
          </a:p>
          <a:p>
            <a:pPr marL="990600" lvl="1" indent="-533400" eaLnBrk="0" hangingPunct="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kern="0" dirty="0" smtClean="0">
                <a:latin typeface="Arial"/>
              </a:rPr>
              <a:t>Provides for Site Assessment, RI/FS, or cleanup design.</a:t>
            </a:r>
          </a:p>
          <a:p>
            <a:pPr marL="533400" indent="-533400" eaLnBrk="0" hangingPunct="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kern="0" dirty="0" smtClean="0">
                <a:latin typeface="Arial"/>
              </a:rPr>
              <a:t>If cleanup action is </a:t>
            </a:r>
            <a:r>
              <a:rPr lang="en-US" sz="2800" i="1" kern="0" dirty="0" smtClean="0">
                <a:latin typeface="Arial"/>
              </a:rPr>
              <a:t>known</a:t>
            </a:r>
            <a:r>
              <a:rPr lang="en-US" sz="2800" kern="0" dirty="0" smtClean="0">
                <a:latin typeface="Arial"/>
              </a:rPr>
              <a:t>, interim action shall be </a:t>
            </a:r>
            <a:r>
              <a:rPr lang="en-US" sz="2800" i="1" kern="0" dirty="0" smtClean="0">
                <a:solidFill>
                  <a:srgbClr val="008000"/>
                </a:solidFill>
                <a:latin typeface="Arial"/>
              </a:rPr>
              <a:t>consistent</a:t>
            </a:r>
            <a:r>
              <a:rPr lang="en-US" sz="2800" kern="0" dirty="0" smtClean="0">
                <a:solidFill>
                  <a:srgbClr val="008000"/>
                </a:solidFill>
                <a:latin typeface="Arial"/>
              </a:rPr>
              <a:t> </a:t>
            </a:r>
            <a:r>
              <a:rPr lang="en-US" sz="2800" kern="0" dirty="0" smtClean="0">
                <a:latin typeface="Arial"/>
              </a:rPr>
              <a:t>with it;</a:t>
            </a:r>
          </a:p>
          <a:p>
            <a:pPr marL="533400" indent="-533400" eaLnBrk="0" hangingPunct="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kern="0" dirty="0" smtClean="0">
                <a:latin typeface="Arial"/>
              </a:rPr>
              <a:t>If cleanup action is </a:t>
            </a:r>
            <a:r>
              <a:rPr lang="en-US" sz="2800" i="1" kern="0" dirty="0" smtClean="0">
                <a:latin typeface="Arial"/>
              </a:rPr>
              <a:t>not known</a:t>
            </a:r>
            <a:r>
              <a:rPr lang="en-US" sz="2800" kern="0" dirty="0" smtClean="0">
                <a:latin typeface="Arial"/>
              </a:rPr>
              <a:t>, interim action </a:t>
            </a:r>
            <a:r>
              <a:rPr lang="en-US" sz="2800" i="1" kern="0" dirty="0" smtClean="0">
                <a:solidFill>
                  <a:srgbClr val="008000"/>
                </a:solidFill>
                <a:latin typeface="Arial"/>
              </a:rPr>
              <a:t>shall not foreclose reasonable alternatives</a:t>
            </a:r>
            <a:r>
              <a:rPr lang="en-US" sz="2800" kern="0" dirty="0" smtClean="0">
                <a:latin typeface="Arial"/>
              </a:rPr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4648200" cy="2743200"/>
          </a:xfrm>
        </p:spPr>
        <p:txBody>
          <a:bodyPr>
            <a:normAutofit fontScale="85000" lnSpcReduction="20000"/>
          </a:bodyPr>
          <a:lstStyle/>
          <a:p>
            <a:pPr marL="396875" indent="-396875">
              <a:spcBef>
                <a:spcPct val="35000"/>
              </a:spcBef>
            </a:pPr>
            <a:r>
              <a:rPr lang="en-US" sz="2800" dirty="0" smtClean="0"/>
              <a:t>64 acre upland property</a:t>
            </a:r>
            <a:endParaRPr lang="en-US" sz="2200" dirty="0" smtClean="0"/>
          </a:p>
          <a:p>
            <a:pPr marL="796925" lvl="1" indent="-396875">
              <a:spcBef>
                <a:spcPts val="400"/>
              </a:spcBef>
            </a:pPr>
            <a:r>
              <a:rPr lang="en-US" sz="2200" dirty="0" smtClean="0"/>
              <a:t>Port, State, BNSF, &amp; City ownership</a:t>
            </a:r>
          </a:p>
          <a:p>
            <a:pPr marL="396875" indent="-396875">
              <a:spcBef>
                <a:spcPct val="35000"/>
              </a:spcBef>
            </a:pPr>
            <a:r>
              <a:rPr lang="en-US" sz="2800" dirty="0" smtClean="0"/>
              <a:t>Historic Tide Flats &amp; Submerged Lands</a:t>
            </a:r>
          </a:p>
          <a:p>
            <a:pPr marL="396875" indent="-396875">
              <a:spcBef>
                <a:spcPct val="35000"/>
              </a:spcBef>
            </a:pPr>
            <a:r>
              <a:rPr lang="en-US" sz="2800" dirty="0" smtClean="0"/>
              <a:t>Pulp/paper mill, 1926 - 2007</a:t>
            </a:r>
          </a:p>
          <a:p>
            <a:pPr marL="396875" indent="-396875">
              <a:spcBef>
                <a:spcPct val="35000"/>
              </a:spcBef>
            </a:pPr>
            <a:r>
              <a:rPr lang="en-US" sz="2800" dirty="0" smtClean="0"/>
              <a:t>Chlorine plant, 1965 – 1999</a:t>
            </a:r>
          </a:p>
          <a:p>
            <a:pPr marL="396875" indent="-396875">
              <a:spcBef>
                <a:spcPct val="35000"/>
              </a:spcBef>
            </a:pPr>
            <a:r>
              <a:rPr lang="en-US" sz="2800" dirty="0" smtClean="0"/>
              <a:t>Ongoing Demolition &amp; Cleanup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Georgia Pacific West – Proposed Interim Action </a:t>
            </a:r>
            <a:endParaRPr lang="en-US" dirty="0"/>
          </a:p>
        </p:txBody>
      </p:sp>
      <p:pic>
        <p:nvPicPr>
          <p:cNvPr id="8" name="Picture 7" descr="Historic Mi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1143000"/>
            <a:ext cx="3860255" cy="2819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4267200"/>
            <a:ext cx="8686800" cy="20574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96875" indent="-396875">
              <a:spcBef>
                <a:spcPct val="50000"/>
              </a:spcBef>
            </a:pPr>
            <a:r>
              <a:rPr lang="en-US" sz="2800" dirty="0" smtClean="0"/>
              <a:t>GP conducted investigations and independent cleanup actions (incl. 2 Agreed Orders)</a:t>
            </a:r>
          </a:p>
          <a:p>
            <a:pPr marL="396875" indent="-396875">
              <a:spcBef>
                <a:spcPct val="50000"/>
              </a:spcBef>
            </a:pPr>
            <a:r>
              <a:rPr lang="en-US" sz="2800" dirty="0" smtClean="0"/>
              <a:t>Port &amp; Ecology Agreed Order for RI/FS (</a:t>
            </a:r>
            <a:r>
              <a:rPr lang="en-US" sz="2400" dirty="0" smtClean="0"/>
              <a:t>2009)</a:t>
            </a:r>
          </a:p>
          <a:p>
            <a:pPr marL="796925" lvl="1" indent="-396875">
              <a:spcBef>
                <a:spcPct val="50000"/>
              </a:spcBef>
            </a:pPr>
            <a:r>
              <a:rPr lang="en-US" sz="2200" dirty="0" smtClean="0"/>
              <a:t>RI/FS underway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6" name="Picture 5" descr="GP West - 19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0600" y="1028700"/>
            <a:ext cx="6781800" cy="5086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77000" y="5562600"/>
            <a:ext cx="1066800" cy="46166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1950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P West- 19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2624" y="1011936"/>
            <a:ext cx="6778752" cy="50840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5562600"/>
            <a:ext cx="1066800" cy="46166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1969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6" name="Picture 5" descr="GP West - 19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2624" y="1011936"/>
            <a:ext cx="6778752" cy="50840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77000" y="5562600"/>
            <a:ext cx="1066800" cy="46166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1975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6" name="Picture 5" descr="GP Mill 1990'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78199" y="1011936"/>
            <a:ext cx="6787602" cy="50840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77000" y="5562600"/>
            <a:ext cx="1066800" cy="46166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1990’s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P West Aerial 8-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44671" y="1011936"/>
            <a:ext cx="7654658" cy="50840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562600"/>
            <a:ext cx="1066800" cy="46166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2010</a:t>
            </a:r>
            <a:endParaRPr lang="en-US" b="1" dirty="0"/>
          </a:p>
        </p:txBody>
      </p:sp>
      <p:sp>
        <p:nvSpPr>
          <p:cNvPr id="11" name="Line Callout 2 10"/>
          <p:cNvSpPr/>
          <p:nvPr/>
        </p:nvSpPr>
        <p:spPr>
          <a:xfrm>
            <a:off x="3352800" y="4419600"/>
            <a:ext cx="990600" cy="304800"/>
          </a:xfrm>
          <a:prstGeom prst="borderCallout2">
            <a:avLst>
              <a:gd name="adj1" fmla="val 48184"/>
              <a:gd name="adj2" fmla="val 98779"/>
              <a:gd name="adj3" fmla="val 49270"/>
              <a:gd name="adj4" fmla="val 126015"/>
              <a:gd name="adj5" fmla="val 82342"/>
              <a:gd name="adj6" fmla="val 140429"/>
            </a:avLst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Bunker C</a:t>
            </a:r>
            <a:endParaRPr lang="en-US" sz="1400" dirty="0"/>
          </a:p>
        </p:txBody>
      </p:sp>
      <p:sp>
        <p:nvSpPr>
          <p:cNvPr id="12" name="Line Callout 2 11"/>
          <p:cNvSpPr/>
          <p:nvPr/>
        </p:nvSpPr>
        <p:spPr>
          <a:xfrm>
            <a:off x="5181600" y="2438400"/>
            <a:ext cx="1981200" cy="381000"/>
          </a:xfrm>
          <a:prstGeom prst="borderCallout2">
            <a:avLst>
              <a:gd name="adj1" fmla="val 56020"/>
              <a:gd name="adj2" fmla="val -340"/>
              <a:gd name="adj3" fmla="val 56015"/>
              <a:gd name="adj4" fmla="val -24190"/>
              <a:gd name="adj5" fmla="val 6085"/>
              <a:gd name="adj6" fmla="val -35897"/>
            </a:avLst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dirty="0" smtClean="0"/>
              <a:t>Cell Building &amp; Mercury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Action Areas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9" name="Picture 8" descr="Interim Action Areas.jpg"/>
          <p:cNvPicPr>
            <a:picLocks noChangeAspect="1"/>
          </p:cNvPicPr>
          <p:nvPr/>
        </p:nvPicPr>
        <p:blipFill>
          <a:blip r:embed="rId2" cstate="screen"/>
          <a:srcRect l="2743" t="3595" r="2743" b="14607"/>
          <a:stretch>
            <a:fillRect/>
          </a:stretch>
        </p:blipFill>
        <p:spPr>
          <a:xfrm>
            <a:off x="489857" y="1295400"/>
            <a:ext cx="8164286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Bunker C Interim Action Area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7" name="Picture 6" descr="1969 Aerial 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80602" y="1011936"/>
            <a:ext cx="6382796" cy="50840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5562600"/>
            <a:ext cx="1066800" cy="46166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1969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Presenters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Brad Petrovich – </a:t>
            </a:r>
            <a:r>
              <a:rPr lang="en-US" b="1" i="1" dirty="0" smtClean="0"/>
              <a:t>Department of Ecology, </a:t>
            </a:r>
            <a:r>
              <a:rPr lang="en-US" i="1" dirty="0" smtClean="0"/>
              <a:t>Public Involvement Coordinator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Brian Sato – </a:t>
            </a:r>
            <a:r>
              <a:rPr lang="en-US" b="1" i="1" dirty="0" smtClean="0"/>
              <a:t>Department of Ecology, </a:t>
            </a:r>
            <a:br>
              <a:rPr lang="en-US" b="1" i="1" dirty="0" smtClean="0"/>
            </a:br>
            <a:r>
              <a:rPr lang="en-US" i="1" dirty="0" smtClean="0"/>
              <a:t>Site Manager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Brian Gouran – </a:t>
            </a:r>
            <a:r>
              <a:rPr lang="en-US" b="1" i="1" dirty="0" smtClean="0"/>
              <a:t>Port of Bellingham, </a:t>
            </a:r>
            <a:r>
              <a:rPr lang="en-US" i="1" dirty="0" smtClean="0"/>
              <a:t>Environmental Site Project Manager</a:t>
            </a:r>
            <a:endParaRPr lang="en-US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10" name="Picture 9" descr="100_1931 Stitch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90410" y="3200400"/>
            <a:ext cx="6824990" cy="30404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1143000"/>
            <a:ext cx="7696200" cy="20574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2800" b="1" dirty="0" smtClean="0"/>
              <a:t>Bunker C Area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Oil Saturated soil beneath former storage tank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Source of petroleum free product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Adjacent to Whatcom Waterway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Other impacts (elevated TPH in adjacent soils) to be addressed in final action.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Interim Action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Georgia Pacific West – Proposed Interim Action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066800"/>
            <a:ext cx="8686800" cy="52578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2800" b="1" dirty="0" smtClean="0"/>
              <a:t>Bunker C Area  </a:t>
            </a:r>
          </a:p>
          <a:p>
            <a:pPr marL="396875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800" dirty="0" smtClean="0"/>
              <a:t>Excavation and proper off-site disposal of  </a:t>
            </a:r>
            <a:r>
              <a:rPr lang="en-US" sz="2800" dirty="0" err="1" smtClean="0"/>
              <a:t>petroluem</a:t>
            </a:r>
            <a:r>
              <a:rPr lang="en-US" sz="2800" dirty="0" smtClean="0"/>
              <a:t>-saturated soil beneath former fuel storage tank</a:t>
            </a:r>
          </a:p>
          <a:p>
            <a:pPr marL="854075" lvl="2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400" dirty="0" smtClean="0"/>
              <a:t>Removal of </a:t>
            </a:r>
            <a:r>
              <a:rPr lang="en-US" sz="2400" b="1" dirty="0" smtClean="0"/>
              <a:t>8,000+/- tons </a:t>
            </a:r>
            <a:r>
              <a:rPr lang="en-US" sz="2400" dirty="0" smtClean="0"/>
              <a:t>(5,000 cubic yards) TPH impacted soil (Bunker C)</a:t>
            </a:r>
            <a:endParaRPr lang="en-US" sz="2800" dirty="0" smtClean="0"/>
          </a:p>
          <a:p>
            <a:pPr marL="396875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800" dirty="0" smtClean="0"/>
              <a:t>Manage groundwater during excavation</a:t>
            </a:r>
          </a:p>
          <a:p>
            <a:pPr marL="854075" lvl="1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000" dirty="0" smtClean="0"/>
              <a:t>Excavate drier soil in upper 15 feet</a:t>
            </a:r>
          </a:p>
          <a:p>
            <a:pPr marL="854075" lvl="1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000" dirty="0" smtClean="0"/>
              <a:t>Dispose of water to ASB under NPDES Permit</a:t>
            </a:r>
          </a:p>
          <a:p>
            <a:pPr marL="396875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800" dirty="0" smtClean="0"/>
              <a:t>Protect adjacent clarifier and bulkhead structures during excavation</a:t>
            </a:r>
          </a:p>
          <a:p>
            <a:pPr marL="396875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800" dirty="0" smtClean="0"/>
              <a:t>Performance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Interim 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8" name="Content Placeholder 6" descr="BCT area fig-crop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1094" y="1099870"/>
            <a:ext cx="7781812" cy="49282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Caustic Plume Interim Action Area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6" name="Picture 5" descr="1969 Aerial 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51795" y="1011936"/>
            <a:ext cx="6640410" cy="50840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77000" y="5562600"/>
            <a:ext cx="1066800" cy="46166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1969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Chlor</a:t>
            </a:r>
            <a:r>
              <a:rPr lang="en-US" dirty="0" smtClean="0"/>
              <a:t>-Alkali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7" name="Picture 6" descr="Chlor-Alkali Anima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5355" y="940740"/>
            <a:ext cx="7273290" cy="51552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914400" y="6096000"/>
            <a:ext cx="4876800" cy="228600"/>
          </a:xfrm>
          <a:prstGeom prst="rect">
            <a:avLst/>
          </a:prstGeom>
        </p:spPr>
        <p:txBody>
          <a:bodyPr wrap="square">
            <a:normAutofit fontScale="62500" lnSpcReduction="20000"/>
          </a:bodyPr>
          <a:lstStyle/>
          <a:p>
            <a:r>
              <a:rPr lang="en-US" dirty="0" smtClean="0"/>
              <a:t>http://www.eurochlor.org/animations/mercury-cell.asp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4572000" cy="45720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Isolated areas of visible elemental mercury in soil.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Caustic Filter House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Mercury Recovery Unit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Ongoing source to vapor and groundwater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Aquitard</a:t>
            </a:r>
            <a:r>
              <a:rPr lang="en-US" sz="2400" dirty="0" smtClean="0"/>
              <a:t> and deep aquifer considerations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Interior building materials impacted with mercury.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Other impacts (high pH and dissolved mercury) to be addressed in final action.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1066800"/>
            <a:ext cx="6096000" cy="609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800" b="1" dirty="0" smtClean="0"/>
              <a:t>Caustic Plume/Mercury Cell Building</a:t>
            </a:r>
          </a:p>
        </p:txBody>
      </p:sp>
      <p:pic>
        <p:nvPicPr>
          <p:cNvPr id="12" name="Picture 11" descr="GP West Aerial 2002-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953000" y="1676400"/>
            <a:ext cx="3854448" cy="3840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Interim Action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102072"/>
            <a:ext cx="86106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Caustic Plume Area  </a:t>
            </a:r>
          </a:p>
          <a:p>
            <a:pPr marL="396875" indent="-3968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Excavation and proper off-site disposal of  soil containing visible elemental mercury </a:t>
            </a:r>
          </a:p>
          <a:p>
            <a:pPr marL="854075" lvl="1" indent="-3968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Removal of </a:t>
            </a:r>
            <a:r>
              <a:rPr lang="en-US" sz="2400" b="1" dirty="0" smtClean="0"/>
              <a:t>450+/- tons </a:t>
            </a:r>
            <a:r>
              <a:rPr lang="en-US" sz="2400" dirty="0" smtClean="0"/>
              <a:t>(280 cubic yards) of Mercury impacted soil</a:t>
            </a:r>
          </a:p>
          <a:p>
            <a:pPr marL="1311275" lvl="2" indent="-396875">
              <a:buFont typeface="Arial" pitchFamily="34" charset="0"/>
              <a:buChar char="•"/>
            </a:pPr>
            <a:r>
              <a:rPr lang="en-US" sz="2000" dirty="0" smtClean="0"/>
              <a:t>Former Caustic Filter House </a:t>
            </a:r>
          </a:p>
          <a:p>
            <a:pPr marL="1311275" lvl="2" indent="-396875">
              <a:buFont typeface="Arial" pitchFamily="34" charset="0"/>
              <a:buChar char="•"/>
            </a:pPr>
            <a:r>
              <a:rPr lang="en-US" sz="2000" dirty="0" smtClean="0"/>
              <a:t>Former Mercury Recovery Unit</a:t>
            </a:r>
          </a:p>
          <a:p>
            <a:pPr marL="396875" indent="-3968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Manage groundwater during excavation</a:t>
            </a:r>
          </a:p>
          <a:p>
            <a:pPr marL="854075" lvl="1" indent="-396875">
              <a:buFont typeface="Arial" pitchFamily="34" charset="0"/>
              <a:buChar char="•"/>
            </a:pPr>
            <a:r>
              <a:rPr lang="en-US" sz="2000" dirty="0" smtClean="0"/>
              <a:t>Dewater upper 15 feet </a:t>
            </a:r>
          </a:p>
          <a:p>
            <a:pPr marL="854075" lvl="1" indent="-396875">
              <a:buFont typeface="Arial" pitchFamily="34" charset="0"/>
              <a:buChar char="•"/>
            </a:pPr>
            <a:r>
              <a:rPr lang="en-US" sz="2000" dirty="0" smtClean="0"/>
              <a:t>Depressurize lower aquifer to maintain integrity of </a:t>
            </a:r>
            <a:r>
              <a:rPr lang="en-US" sz="2000" dirty="0" err="1" smtClean="0"/>
              <a:t>aquitard</a:t>
            </a:r>
            <a:endParaRPr lang="en-US" sz="2000" dirty="0" smtClean="0"/>
          </a:p>
          <a:p>
            <a:pPr marL="854075" lvl="1" indent="-396875">
              <a:buFont typeface="Arial" pitchFamily="34" charset="0"/>
              <a:buChar char="•"/>
            </a:pPr>
            <a:r>
              <a:rPr lang="en-US" sz="2000" dirty="0" smtClean="0"/>
              <a:t>Dispose of water to ASB under NPDES Permit</a:t>
            </a:r>
          </a:p>
          <a:p>
            <a:pPr marL="396875" indent="-3968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Performance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Interim 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7" name="Content Placeholder 9" descr="CP area fig-crop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73193" y="990600"/>
            <a:ext cx="5197615" cy="5257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Interim Action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4724400" cy="518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 smtClean="0"/>
              <a:t>Mercury Cell Building </a:t>
            </a:r>
          </a:p>
          <a:p>
            <a:pPr marL="396875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400" dirty="0" smtClean="0"/>
              <a:t>Profile remaining structural building materials</a:t>
            </a:r>
          </a:p>
          <a:p>
            <a:pPr marL="396875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400" dirty="0" smtClean="0"/>
              <a:t>Abate remaining regulated building materials</a:t>
            </a:r>
          </a:p>
          <a:p>
            <a:pPr marL="396875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400" dirty="0" smtClean="0"/>
              <a:t>Demolish building</a:t>
            </a:r>
          </a:p>
          <a:p>
            <a:pPr marL="396875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400" dirty="0" smtClean="0"/>
              <a:t>Properly dispose of demolition waste</a:t>
            </a:r>
          </a:p>
        </p:txBody>
      </p:sp>
      <p:pic>
        <p:nvPicPr>
          <p:cNvPr id="9" name="Content Placeholder 4" descr="cell_building 01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15000" y="1066800"/>
            <a:ext cx="3124200" cy="2343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5" descr="Cell bldg interior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109913"/>
            <a:ext cx="3983038" cy="2986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533400" indent="-533400" eaLnBrk="0" hangingPunct="0">
              <a:spcBef>
                <a:spcPts val="1200"/>
              </a:spcBef>
              <a:spcAft>
                <a:spcPts val="600"/>
              </a:spcAft>
              <a:buSzPct val="120000"/>
              <a:buBlip>
                <a:blip r:embed="rId3"/>
              </a:buBlip>
              <a:defRPr/>
            </a:pPr>
            <a:r>
              <a:rPr lang="en-US" sz="2800" b="1" kern="0" dirty="0" smtClean="0">
                <a:latin typeface="Arial"/>
              </a:rPr>
              <a:t>Source Removal Action</a:t>
            </a:r>
          </a:p>
          <a:p>
            <a:pPr marL="933450" lvl="1" indent="-533400" eaLnBrk="0" hangingPunct="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 smtClean="0"/>
              <a:t>Reduces threats to human health and then environment</a:t>
            </a:r>
          </a:p>
          <a:p>
            <a:pPr marL="933450" lvl="1" indent="-533400" eaLnBrk="0" hangingPunct="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 smtClean="0"/>
              <a:t>Proposed Interim Action does not foreclose reasonable alternatives for feasibility study or final cleanup.</a:t>
            </a:r>
          </a:p>
          <a:p>
            <a:pPr marL="533400" indent="-533400" eaLnBrk="0" hangingPunct="0">
              <a:spcBef>
                <a:spcPts val="1200"/>
              </a:spcBef>
              <a:spcAft>
                <a:spcPts val="600"/>
              </a:spcAft>
              <a:buSzPct val="120000"/>
              <a:buBlip>
                <a:blip r:embed="rId3"/>
              </a:buBlip>
              <a:defRPr/>
            </a:pPr>
            <a:r>
              <a:rPr lang="en-US" sz="2800" b="1" kern="0" dirty="0" smtClean="0">
                <a:latin typeface="Arial"/>
              </a:rPr>
              <a:t>Remediation Levels</a:t>
            </a:r>
          </a:p>
          <a:p>
            <a:pPr marL="396875" indent="-396875">
              <a:spcBef>
                <a:spcPct val="35000"/>
              </a:spcBef>
              <a:buNone/>
            </a:pPr>
            <a:r>
              <a:rPr lang="en-US" sz="2400" dirty="0" smtClean="0"/>
              <a:t>	TPH remediation levels: </a:t>
            </a:r>
          </a:p>
          <a:p>
            <a:pPr marL="796925" lvl="1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200" dirty="0" smtClean="0"/>
              <a:t>Lateral: 10,000 mg/kg (GW &amp; vapor migration)</a:t>
            </a:r>
          </a:p>
          <a:p>
            <a:pPr marL="796925" lvl="1" indent="-396875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200" dirty="0" smtClean="0"/>
              <a:t>Vertical: 3,100 mg/kg (direct contact)</a:t>
            </a:r>
          </a:p>
          <a:p>
            <a:pPr marL="396875" indent="-396875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	Mercury remediation levels: </a:t>
            </a:r>
          </a:p>
          <a:p>
            <a:pPr marL="796925" lvl="1" indent="-396875">
              <a:buFont typeface="Arial" pitchFamily="34" charset="0"/>
              <a:buChar char="•"/>
            </a:pPr>
            <a:r>
              <a:rPr lang="en-US" sz="2200" dirty="0" smtClean="0"/>
              <a:t>Lateral: Visible mercury and 2,100mg/kg (GW &amp; vapor migration)</a:t>
            </a:r>
          </a:p>
          <a:p>
            <a:pPr marL="796925" lvl="1" indent="-396875">
              <a:buFont typeface="Arial" pitchFamily="34" charset="0"/>
              <a:buChar char="•"/>
            </a:pPr>
            <a:r>
              <a:rPr lang="en-US" sz="2200" dirty="0" smtClean="0"/>
              <a:t>Vertical: 24 mg/kg (direct contact) or upper two feet of </a:t>
            </a:r>
            <a:r>
              <a:rPr lang="en-US" sz="2200" dirty="0" err="1" smtClean="0"/>
              <a:t>aquitard</a:t>
            </a:r>
            <a:endParaRPr lang="en-US" sz="2200" b="1" kern="0" dirty="0" smtClean="0">
              <a:latin typeface="Arial"/>
            </a:endParaRPr>
          </a:p>
          <a:p>
            <a:pPr marL="533400" indent="-533400" eaLnBrk="0" hangingPunct="0">
              <a:spcBef>
                <a:spcPts val="1200"/>
              </a:spcBef>
              <a:spcAft>
                <a:spcPts val="600"/>
              </a:spcAft>
              <a:buSzPct val="120000"/>
              <a:buBlip>
                <a:blip r:embed="rId3"/>
              </a:buBlip>
              <a:defRPr/>
            </a:pPr>
            <a:r>
              <a:rPr lang="en-US" sz="2800" b="1" kern="0" dirty="0" smtClean="0">
                <a:latin typeface="Arial"/>
              </a:rPr>
              <a:t>Integration into RI/FS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Purpose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dirty="0" smtClean="0"/>
              <a:t>To provide information on a proposed interim cleanup for the Georgia Pacific West Site on the Bellingham</a:t>
            </a:r>
            <a:r>
              <a:rPr lang="en-US" b="1" dirty="0"/>
              <a:t> </a:t>
            </a:r>
            <a:r>
              <a:rPr lang="en-US" b="1" dirty="0" smtClean="0"/>
              <a:t>waterfront.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dirty="0" smtClean="0"/>
              <a:t>The cleanup (interim action) is described in a proposed amendment to a 2009 Agreed Order between Ecology and the Port of Bellingham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dirty="0" smtClean="0"/>
              <a:t>Public review of the proposed amendment is required under state law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&amp;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ct val="110000"/>
              <a:buFont typeface="Arial" charset="0"/>
              <a:buChar char="•"/>
              <a:defRPr/>
            </a:pPr>
            <a:r>
              <a:rPr lang="en-US" sz="2600" dirty="0" smtClean="0"/>
              <a:t> Proposed Agreed Order Amendment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10000"/>
              <a:buFont typeface="Arial" charset="0"/>
              <a:buChar char="•"/>
              <a:defRPr/>
            </a:pPr>
            <a:r>
              <a:rPr lang="en-US" sz="2400" dirty="0" smtClean="0"/>
              <a:t>30 day public comment ends </a:t>
            </a:r>
            <a:r>
              <a:rPr lang="en-US" sz="2400" b="1" dirty="0" smtClean="0"/>
              <a:t>August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10000"/>
              <a:buFont typeface="Arial" charset="0"/>
              <a:buChar char="•"/>
              <a:defRPr/>
            </a:pPr>
            <a:r>
              <a:rPr lang="en-US" sz="2400" dirty="0" smtClean="0"/>
              <a:t>Ecology response to comments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10000"/>
              <a:buFont typeface="Arial" charset="0"/>
              <a:buChar char="•"/>
              <a:defRPr/>
            </a:pPr>
            <a:r>
              <a:rPr lang="en-US" sz="2400" dirty="0" smtClean="0"/>
              <a:t>Ecology Decision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10000"/>
              <a:buFont typeface="Arial" charset="0"/>
              <a:buChar char="•"/>
              <a:defRPr/>
            </a:pPr>
            <a:r>
              <a:rPr lang="en-US" sz="2600" dirty="0" smtClean="0"/>
              <a:t> Port SEPA Determination (MDNS) Available for review and comment through </a:t>
            </a:r>
            <a:r>
              <a:rPr lang="en-US" sz="2600" b="1" dirty="0" smtClean="0"/>
              <a:t>August 3</a:t>
            </a:r>
            <a:r>
              <a:rPr lang="en-US" sz="2600" b="1" baseline="30000" dirty="0" smtClean="0"/>
              <a:t>rd</a:t>
            </a:r>
            <a:r>
              <a:rPr lang="en-US" sz="2600" b="1" dirty="0" smtClean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10000"/>
              <a:buFont typeface="Arial" charset="0"/>
              <a:buChar char="•"/>
              <a:defRPr/>
            </a:pPr>
            <a:r>
              <a:rPr lang="en-US" sz="2600" dirty="0" smtClean="0"/>
              <a:t>Phased Construction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10000"/>
              <a:buFont typeface="Arial" charset="0"/>
              <a:buChar char="•"/>
              <a:defRPr/>
            </a:pPr>
            <a:r>
              <a:rPr lang="en-US" sz="2200" b="1" dirty="0" smtClean="0"/>
              <a:t>Bunker C Area </a:t>
            </a:r>
            <a:r>
              <a:rPr lang="en-US" sz="2200" dirty="0" smtClean="0"/>
              <a:t>– </a:t>
            </a:r>
            <a:r>
              <a:rPr lang="en-US" sz="2200" i="1" dirty="0" smtClean="0"/>
              <a:t>Fall 2011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10000"/>
              <a:buFont typeface="Arial" charset="0"/>
              <a:buChar char="•"/>
              <a:defRPr/>
            </a:pPr>
            <a:r>
              <a:rPr lang="en-US" sz="2200" b="1" dirty="0" smtClean="0"/>
              <a:t>Mercury Source Area &amp; Cell Building </a:t>
            </a:r>
            <a:r>
              <a:rPr lang="en-US" sz="2200" dirty="0" smtClean="0"/>
              <a:t>– </a:t>
            </a:r>
            <a:r>
              <a:rPr lang="en-US" sz="2200" i="1" dirty="0" smtClean="0"/>
              <a:t>Spring 2012</a:t>
            </a:r>
            <a:endParaRPr lang="en-US" sz="220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SzPct val="110000"/>
              <a:buFont typeface="Arial" charset="0"/>
              <a:buChar char="•"/>
              <a:defRPr/>
            </a:pPr>
            <a:r>
              <a:rPr lang="en-US" sz="2600" dirty="0" smtClean="0"/>
              <a:t> Incorporate Interim Action into Final RI/FS (</a:t>
            </a:r>
            <a:r>
              <a:rPr lang="en-US" sz="2600" b="1" dirty="0" smtClean="0"/>
              <a:t>2012</a:t>
            </a:r>
            <a:r>
              <a:rPr lang="en-US" sz="2600" dirty="0" smtClean="0"/>
              <a:t>)</a:t>
            </a:r>
          </a:p>
          <a:p>
            <a:pPr marL="533400" indent="-533400" eaLnBrk="0" hangingPunct="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endParaRPr lang="en-US" sz="2800" kern="0" dirty="0" smtClean="0">
              <a:latin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Ecology Wants Your Comments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3000" kern="0" dirty="0" smtClean="0"/>
              <a:t>Document Availability</a:t>
            </a:r>
          </a:p>
          <a:p>
            <a:pPr lvl="1" eaLnBrk="0" hangingPunct="0">
              <a:buFontTx/>
              <a:buChar char="–"/>
              <a:defRPr/>
            </a:pPr>
            <a:r>
              <a:rPr lang="en-US" sz="2400" kern="0" dirty="0" smtClean="0"/>
              <a:t>Ecology’s Web Site </a:t>
            </a:r>
            <a:r>
              <a:rPr lang="en-US" sz="2000" i="1" dirty="0" smtClean="0">
                <a:hlinkClick r:id="rId3"/>
              </a:rPr>
              <a:t> https://fortress.wa.gov/ecy/gsp/Sitepage.aspx?csid=2279</a:t>
            </a:r>
            <a:endParaRPr lang="en-US" sz="2400" b="1" kern="0" dirty="0" smtClean="0"/>
          </a:p>
          <a:p>
            <a:pPr lvl="1" eaLnBrk="0" hangingPunct="0">
              <a:buFontTx/>
              <a:buChar char="–"/>
              <a:defRPr/>
            </a:pPr>
            <a:r>
              <a:rPr lang="en-US" sz="2400" kern="0" dirty="0" smtClean="0"/>
              <a:t>Document Repositories</a:t>
            </a:r>
          </a:p>
          <a:p>
            <a:pPr lvl="2" eaLnBrk="0" hangingPunct="0">
              <a:buFontTx/>
              <a:buChar char="•"/>
              <a:defRPr/>
            </a:pPr>
            <a:r>
              <a:rPr lang="en-US" sz="2000" b="1" kern="0" dirty="0" smtClean="0"/>
              <a:t>Bellingham Library - Main Branch</a:t>
            </a:r>
          </a:p>
          <a:p>
            <a:pPr lvl="2" eaLnBrk="0" hangingPunct="0">
              <a:buFontTx/>
              <a:buChar char="•"/>
              <a:defRPr/>
            </a:pPr>
            <a:r>
              <a:rPr lang="en-US" sz="2000" b="1" kern="0" dirty="0" smtClean="0"/>
              <a:t>Ecology’s Bellingham Field Office - Fairhaven</a:t>
            </a:r>
          </a:p>
          <a:p>
            <a:pPr lvl="2" eaLnBrk="0" hangingPunct="0">
              <a:buFontTx/>
              <a:buChar char="•"/>
              <a:defRPr/>
            </a:pPr>
            <a:r>
              <a:rPr lang="en-US" sz="2000" b="1" kern="0" dirty="0" smtClean="0"/>
              <a:t>Ecology’s Northwest Regional Office – Bellevue</a:t>
            </a:r>
          </a:p>
          <a:p>
            <a:pPr eaLnBrk="0" hangingPunct="0">
              <a:spcBef>
                <a:spcPts val="1800"/>
              </a:spcBef>
              <a:buFontTx/>
              <a:buChar char="•"/>
              <a:defRPr/>
            </a:pPr>
            <a:r>
              <a:rPr lang="en-US" sz="3000" kern="0" dirty="0" smtClean="0"/>
              <a:t>Submit Comments by August 3, 2011</a:t>
            </a:r>
            <a:endParaRPr lang="en-US" sz="3000" kern="0" baseline="30000" dirty="0" smtClean="0"/>
          </a:p>
          <a:p>
            <a:pPr lvl="1" eaLnBrk="0" hangingPunct="0">
              <a:buFontTx/>
              <a:buChar char="–"/>
              <a:defRPr/>
            </a:pPr>
            <a:r>
              <a:rPr lang="en-US" sz="2400" kern="0" dirty="0" smtClean="0"/>
              <a:t>Ecology will prepare response to comments after public comment period</a:t>
            </a:r>
          </a:p>
          <a:p>
            <a:pPr marL="533400" indent="-533400" eaLnBrk="0" hangingPunc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sz="2800" kern="0" dirty="0" smtClean="0">
              <a:latin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13" name="Content Placeholder 4" descr="Waterfront District and WWU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00919" y="1054113"/>
            <a:ext cx="7742162" cy="50418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 fontScale="70000" lnSpcReduction="20000"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/>
              <a:t>6:05 – 6:15	GP West Site Location and Background Information </a:t>
            </a:r>
          </a:p>
          <a:p>
            <a:pPr defTabSz="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/>
              <a:t>6:15 </a:t>
            </a:r>
            <a:r>
              <a:rPr lang="en-US" b="1" dirty="0"/>
              <a:t>– 6:25	</a:t>
            </a:r>
            <a:r>
              <a:rPr lang="en-US" b="1" dirty="0" smtClean="0"/>
              <a:t>State Cleanup Process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</a:t>
            </a:r>
            <a:r>
              <a:rPr lang="en-US" i="1" dirty="0" smtClean="0"/>
              <a:t>Brian Sato, </a:t>
            </a:r>
            <a:r>
              <a:rPr lang="en-US" i="1" dirty="0"/>
              <a:t>Ecology </a:t>
            </a:r>
            <a:endParaRPr lang="en-US" dirty="0"/>
          </a:p>
          <a:p>
            <a:pPr marL="1828800" lvl="8">
              <a:spcBef>
                <a:spcPts val="0"/>
              </a:spcBef>
              <a:defRPr/>
            </a:pPr>
            <a:r>
              <a:rPr lang="en-US" dirty="0"/>
              <a:t>Cleanup process</a:t>
            </a:r>
          </a:p>
          <a:p>
            <a:pPr marL="1828800" lvl="8">
              <a:spcBef>
                <a:spcPts val="0"/>
              </a:spcBef>
              <a:defRPr/>
            </a:pPr>
            <a:r>
              <a:rPr lang="en-US" dirty="0"/>
              <a:t>Interim </a:t>
            </a:r>
            <a:r>
              <a:rPr lang="en-US" dirty="0" smtClean="0"/>
              <a:t>actions</a:t>
            </a:r>
            <a:endParaRPr lang="en-US" dirty="0"/>
          </a:p>
          <a:p>
            <a:pPr defTabSz="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/>
              <a:t>6:25 – 6:40	Site History, Environmental Conditions and Proposed 					Interim Action  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				Brian Gouran, Port of Bellingham</a:t>
            </a:r>
            <a:endParaRPr lang="en-US" dirty="0" smtClean="0"/>
          </a:p>
          <a:p>
            <a:pPr defTabSz="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/>
              <a:t>6:40 </a:t>
            </a:r>
            <a:r>
              <a:rPr lang="en-US" b="1" dirty="0"/>
              <a:t>– </a:t>
            </a:r>
            <a:r>
              <a:rPr lang="en-US" b="1" dirty="0" smtClean="0"/>
              <a:t>6:55</a:t>
            </a:r>
            <a:r>
              <a:rPr lang="en-US" b="1" dirty="0"/>
              <a:t>	State </a:t>
            </a:r>
            <a:r>
              <a:rPr lang="en-US" b="1" dirty="0" smtClean="0"/>
              <a:t>Evaluation </a:t>
            </a:r>
            <a:r>
              <a:rPr lang="en-US" dirty="0"/>
              <a:t>–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i="1" dirty="0" smtClean="0"/>
              <a:t>				Brian Sato, </a:t>
            </a:r>
            <a:r>
              <a:rPr lang="en-US" i="1" dirty="0"/>
              <a:t>Ecology</a:t>
            </a:r>
            <a:endParaRPr lang="en-US" dirty="0"/>
          </a:p>
          <a:p>
            <a:pPr marL="1828800" lvl="6">
              <a:spcBef>
                <a:spcPts val="0"/>
              </a:spcBef>
              <a:defRPr/>
            </a:pPr>
            <a:r>
              <a:rPr lang="en-US" dirty="0" smtClean="0"/>
              <a:t>Source Removal</a:t>
            </a:r>
            <a:endParaRPr lang="en-US" dirty="0"/>
          </a:p>
          <a:p>
            <a:pPr marL="1828800" lvl="6">
              <a:spcBef>
                <a:spcPts val="0"/>
              </a:spcBef>
              <a:defRPr/>
            </a:pPr>
            <a:r>
              <a:rPr lang="en-US" dirty="0"/>
              <a:t>Regulatory </a:t>
            </a:r>
            <a:r>
              <a:rPr lang="en-US" dirty="0" smtClean="0"/>
              <a:t>requirements (Remediation Levels)</a:t>
            </a:r>
          </a:p>
          <a:p>
            <a:pPr marL="1828800" lvl="6">
              <a:spcBef>
                <a:spcPts val="0"/>
              </a:spcBef>
              <a:defRPr/>
            </a:pPr>
            <a:r>
              <a:rPr lang="en-US" dirty="0" smtClean="0"/>
              <a:t>Integration into RI/FS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/>
              <a:t>6:55 </a:t>
            </a:r>
            <a:r>
              <a:rPr lang="en-US" b="1" dirty="0"/>
              <a:t>– 7:00    Closing and next steps </a:t>
            </a:r>
            <a:r>
              <a:rPr lang="en-US" dirty="0"/>
              <a:t>–</a:t>
            </a:r>
            <a:r>
              <a:rPr lang="en-US" i="1" dirty="0"/>
              <a:t> </a:t>
            </a:r>
            <a:r>
              <a:rPr lang="en-US" i="1" dirty="0" smtClean="0"/>
              <a:t>Brian Sato, </a:t>
            </a:r>
            <a:r>
              <a:rPr lang="en-US" i="1" dirty="0"/>
              <a:t>Ecology</a:t>
            </a:r>
            <a:r>
              <a:rPr lang="en-US" dirty="0"/>
              <a:t> </a:t>
            </a:r>
            <a:r>
              <a:rPr lang="en-US" b="1" dirty="0"/>
              <a:t>	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/>
              <a:t>7:00 – 7:15    Questions and </a:t>
            </a:r>
            <a:r>
              <a:rPr lang="en-US" b="1" dirty="0" smtClean="0"/>
              <a:t>answers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/>
              <a:t>7:15 – 8:00    Open house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 West Site 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6" name="Picture 5" descr="Site Vicinity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2696" y="1456170"/>
            <a:ext cx="3304904" cy="40980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Georgia-Pacific_West_Sit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91000" y="1066800"/>
            <a:ext cx="4495800" cy="4876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5-Point Star 8"/>
          <p:cNvSpPr/>
          <p:nvPr/>
        </p:nvSpPr>
        <p:spPr>
          <a:xfrm>
            <a:off x="5605730" y="1108496"/>
            <a:ext cx="228600" cy="228600"/>
          </a:xfrm>
          <a:prstGeom prst="star5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5275052" y="1676400"/>
            <a:ext cx="1524000" cy="228600"/>
          </a:xfrm>
          <a:prstGeom prst="wedgeRectCallout">
            <a:avLst>
              <a:gd name="adj1" fmla="val -21075"/>
              <a:gd name="adj2" fmla="val -175236"/>
            </a:avLst>
          </a:prstGeom>
          <a:solidFill>
            <a:schemeClr val="bg1"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 Are Here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Environmental Documents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Agreed Order No. 6834 for RI/FS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i="1" dirty="0" smtClean="0"/>
              <a:t>August 2009</a:t>
            </a:r>
            <a:endParaRPr lang="en-US" sz="24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GP West RI/FS Work Plan </a:t>
            </a:r>
            <a:br>
              <a:rPr lang="en-US" sz="2400" b="1" dirty="0" smtClean="0"/>
            </a:br>
            <a:r>
              <a:rPr lang="en-US" sz="2000" i="1" dirty="0" smtClean="0"/>
              <a:t>September 2009</a:t>
            </a:r>
            <a:endParaRPr lang="en-US" sz="24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Addendum 1 &amp; 2 to the RI/FS Work Plan </a:t>
            </a:r>
            <a:br>
              <a:rPr lang="en-US" sz="2400" b="1" dirty="0" smtClean="0"/>
            </a:br>
            <a:r>
              <a:rPr lang="en-US" sz="2000" i="1" dirty="0" smtClean="0"/>
              <a:t>March &amp; November 2010</a:t>
            </a:r>
            <a:endParaRPr lang="en-US" sz="24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GP West Interim Action Pre-Design Investigation Report </a:t>
            </a:r>
            <a:br>
              <a:rPr lang="en-US" sz="2400" b="1" dirty="0" smtClean="0"/>
            </a:br>
            <a:r>
              <a:rPr lang="en-US" sz="2000" i="1" dirty="0" smtClean="0"/>
              <a:t>April 2011</a:t>
            </a:r>
            <a:endParaRPr lang="en-US" sz="24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Draft First Amendment to Agreed Order </a:t>
            </a:r>
            <a:br>
              <a:rPr lang="en-US" sz="2400" b="1" dirty="0" smtClean="0"/>
            </a:b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DRAFT</a:t>
            </a:r>
            <a:r>
              <a:rPr lang="en-US" sz="2000" i="1" dirty="0" smtClean="0"/>
              <a:t> – June 2011</a:t>
            </a:r>
            <a:endParaRPr lang="en-US" sz="24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Public Review Draft Interim Action Work Plan </a:t>
            </a:r>
            <a:br>
              <a:rPr lang="en-US" sz="2400" b="1" dirty="0" smtClean="0"/>
            </a:b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DRAFT</a:t>
            </a:r>
            <a:r>
              <a:rPr lang="en-US" sz="2000" i="1" dirty="0" smtClean="0"/>
              <a:t> June 2011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i="1" dirty="0" smtClean="0">
                <a:hlinkClick r:id="rId2"/>
              </a:rPr>
              <a:t>  https://fortress.wa.gov/ecy/gsp/Sitepage.aspx?csid=2279</a:t>
            </a:r>
            <a:endParaRPr lang="en-US" sz="20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i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Operational Areas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6" name="Picture 5" descr="GP West OpAreas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7230" y="1051560"/>
            <a:ext cx="7049541" cy="5120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“Subareas”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6" name="Picture 5" descr="Site Subareas-cropped.jpg"/>
          <p:cNvPicPr>
            <a:picLocks noChangeAspect="1"/>
          </p:cNvPicPr>
          <p:nvPr/>
        </p:nvPicPr>
        <p:blipFill>
          <a:blip r:embed="rId2" cstate="print"/>
          <a:srcRect l="877"/>
          <a:stretch>
            <a:fillRect/>
          </a:stretch>
        </p:blipFill>
        <p:spPr>
          <a:xfrm>
            <a:off x="266700" y="1082740"/>
            <a:ext cx="8610600" cy="50132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Interim Action Areas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Pacific West – Proposed Interim Action </a:t>
            </a:r>
            <a:endParaRPr lang="en-US" dirty="0"/>
          </a:p>
        </p:txBody>
      </p:sp>
      <p:pic>
        <p:nvPicPr>
          <p:cNvPr id="6" name="Picture 5" descr="Interim Action Areas.jpg"/>
          <p:cNvPicPr>
            <a:picLocks noChangeAspect="1"/>
          </p:cNvPicPr>
          <p:nvPr/>
        </p:nvPicPr>
        <p:blipFill>
          <a:blip r:embed="rId2" cstate="screen"/>
          <a:srcRect l="2743" t="3595" r="2743" b="14607"/>
          <a:stretch>
            <a:fillRect/>
          </a:stretch>
        </p:blipFill>
        <p:spPr>
          <a:xfrm>
            <a:off x="489857" y="1295400"/>
            <a:ext cx="8164286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1077</Words>
  <Application>Microsoft Office PowerPoint</Application>
  <PresentationFormat>On-screen Show (4:3)</PresentationFormat>
  <Paragraphs>224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Georgia Pacific West  Proposed Interim Action </vt:lpstr>
      <vt:lpstr>Meeting Presenters</vt:lpstr>
      <vt:lpstr>Meeting Purpose</vt:lpstr>
      <vt:lpstr>Meeting Agenda</vt:lpstr>
      <vt:lpstr>GP West Site Location</vt:lpstr>
      <vt:lpstr>Site Environmental Documents</vt:lpstr>
      <vt:lpstr>Historic Operational Areas</vt:lpstr>
      <vt:lpstr>Site “Subareas”</vt:lpstr>
      <vt:lpstr>Proposed Interim Action Areas</vt:lpstr>
      <vt:lpstr>State Cleanup Process</vt:lpstr>
      <vt:lpstr>Interim Actions</vt:lpstr>
      <vt:lpstr>Site History</vt:lpstr>
      <vt:lpstr>Site History</vt:lpstr>
      <vt:lpstr>Site History</vt:lpstr>
      <vt:lpstr>Site History</vt:lpstr>
      <vt:lpstr>Site History</vt:lpstr>
      <vt:lpstr>Site History</vt:lpstr>
      <vt:lpstr>Interim Action Areas</vt:lpstr>
      <vt:lpstr>Bunker C Interim Action Area</vt:lpstr>
      <vt:lpstr>Environmental Conditions</vt:lpstr>
      <vt:lpstr>Proposed Interim Action</vt:lpstr>
      <vt:lpstr>Proposed Interim Action</vt:lpstr>
      <vt:lpstr>Caustic Plume Interim Action Area</vt:lpstr>
      <vt:lpstr>Chlor-Alkali Process</vt:lpstr>
      <vt:lpstr>Environmental Conditions</vt:lpstr>
      <vt:lpstr>Proposed Interim Action</vt:lpstr>
      <vt:lpstr>Proposed Interim Action</vt:lpstr>
      <vt:lpstr>Proposed Interim Action</vt:lpstr>
      <vt:lpstr>State Evaluation</vt:lpstr>
      <vt:lpstr>Next Steps &amp; Schedule</vt:lpstr>
      <vt:lpstr>Ecology Wants Your Comments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BrianG</dc:creator>
  <cp:lastModifiedBy>bpet461</cp:lastModifiedBy>
  <cp:revision>132</cp:revision>
  <dcterms:created xsi:type="dcterms:W3CDTF">2011-06-30T15:28:22Z</dcterms:created>
  <dcterms:modified xsi:type="dcterms:W3CDTF">2011-07-14T18:40:49Z</dcterms:modified>
</cp:coreProperties>
</file>