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302" r:id="rId2"/>
    <p:sldId id="378" r:id="rId3"/>
    <p:sldId id="256" r:id="rId4"/>
    <p:sldId id="338" r:id="rId5"/>
    <p:sldId id="365" r:id="rId6"/>
    <p:sldId id="258" r:id="rId7"/>
    <p:sldId id="370" r:id="rId8"/>
    <p:sldId id="372" r:id="rId9"/>
    <p:sldId id="261" r:id="rId10"/>
    <p:sldId id="371" r:id="rId11"/>
    <p:sldId id="341" r:id="rId12"/>
    <p:sldId id="259" r:id="rId13"/>
    <p:sldId id="400" r:id="rId14"/>
    <p:sldId id="266" r:id="rId15"/>
    <p:sldId id="340" r:id="rId16"/>
    <p:sldId id="367" r:id="rId17"/>
    <p:sldId id="351" r:id="rId18"/>
    <p:sldId id="401" r:id="rId19"/>
    <p:sldId id="402" r:id="rId20"/>
    <p:sldId id="362" r:id="rId21"/>
    <p:sldId id="349" r:id="rId22"/>
    <p:sldId id="342" r:id="rId23"/>
    <p:sldId id="343" r:id="rId24"/>
    <p:sldId id="403" r:id="rId25"/>
    <p:sldId id="360" r:id="rId26"/>
    <p:sldId id="397" r:id="rId27"/>
    <p:sldId id="399" r:id="rId28"/>
    <p:sldId id="268" r:id="rId29"/>
    <p:sldId id="260" r:id="rId30"/>
    <p:sldId id="386" r:id="rId31"/>
    <p:sldId id="352" r:id="rId32"/>
    <p:sldId id="353" r:id="rId33"/>
    <p:sldId id="387" r:id="rId34"/>
    <p:sldId id="262" r:id="rId35"/>
    <p:sldId id="355" r:id="rId36"/>
    <p:sldId id="388" r:id="rId37"/>
    <p:sldId id="364" r:id="rId38"/>
    <p:sldId id="389" r:id="rId39"/>
    <p:sldId id="264" r:id="rId40"/>
    <p:sldId id="356" r:id="rId41"/>
    <p:sldId id="263" r:id="rId42"/>
    <p:sldId id="265" r:id="rId43"/>
    <p:sldId id="274"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pet461" initials="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3F1F"/>
    <a:srgbClr val="6196CB"/>
    <a:srgbClr val="336699"/>
    <a:srgbClr val="3399FF"/>
    <a:srgbClr val="48301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06" autoAdjust="0"/>
    <p:restoredTop sz="94643" autoAdjust="0"/>
  </p:normalViewPr>
  <p:slideViewPr>
    <p:cSldViewPr>
      <p:cViewPr>
        <p:scale>
          <a:sx n="91" d="100"/>
          <a:sy n="91" d="100"/>
        </p:scale>
        <p:origin x="-288" y="-108"/>
      </p:cViewPr>
      <p:guideLst>
        <p:guide orient="horz" pos="2160"/>
        <p:guide pos="2880"/>
      </p:guideLst>
    </p:cSldViewPr>
  </p:slideViewPr>
  <p:outlineViewPr>
    <p:cViewPr>
      <p:scale>
        <a:sx n="33" d="100"/>
        <a:sy n="33" d="100"/>
      </p:scale>
      <p:origin x="0" y="6408"/>
    </p:cViewPr>
  </p:outlineViewPr>
  <p:notesTextViewPr>
    <p:cViewPr>
      <p:scale>
        <a:sx n="100" d="100"/>
        <a:sy n="100" d="100"/>
      </p:scale>
      <p:origin x="0" y="0"/>
    </p:cViewPr>
  </p:notesTextViewPr>
  <p:sorterViewPr>
    <p:cViewPr>
      <p:scale>
        <a:sx n="82" d="100"/>
        <a:sy n="82" d="100"/>
      </p:scale>
      <p:origin x="0" y="0"/>
    </p:cViewPr>
  </p:sorterViewPr>
  <p:notesViewPr>
    <p:cSldViewPr>
      <p:cViewPr varScale="1">
        <p:scale>
          <a:sx n="79" d="100"/>
          <a:sy n="79" d="100"/>
        </p:scale>
        <p:origin x="-2040" y="-9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16D2014-CF28-4B30-ABBA-D7E6DB91F645}" type="datetimeFigureOut">
              <a:rPr lang="en-US" smtClean="0"/>
              <a:pPr/>
              <a:t>5/17/2010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0B65E4E-2E2D-47A2-B4DA-1241EE463A9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DF8D460-B344-4D5B-9A6D-FDB96CAF0FC7}" type="datetimeFigureOut">
              <a:rPr lang="en-US" smtClean="0"/>
              <a:pPr/>
              <a:t>5/17/2010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2ABE356-A434-42DD-A3EA-3AE055A7B2D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vmlDrawing" Target="../drawings/vmlDrawing2.vml"/><Relationship Id="rId4" Type="http://schemas.openxmlformats.org/officeDocument/2006/relationships/package" Target="../embeddings/Microsoft_Office_PowerPoint_Slide2.sldx"/></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Infrastructure Design Class</a:t>
            </a:r>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5997787" cy="4493260"/>
          </a:xfrm>
        </p:spPr>
        <p:txBody>
          <a:bodyPr>
            <a:normAutofit/>
          </a:bodyPr>
          <a:lstStyle/>
          <a:p>
            <a:endParaRPr lang="en-US" sz="2900" b="1" dirty="0" smtClean="0">
              <a:solidFill>
                <a:schemeClr val="accent4">
                  <a:lumMod val="50000"/>
                </a:schemeClr>
              </a:solidFill>
            </a:endParaRPr>
          </a:p>
          <a:p>
            <a:r>
              <a:rPr lang="en-US" sz="2900" b="1" dirty="0" smtClean="0">
                <a:solidFill>
                  <a:schemeClr val="accent4">
                    <a:lumMod val="50000"/>
                  </a:schemeClr>
                </a:solidFill>
              </a:rPr>
              <a:t>Ecology begins working with the community – providing information about the contamination under the Town that’s moving towards and into the Skykomish River.</a:t>
            </a:r>
          </a:p>
        </p:txBody>
      </p:sp>
      <p:sp>
        <p:nvSpPr>
          <p:cNvPr id="4" name="Slide Number Placeholder 3"/>
          <p:cNvSpPr>
            <a:spLocks noGrp="1"/>
          </p:cNvSpPr>
          <p:nvPr>
            <p:ph type="sldNum" sz="quarter" idx="10"/>
          </p:nvPr>
        </p:nvSpPr>
        <p:spPr/>
        <p:txBody>
          <a:bodyPr/>
          <a:lstStyle/>
          <a:p>
            <a:fld id="{F2ABE356-A434-42DD-A3EA-3AE055A7B2D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latin typeface="Arial" pitchFamily="34" charset="0"/>
                <a:cs typeface="Arial" pitchFamily="34" charset="0"/>
              </a:rPr>
              <a:t>2006</a:t>
            </a:r>
            <a:r>
              <a:rPr lang="en-US" sz="1800" dirty="0" smtClean="0">
                <a:latin typeface="Arial" pitchFamily="34" charset="0"/>
                <a:cs typeface="Arial" pitchFamily="34" charset="0"/>
              </a:rPr>
              <a:t> – </a:t>
            </a:r>
          </a:p>
          <a:p>
            <a:r>
              <a:rPr lang="en-US" sz="1800" dirty="0" smtClean="0">
                <a:latin typeface="Arial" pitchFamily="34" charset="0"/>
                <a:cs typeface="Arial" pitchFamily="34" charset="0"/>
              </a:rPr>
              <a:t>Map showing known contamination under the Town.</a:t>
            </a:r>
          </a:p>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Ecology and BNSF sign a second agreed order. </a:t>
            </a:r>
          </a:p>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This order required immediate interim cleanup actions on the Skykomish River while the Cleanup Action Plan and Consent Decree are finalized.</a:t>
            </a:r>
            <a:endParaRPr lang="en-US" sz="1800"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sz="2400" b="1" i="1" dirty="0" smtClean="0">
                <a:latin typeface="Calibri" pitchFamily="34" charset="0"/>
              </a:rPr>
              <a:t>Leadership from the State</a:t>
            </a:r>
          </a:p>
          <a:p>
            <a:endParaRPr lang="en-US" sz="2400" dirty="0" smtClean="0"/>
          </a:p>
          <a:p>
            <a:pPr>
              <a:buFont typeface="Arial" pitchFamily="34" charset="0"/>
              <a:buChar char="•"/>
            </a:pPr>
            <a:r>
              <a:rPr lang="en-US" sz="2400" dirty="0" smtClean="0"/>
              <a:t>Set the vision, goals and schedules early</a:t>
            </a:r>
            <a:endParaRPr lang="en-US" sz="600" dirty="0" smtClean="0"/>
          </a:p>
          <a:p>
            <a:r>
              <a:rPr lang="en-US" sz="600" dirty="0" smtClean="0"/>
              <a:t> </a:t>
            </a:r>
          </a:p>
          <a:p>
            <a:pPr>
              <a:buFont typeface="Arial" pitchFamily="34" charset="0"/>
              <a:buChar char="•"/>
            </a:pPr>
            <a:r>
              <a:rPr lang="en-US" sz="2400" dirty="0" smtClean="0"/>
              <a:t>  Form public/private sector partnerships</a:t>
            </a:r>
            <a:endParaRPr lang="en-US" dirty="0" smtClean="0"/>
          </a:p>
          <a:p>
            <a:endParaRPr lang="en-US" dirty="0" smtClean="0"/>
          </a:p>
          <a:p>
            <a:pPr>
              <a:buFont typeface="Arial" pitchFamily="34" charset="0"/>
              <a:buChar char="•"/>
            </a:pPr>
            <a:r>
              <a:rPr lang="en-US" sz="2400" dirty="0" smtClean="0"/>
              <a:t>  Focus investigations and feasibility studies</a:t>
            </a:r>
            <a:endParaRPr lang="en-US" dirty="0" smtClean="0"/>
          </a:p>
          <a:p>
            <a:endParaRPr lang="en-US" dirty="0" smtClean="0"/>
          </a:p>
          <a:p>
            <a:pPr>
              <a:buFont typeface="Arial" pitchFamily="34" charset="0"/>
              <a:buChar char="•"/>
            </a:pPr>
            <a:r>
              <a:rPr lang="en-US" sz="2400" dirty="0" smtClean="0"/>
              <a:t>  Use interim and removal actions more</a:t>
            </a:r>
          </a:p>
          <a:p>
            <a:r>
              <a:rPr lang="en-US" sz="2400" dirty="0" smtClean="0"/>
              <a:t>      frequently</a:t>
            </a:r>
            <a:endParaRPr lang="en-US" dirty="0" smtClean="0"/>
          </a:p>
          <a:p>
            <a:endParaRPr lang="en-US" dirty="0" smtClean="0"/>
          </a:p>
          <a:p>
            <a:pPr>
              <a:buFont typeface="Arial" pitchFamily="34" charset="0"/>
              <a:buChar char="•"/>
            </a:pPr>
            <a:r>
              <a:rPr lang="en-US" sz="2400" dirty="0" smtClean="0"/>
              <a:t>  Include restoration of habitat</a:t>
            </a:r>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16</a:t>
            </a:fld>
            <a:endParaRPr lang="en-US"/>
          </a:p>
        </p:txBody>
      </p:sp>
      <p:graphicFrame>
        <p:nvGraphicFramePr>
          <p:cNvPr id="1026" name="Object 2"/>
          <p:cNvGraphicFramePr>
            <a:graphicFrameLocks noChangeAspect="1"/>
          </p:cNvGraphicFramePr>
          <p:nvPr/>
        </p:nvGraphicFramePr>
        <p:xfrm>
          <a:off x="233680" y="4241639"/>
          <a:ext cx="6777299" cy="5054762"/>
        </p:xfrm>
        <a:graphic>
          <a:graphicData uri="http://schemas.openxmlformats.org/presentationml/2006/ole">
            <p:oleObj spid="_x0000_s2050" name="Slide" r:id="rId4" imgW="4570388" imgH="3427437" progId="PowerPoint.Slide.12">
              <p:embed/>
            </p:oleObj>
          </a:graphicData>
        </a:graphic>
      </p:graphicFrame>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6"/>
            <a:ext cx="5851525" cy="4183063"/>
          </a:xfrm>
        </p:spPr>
        <p:txBody>
          <a:bodyPr>
            <a:normAutofit/>
          </a:bodyPr>
          <a:lstStyle/>
          <a:p>
            <a:pPr lvl="1"/>
            <a:endParaRPr lang="en-US" sz="1600" dirty="0"/>
          </a:p>
        </p:txBody>
      </p:sp>
      <p:sp>
        <p:nvSpPr>
          <p:cNvPr id="4" name="Slide Number Placeholder 3"/>
          <p:cNvSpPr>
            <a:spLocks noGrp="1"/>
          </p:cNvSpPr>
          <p:nvPr>
            <p:ph type="sldNum" sz="quarter" idx="10"/>
          </p:nvPr>
        </p:nvSpPr>
        <p:spPr/>
        <p:txBody>
          <a:bodyPr/>
          <a:lstStyle/>
          <a:p>
            <a:pPr>
              <a:defRPr/>
            </a:pPr>
            <a:fld id="{06645214-75B7-4BF8-8A0D-B00C7E8D78A8}" type="slidenum">
              <a:rPr lang="en-US" smtClean="0"/>
              <a:pPr>
                <a:defRPr/>
              </a:pPr>
              <a:t>2</a:t>
            </a:fld>
            <a:endParaRPr lang="en-US"/>
          </a:p>
        </p:txBody>
      </p:sp>
      <p:graphicFrame>
        <p:nvGraphicFramePr>
          <p:cNvPr id="71681" name="Object 1"/>
          <p:cNvGraphicFramePr>
            <a:graphicFrameLocks noChangeAspect="1"/>
          </p:cNvGraphicFramePr>
          <p:nvPr/>
        </p:nvGraphicFramePr>
        <p:xfrm>
          <a:off x="381000" y="4572106"/>
          <a:ext cx="6299754" cy="4495694"/>
        </p:xfrm>
        <a:graphic>
          <a:graphicData uri="http://schemas.openxmlformats.org/presentationml/2006/ole">
            <p:oleObj spid="_x0000_s71681" name="Slide" r:id="rId4" imgW="4570388" imgH="3427437" progId="PowerPoint.Slide.12">
              <p:embed/>
            </p:oleObj>
          </a:graphicData>
        </a:graphic>
      </p:graphicFrame>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5997787" cy="4493260"/>
          </a:xfrm>
        </p:spPr>
        <p:txBody>
          <a:bodyPr>
            <a:normAutofit/>
          </a:bodyPr>
          <a:lstStyle/>
          <a:p>
            <a:endParaRPr lang="en-US" sz="2900" b="1" dirty="0" smtClean="0">
              <a:solidFill>
                <a:schemeClr val="accent4">
                  <a:lumMod val="50000"/>
                </a:schemeClr>
              </a:solidFill>
            </a:endParaRPr>
          </a:p>
          <a:p>
            <a:endParaRPr lang="en-US" sz="2900" b="1" dirty="0" smtClean="0">
              <a:solidFill>
                <a:schemeClr val="accent4">
                  <a:lumMod val="50000"/>
                </a:schemeClr>
              </a:solidFill>
            </a:endParaRPr>
          </a:p>
          <a:p>
            <a:r>
              <a:rPr lang="en-US" sz="2900" b="1" dirty="0" smtClean="0">
                <a:solidFill>
                  <a:schemeClr val="accent4">
                    <a:lumMod val="50000"/>
                  </a:schemeClr>
                </a:solidFill>
              </a:rPr>
              <a:t>Construction of levee to protect the Skykomish River from the cleanup activities.</a:t>
            </a:r>
            <a:endParaRPr lang="en-US" sz="2900" b="1" dirty="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5997787" cy="4493260"/>
          </a:xfrm>
        </p:spPr>
        <p:txBody>
          <a:bodyPr>
            <a:normAutofit/>
          </a:bodyPr>
          <a:lstStyle/>
          <a:p>
            <a:r>
              <a:rPr lang="en-US" sz="2900" b="1" dirty="0" smtClean="0">
                <a:solidFill>
                  <a:schemeClr val="accent4">
                    <a:lumMod val="50000"/>
                  </a:schemeClr>
                </a:solidFill>
              </a:rPr>
              <a:t>Removed &amp; replaced contaminated river sediments &amp; soil in river bank.</a:t>
            </a:r>
          </a:p>
          <a:p>
            <a:endParaRPr lang="en-US" b="1" dirty="0" smtClean="0">
              <a:solidFill>
                <a:schemeClr val="accent4">
                  <a:lumMod val="50000"/>
                </a:schemeClr>
              </a:solidFill>
            </a:endParaRPr>
          </a:p>
          <a:p>
            <a:r>
              <a:rPr lang="en-US" sz="2900" b="1" dirty="0" smtClean="0">
                <a:solidFill>
                  <a:schemeClr val="accent4">
                    <a:lumMod val="50000"/>
                  </a:schemeClr>
                </a:solidFill>
              </a:rPr>
              <a:t>Replaced river flood levee &amp; removed existing contaminants.</a:t>
            </a:r>
          </a:p>
          <a:p>
            <a:endParaRPr lang="en-US" sz="2400" b="1" dirty="0" smtClean="0">
              <a:solidFill>
                <a:schemeClr val="accent4">
                  <a:lumMod val="50000"/>
                </a:schemeClr>
              </a:solidFill>
            </a:endParaRPr>
          </a:p>
          <a:p>
            <a:endParaRPr lang="en-US" sz="2900" b="1" dirty="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5997787" cy="4493260"/>
          </a:xfrm>
        </p:spPr>
        <p:txBody>
          <a:bodyPr>
            <a:normAutofit/>
          </a:bodyPr>
          <a:lstStyle/>
          <a:p>
            <a:endParaRPr lang="en-US" sz="2400" b="1" dirty="0" smtClean="0">
              <a:solidFill>
                <a:schemeClr val="accent4">
                  <a:lumMod val="50000"/>
                </a:schemeClr>
              </a:solidFill>
            </a:endParaRPr>
          </a:p>
          <a:p>
            <a:r>
              <a:rPr lang="en-US" sz="2900" b="1" dirty="0" smtClean="0">
                <a:solidFill>
                  <a:schemeClr val="accent4">
                    <a:lumMod val="50000"/>
                  </a:schemeClr>
                </a:solidFill>
              </a:rPr>
              <a:t>Cleanup work near the school.</a:t>
            </a:r>
          </a:p>
          <a:p>
            <a:endParaRPr lang="en-US" sz="2900" b="1" dirty="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5997787" cy="4493260"/>
          </a:xfrm>
        </p:spPr>
        <p:txBody>
          <a:bodyPr>
            <a:normAutofit/>
          </a:bodyPr>
          <a:lstStyle/>
          <a:p>
            <a:endParaRPr lang="en-US" sz="2400" b="1" dirty="0" smtClean="0">
              <a:solidFill>
                <a:schemeClr val="accent4">
                  <a:lumMod val="50000"/>
                </a:schemeClr>
              </a:solidFill>
            </a:endParaRPr>
          </a:p>
          <a:p>
            <a:r>
              <a:rPr lang="en-US" sz="2900" b="1" dirty="0" smtClean="0">
                <a:solidFill>
                  <a:schemeClr val="accent4">
                    <a:lumMod val="50000"/>
                  </a:schemeClr>
                </a:solidFill>
              </a:rPr>
              <a:t>Excavated five properties; included relocating &amp; returning residences.</a:t>
            </a:r>
          </a:p>
          <a:p>
            <a:endParaRPr lang="en-US" sz="2900" b="1" dirty="0" smtClean="0">
              <a:solidFill>
                <a:schemeClr val="accent4">
                  <a:lumMod val="50000"/>
                </a:schemeClr>
              </a:solidFill>
            </a:endParaRPr>
          </a:p>
          <a:p>
            <a:endParaRPr lang="en-US" sz="2900" b="1" dirty="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Couldn’t dig up the railroad – part of the cleanup agreement.</a:t>
            </a:r>
          </a:p>
          <a:p>
            <a:r>
              <a:rPr lang="en-US" sz="2000" dirty="0" smtClean="0"/>
              <a:t> </a:t>
            </a:r>
          </a:p>
          <a:p>
            <a:r>
              <a:rPr lang="en-US" sz="2000" dirty="0" smtClean="0"/>
              <a:t>Created a giant wall – </a:t>
            </a:r>
          </a:p>
          <a:p>
            <a:r>
              <a:rPr lang="en-US" sz="2000" dirty="0" smtClean="0"/>
              <a:t>400 interlocking steel piles</a:t>
            </a:r>
          </a:p>
          <a:p>
            <a:r>
              <a:rPr lang="en-US" sz="2000" dirty="0" smtClean="0"/>
              <a:t>Vaults lowered in front to filter out pollution</a:t>
            </a:r>
            <a:endParaRPr lang="en-US" sz="2000"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Town gets significant snow from November</a:t>
            </a:r>
            <a:r>
              <a:rPr lang="en-US" baseline="0" dirty="0" smtClean="0"/>
              <a:t> to May.</a:t>
            </a:r>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smtClean="0"/>
              <a:t>Current status of the cleanup activities.</a:t>
            </a:r>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Skykomish was once a </a:t>
            </a:r>
            <a:r>
              <a:rPr lang="en-US" b="1" dirty="0" smtClean="0">
                <a:latin typeface="Arial" pitchFamily="34" charset="0"/>
                <a:cs typeface="Arial" pitchFamily="34" charset="0"/>
              </a:rPr>
              <a:t>refueling and maintenance stop for Great Northern Railway (now BNSF) before trains passed over the Cascade Mountains.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latin typeface="Arial" pitchFamily="34" charset="0"/>
                <a:cs typeface="Arial" pitchFamily="34" charset="0"/>
              </a:rPr>
              <a:t>Situated on the Skykomish River, which eventually merges with the Snoqualmie River and discharges into Puget Sound.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smtClean="0"/>
              <a:t>Social fabric has been affected by the contamination.</a:t>
            </a:r>
          </a:p>
          <a:p>
            <a:endParaRPr lang="en-US" sz="2400" dirty="0" smtClean="0"/>
          </a:p>
          <a:p>
            <a:r>
              <a:rPr lang="en-US" sz="2400" dirty="0" smtClean="0"/>
              <a:t>Some businesses have left.</a:t>
            </a:r>
          </a:p>
          <a:p>
            <a:endParaRPr lang="en-US" sz="2400" dirty="0" smtClean="0"/>
          </a:p>
          <a:p>
            <a:r>
              <a:rPr lang="en-US" sz="2400" dirty="0" smtClean="0"/>
              <a:t>The cleanup, when completed, will provide opportunities for the community to build a long lasting and healthy system.</a:t>
            </a:r>
            <a:endParaRPr lang="en-US" sz="2400"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Begin to put into context – </a:t>
            </a:r>
          </a:p>
          <a:p>
            <a:r>
              <a:rPr lang="en-US" sz="2000" dirty="0" smtClean="0"/>
              <a:t>This was a “typical” operation. </a:t>
            </a:r>
          </a:p>
          <a:p>
            <a:r>
              <a:rPr lang="en-US" sz="2000" dirty="0" smtClean="0"/>
              <a:t>There are thousands of these fueling stations around the country.</a:t>
            </a:r>
          </a:p>
          <a:p>
            <a:r>
              <a:rPr lang="en-US" sz="2000" dirty="0" smtClean="0"/>
              <a:t>This means there are many more areas where there are or were once similar operations (and not just for refueling trains), many that are even abandoned, with product that was spilled or leaked into the environment.</a:t>
            </a:r>
          </a:p>
          <a:p>
            <a:endParaRPr lang="en-US" sz="2000" dirty="0" smtClean="0"/>
          </a:p>
          <a:p>
            <a:r>
              <a:rPr lang="en-US" sz="2000" dirty="0" smtClean="0"/>
              <a:t>Their are consequences to our desire to get around and ship products.</a:t>
            </a:r>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7360" y="4415790"/>
            <a:ext cx="6153573" cy="4570730"/>
          </a:xfrm>
        </p:spPr>
        <p:txBody>
          <a:bodyPr>
            <a:normAutofit/>
          </a:bodyPr>
          <a:lstStyle/>
          <a:p>
            <a:r>
              <a:rPr lang="en-US" sz="1800" dirty="0" smtClean="0">
                <a:solidFill>
                  <a:schemeClr val="accent4">
                    <a:lumMod val="50000"/>
                  </a:schemeClr>
                </a:solidFill>
              </a:rPr>
              <a:t>Great Northern Railroad, later merged with other companies, used the rail yard to refuel and maintain trains from late 1800’s until 1974; now used as BSNF base for track maintenance and snow removal crews. </a:t>
            </a:r>
          </a:p>
          <a:p>
            <a:endParaRPr lang="en-US" sz="1800" dirty="0" smtClean="0">
              <a:solidFill>
                <a:schemeClr val="accent4">
                  <a:lumMod val="50000"/>
                </a:schemeClr>
              </a:solidFill>
            </a:endParaRPr>
          </a:p>
          <a:p>
            <a:r>
              <a:rPr lang="en-US" sz="1800" dirty="0" smtClean="0">
                <a:solidFill>
                  <a:schemeClr val="accent4">
                    <a:lumMod val="50000"/>
                  </a:schemeClr>
                </a:solidFill>
              </a:rPr>
              <a:t>Operations resulted in discharges of petroleum products (bunker-c oil).  </a:t>
            </a:r>
          </a:p>
          <a:p>
            <a:endParaRPr lang="en-US" sz="1800" dirty="0" smtClean="0">
              <a:solidFill>
                <a:schemeClr val="accent4">
                  <a:lumMod val="50000"/>
                </a:schemeClr>
              </a:solidFill>
            </a:endParaRPr>
          </a:p>
          <a:p>
            <a:r>
              <a:rPr lang="en-US" sz="1800" b="1" dirty="0" smtClean="0">
                <a:solidFill>
                  <a:schemeClr val="accent4">
                    <a:lumMod val="50000"/>
                  </a:schemeClr>
                </a:solidFill>
              </a:rPr>
              <a:t>Discharges to Skykomish River and Maloney Creek first documented in 1920s.</a:t>
            </a:r>
          </a:p>
          <a:p>
            <a:endParaRPr lang="en-US" sz="1800" dirty="0" smtClean="0">
              <a:solidFill>
                <a:schemeClr val="accent4">
                  <a:lumMod val="50000"/>
                </a:schemeClr>
              </a:solidFill>
            </a:endParaRPr>
          </a:p>
          <a:p>
            <a:r>
              <a:rPr lang="en-US" sz="1800" dirty="0" smtClean="0">
                <a:solidFill>
                  <a:schemeClr val="accent4">
                    <a:lumMod val="50000"/>
                  </a:schemeClr>
                </a:solidFill>
              </a:rPr>
              <a:t>Ecology first aware  of contamination in 1989, and listed the Site on the State Hazardous Sites List in 1991.  The Site was found to be among sites with highest level of concern, and assigned highest priority for investigation.</a:t>
            </a:r>
          </a:p>
          <a:p>
            <a:endParaRPr lang="en-US" sz="1400" dirty="0">
              <a:solidFill>
                <a:schemeClr val="accent4">
                  <a:lumMod val="50000"/>
                </a:schemeClr>
              </a:solidFill>
            </a:endParaRPr>
          </a:p>
        </p:txBody>
      </p:sp>
      <p:sp>
        <p:nvSpPr>
          <p:cNvPr id="4" name="Slide Number Placeholder 3"/>
          <p:cNvSpPr>
            <a:spLocks noGrp="1"/>
          </p:cNvSpPr>
          <p:nvPr>
            <p:ph type="sldNum" sz="quarter" idx="10"/>
          </p:nvPr>
        </p:nvSpPr>
        <p:spPr/>
        <p:txBody>
          <a:bodyPr/>
          <a:lstStyle/>
          <a:p>
            <a:fld id="{F2ABE356-A434-42DD-A3EA-3AE055A7B2D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7</a:t>
            </a:fld>
            <a:endParaRPr lang="en-US"/>
          </a:p>
        </p:txBody>
      </p:sp>
      <p:pic>
        <p:nvPicPr>
          <p:cNvPr id="5" name="Picture 4" descr="Skykomish Roundhouse, 1912"/>
          <p:cNvPicPr>
            <a:picLocks noChangeAspect="1" noChangeArrowheads="1"/>
          </p:cNvPicPr>
          <p:nvPr/>
        </p:nvPicPr>
        <p:blipFill>
          <a:blip r:embed="rId3"/>
          <a:srcRect l="10345" t="4488" r="10345" b="76438"/>
          <a:stretch>
            <a:fillRect/>
          </a:stretch>
        </p:blipFill>
        <p:spPr bwMode="auto">
          <a:xfrm>
            <a:off x="0" y="4570730"/>
            <a:ext cx="7010400" cy="1859280"/>
          </a:xfrm>
          <a:prstGeom prst="rect">
            <a:avLst/>
          </a:prstGeom>
          <a:noFill/>
          <a:ln w="9525">
            <a:noFill/>
            <a:miter lim="800000"/>
            <a:headEnd/>
            <a:tailEnd/>
          </a:ln>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ABE356-A434-42DD-A3EA-3AE055A7B2D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latin typeface="Arial" pitchFamily="34" charset="0"/>
                <a:cs typeface="Arial" pitchFamily="34" charset="0"/>
              </a:rPr>
              <a:t>2006</a:t>
            </a:r>
            <a:r>
              <a:rPr lang="en-US" sz="1800" dirty="0" smtClean="0">
                <a:latin typeface="Arial" pitchFamily="34" charset="0"/>
                <a:cs typeface="Arial" pitchFamily="34" charset="0"/>
              </a:rPr>
              <a:t> – </a:t>
            </a:r>
          </a:p>
          <a:p>
            <a:r>
              <a:rPr lang="en-US" sz="1800" dirty="0" smtClean="0">
                <a:latin typeface="Arial" pitchFamily="34" charset="0"/>
                <a:cs typeface="Arial" pitchFamily="34" charset="0"/>
              </a:rPr>
              <a:t>Map showing known contamination under the Town.</a:t>
            </a:r>
          </a:p>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Ecology and BNSF sign a second agreed order. </a:t>
            </a:r>
          </a:p>
          <a:p>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This order required immediate interim cleanup actions on the Skykomish River while the Cleanup Action Plan and Consent Decree are finalized.</a:t>
            </a:r>
            <a:endParaRPr lang="en-US" sz="1800" dirty="0"/>
          </a:p>
        </p:txBody>
      </p:sp>
      <p:sp>
        <p:nvSpPr>
          <p:cNvPr id="4" name="Slide Number Placeholder 3"/>
          <p:cNvSpPr>
            <a:spLocks noGrp="1"/>
          </p:cNvSpPr>
          <p:nvPr>
            <p:ph type="sldNum" sz="quarter" idx="10"/>
          </p:nvPr>
        </p:nvSpPr>
        <p:spPr/>
        <p:txBody>
          <a:bodyPr/>
          <a:lstStyle/>
          <a:p>
            <a:fld id="{F2ABE356-A434-42DD-A3EA-3AE055A7B2D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5257BFB6-E835-4DC2-B592-29572ED3FCD6}" type="datetimeFigureOut">
              <a:rPr lang="en-US" smtClean="0"/>
              <a:pPr/>
              <a:t>5/17/2010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AF5250D-32B5-4AC8-8005-F786CC04974D}"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57BFB6-E835-4DC2-B592-29572ED3FCD6}" type="datetimeFigureOut">
              <a:rPr lang="en-US" smtClean="0"/>
              <a:pPr/>
              <a:t>5/17/2010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57BFB6-E835-4DC2-B592-29572ED3FCD6}" type="datetimeFigureOut">
              <a:rPr lang="en-US" smtClean="0"/>
              <a:pPr/>
              <a:t>5/17/2010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57BFB6-E835-4DC2-B592-29572ED3FCD6}" type="datetimeFigureOut">
              <a:rPr lang="en-US" smtClean="0"/>
              <a:pPr/>
              <a:t>5/17/2010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57BFB6-E835-4DC2-B592-29572ED3FCD6}" type="datetimeFigureOut">
              <a:rPr lang="en-US" smtClean="0"/>
              <a:pPr/>
              <a:t>5/17/2010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AF5250D-32B5-4AC8-8005-F786CC04974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57BFB6-E835-4DC2-B592-29572ED3FCD6}" type="datetimeFigureOut">
              <a:rPr lang="en-US" smtClean="0"/>
              <a:pPr/>
              <a:t>5/17/2010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257BFB6-E835-4DC2-B592-29572ED3FCD6}" type="datetimeFigureOut">
              <a:rPr lang="en-US" smtClean="0"/>
              <a:pPr/>
              <a:t>5/17/2010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257BFB6-E835-4DC2-B592-29572ED3FCD6}" type="datetimeFigureOut">
              <a:rPr lang="en-US" smtClean="0"/>
              <a:pPr/>
              <a:t>5/17/2010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7BFB6-E835-4DC2-B592-29572ED3FCD6}" type="datetimeFigureOut">
              <a:rPr lang="en-US" smtClean="0"/>
              <a:pPr/>
              <a:t>5/17/2010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57BFB6-E835-4DC2-B592-29572ED3FCD6}" type="datetimeFigureOut">
              <a:rPr lang="en-US" smtClean="0"/>
              <a:pPr/>
              <a:t>5/17/2010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257BFB6-E835-4DC2-B592-29572ED3FCD6}" type="datetimeFigureOut">
              <a:rPr lang="en-US" smtClean="0"/>
              <a:pPr/>
              <a:t>5/17/2010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5250D-32B5-4AC8-8005-F786CC0497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257BFB6-E835-4DC2-B592-29572ED3FCD6}" type="datetimeFigureOut">
              <a:rPr lang="en-US" smtClean="0"/>
              <a:pPr/>
              <a:t>5/17/2010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AF5250D-32B5-4AC8-8005-F786CC04974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3175" y="0"/>
            <a:ext cx="9140825" cy="6858000"/>
          </a:xfrm>
          <a:prstGeom prst="rect">
            <a:avLst/>
          </a:prstGeom>
          <a:noFill/>
          <a:ln w="9525">
            <a:noFill/>
            <a:miter lim="800000"/>
            <a:headEnd/>
            <a:tailEnd/>
          </a:ln>
        </p:spPr>
      </p:pic>
      <p:sp>
        <p:nvSpPr>
          <p:cNvPr id="5" name="Rectangle 4"/>
          <p:cNvSpPr/>
          <p:nvPr/>
        </p:nvSpPr>
        <p:spPr>
          <a:xfrm>
            <a:off x="152400" y="152400"/>
            <a:ext cx="7162800" cy="1446550"/>
          </a:xfrm>
          <a:prstGeom prst="rect">
            <a:avLst/>
          </a:prstGeom>
          <a:solidFill>
            <a:schemeClr val="tx2">
              <a:lumMod val="90000"/>
              <a:alpha val="70000"/>
            </a:schemeClr>
          </a:solidFill>
          <a:effectLst>
            <a:outerShdw blurRad="50800" dist="38100" dir="2700000" algn="tl" rotWithShape="0">
              <a:prstClr val="black">
                <a:alpha val="40000"/>
              </a:prstClr>
            </a:outerShdw>
          </a:effectLst>
        </p:spPr>
        <p:txBody>
          <a:bodyPr wrap="square">
            <a:spAutoFit/>
          </a:bodyPr>
          <a:lstStyle/>
          <a:p>
            <a:r>
              <a:rPr lang="en-US" sz="4400" b="1" dirty="0" smtClean="0">
                <a:solidFill>
                  <a:schemeClr val="accent4">
                    <a:lumMod val="50000"/>
                  </a:schemeClr>
                </a:solidFill>
                <a:effectLst>
                  <a:outerShdw blurRad="38100" dist="38100" dir="2700000" algn="tl">
                    <a:srgbClr val="000000">
                      <a:alpha val="43137"/>
                    </a:srgbClr>
                  </a:outerShdw>
                </a:effectLst>
                <a:latin typeface="Calibri" pitchFamily="34" charset="0"/>
              </a:rPr>
              <a:t>The Cleanup and Restoration of SKYKOMISH, WASHINGTON</a:t>
            </a:r>
            <a:endParaRPr lang="en-US" sz="4800" b="1" dirty="0">
              <a:solidFill>
                <a:schemeClr val="accent4">
                  <a:lumMod val="50000"/>
                </a:schemeClr>
              </a:solidFill>
              <a:effectLst>
                <a:outerShdw blurRad="38100" dist="38100" dir="2700000" algn="tl">
                  <a:srgbClr val="000000">
                    <a:alpha val="43137"/>
                  </a:srgbClr>
                </a:outerShdw>
              </a:effectLst>
              <a:latin typeface="Calibri" pitchFamily="34" charset="0"/>
            </a:endParaRPr>
          </a:p>
        </p:txBody>
      </p:sp>
      <p:sp>
        <p:nvSpPr>
          <p:cNvPr id="6" name="TextBox 5"/>
          <p:cNvSpPr txBox="1"/>
          <p:nvPr/>
        </p:nvSpPr>
        <p:spPr>
          <a:xfrm>
            <a:off x="1219200" y="5311423"/>
            <a:ext cx="6324600" cy="1546577"/>
          </a:xfrm>
          <a:prstGeom prst="rect">
            <a:avLst/>
          </a:prstGeom>
          <a:noFill/>
        </p:spPr>
        <p:txBody>
          <a:bodyPr wrap="square" rtlCol="0">
            <a:spAutoFit/>
          </a:bodyPr>
          <a:lstStyle/>
          <a:p>
            <a:r>
              <a:rPr lang="en-US" sz="2800" b="1" dirty="0" smtClean="0">
                <a:solidFill>
                  <a:schemeClr val="bg1"/>
                </a:solidFill>
                <a:latin typeface="Calibri" pitchFamily="34" charset="0"/>
              </a:rPr>
              <a:t>Washington State Department of Ecology</a:t>
            </a:r>
          </a:p>
          <a:p>
            <a:r>
              <a:rPr lang="en-US" sz="2800" b="1" dirty="0" smtClean="0">
                <a:solidFill>
                  <a:schemeClr val="bg1"/>
                </a:solidFill>
                <a:latin typeface="Calibri" pitchFamily="34" charset="0"/>
              </a:rPr>
              <a:t>Toxics Cleanup Program </a:t>
            </a:r>
            <a:r>
              <a:rPr lang="en-US" sz="2400" b="1" dirty="0" smtClean="0">
                <a:solidFill>
                  <a:schemeClr val="bg1"/>
                </a:solidFill>
                <a:latin typeface="Calibri" pitchFamily="34" charset="0"/>
              </a:rPr>
              <a:t>(February 2010)</a:t>
            </a:r>
            <a:endParaRPr lang="en-US" sz="2800" b="1" dirty="0" smtClean="0">
              <a:solidFill>
                <a:schemeClr val="bg1"/>
              </a:solidFill>
              <a:latin typeface="Calibri" pitchFamily="34" charset="0"/>
            </a:endParaRPr>
          </a:p>
          <a:p>
            <a:endParaRPr lang="en-US" sz="800" b="1" dirty="0" smtClean="0">
              <a:solidFill>
                <a:schemeClr val="bg1"/>
              </a:solidFill>
              <a:latin typeface="Calibri" pitchFamily="34" charset="0"/>
            </a:endParaRPr>
          </a:p>
          <a:p>
            <a:r>
              <a:rPr lang="en-US" sz="2800" b="1" dirty="0" smtClean="0">
                <a:solidFill>
                  <a:schemeClr val="bg1"/>
                </a:solidFill>
                <a:latin typeface="Calibri" pitchFamily="34" charset="0"/>
              </a:rPr>
              <a:t>Program Manager: Jim Pendowski</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pic>
        <p:nvPicPr>
          <p:cNvPr id="3" name="Picture 1"/>
          <p:cNvPicPr>
            <a:picLocks noChangeAspect="1" noChangeArrowheads="1"/>
          </p:cNvPicPr>
          <p:nvPr/>
        </p:nvPicPr>
        <p:blipFill>
          <a:blip r:embed="rId4" cstate="print"/>
          <a:srcRect/>
          <a:stretch>
            <a:fillRect/>
          </a:stretch>
        </p:blipFill>
        <p:spPr bwMode="auto">
          <a:xfrm>
            <a:off x="1" y="1295401"/>
            <a:ext cx="9144000" cy="5754362"/>
          </a:xfrm>
          <a:prstGeom prst="rect">
            <a:avLst/>
          </a:prstGeom>
          <a:noFill/>
          <a:ln w="9525">
            <a:noFill/>
            <a:miter lim="800000"/>
            <a:headEnd/>
            <a:tailEnd/>
          </a:ln>
          <a:effectLst/>
        </p:spPr>
      </p:pic>
      <p:sp>
        <p:nvSpPr>
          <p:cNvPr id="2" name="Title 1"/>
          <p:cNvSpPr>
            <a:spLocks noGrp="1"/>
          </p:cNvSpPr>
          <p:nvPr>
            <p:ph type="title"/>
          </p:nvPr>
        </p:nvSpPr>
        <p:spPr>
          <a:xfrm>
            <a:off x="0" y="152400"/>
            <a:ext cx="9144000" cy="1143000"/>
          </a:xfrm>
        </p:spPr>
        <p:txBody>
          <a:bodyPr>
            <a:noAutofit/>
          </a:bodyPr>
          <a:lstStyle/>
          <a:p>
            <a:r>
              <a:rPr lang="en-US" sz="3100"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Oil was reported in the river in 1926; the problem was considered over the next 5 years.</a:t>
            </a:r>
            <a:endParaRPr lang="en-US" sz="3100" dirty="0">
              <a:latin typeface="Arial" pitchFamily="34" charset="0"/>
              <a:cs typeface="Arial" pitchFamily="34" charset="0"/>
            </a:endParaRPr>
          </a:p>
        </p:txBody>
      </p:sp>
      <p:sp>
        <p:nvSpPr>
          <p:cNvPr id="4" name="Oval 3"/>
          <p:cNvSpPr/>
          <p:nvPr/>
        </p:nvSpPr>
        <p:spPr>
          <a:xfrm rot="20717531">
            <a:off x="1870524" y="2410109"/>
            <a:ext cx="1037357" cy="462556"/>
          </a:xfrm>
          <a:prstGeom prst="ellipse">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0821485">
            <a:off x="372249" y="3809245"/>
            <a:ext cx="5032290" cy="2530564"/>
          </a:xfrm>
          <a:prstGeom prst="rect">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02158">
            <a:off x="7428223" y="1944802"/>
            <a:ext cx="1405402" cy="462556"/>
          </a:xfrm>
          <a:prstGeom prst="ellipse">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314" name="Picture 2"/>
          <p:cNvPicPr>
            <a:picLocks noChangeAspect="1" noChangeArrowheads="1"/>
          </p:cNvPicPr>
          <p:nvPr/>
        </p:nvPicPr>
        <p:blipFill>
          <a:blip r:embed="rId5" cstate="print"/>
          <a:srcRect/>
          <a:stretch>
            <a:fillRect/>
          </a:stretch>
        </p:blipFill>
        <p:spPr bwMode="auto">
          <a:xfrm>
            <a:off x="914400" y="1905000"/>
            <a:ext cx="6910662" cy="4572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0-#ppt_w/2"/>
                                          </p:val>
                                        </p:tav>
                                        <p:tav tm="100000">
                                          <p:val>
                                            <p:strVal val="#ppt_x"/>
                                          </p:val>
                                        </p:tav>
                                      </p:tavLst>
                                    </p:anim>
                                    <p:anim calcmode="lin" valueType="num">
                                      <p:cBhvr additive="base">
                                        <p:cTn id="8" dur="500" fill="hold"/>
                                        <p:tgtEl>
                                          <p:spTgt spid="141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228600"/>
            <a:ext cx="8229600" cy="1066800"/>
          </a:xfrm>
        </p:spPr>
        <p:txBody>
          <a:bodyPr>
            <a:normAutofit fontScale="90000"/>
          </a:bodyPr>
          <a:lstStyle/>
          <a:p>
            <a:r>
              <a:rPr lang="en-US" sz="4000" dirty="0" smtClean="0">
                <a:solidFill>
                  <a:schemeClr val="accent4">
                    <a:lumMod val="50000"/>
                  </a:schemeClr>
                </a:solidFill>
                <a:effectLst>
                  <a:outerShdw blurRad="38100" dist="38100" dir="2700000" algn="tl">
                    <a:srgbClr val="000000">
                      <a:alpha val="43137"/>
                    </a:srgbClr>
                  </a:outerShdw>
                </a:effectLst>
              </a:rPr>
              <a:t>Skykomish</a:t>
            </a:r>
            <a:br>
              <a:rPr lang="en-US" sz="4000" dirty="0" smtClean="0">
                <a:solidFill>
                  <a:schemeClr val="accent4">
                    <a:lumMod val="50000"/>
                  </a:schemeClr>
                </a:solidFill>
                <a:effectLst>
                  <a:outerShdw blurRad="38100" dist="38100" dir="2700000" algn="tl">
                    <a:srgbClr val="000000">
                      <a:alpha val="43137"/>
                    </a:srgbClr>
                  </a:outerShdw>
                </a:effectLst>
              </a:rPr>
            </a:br>
            <a:r>
              <a:rPr lang="en-US" sz="4000" dirty="0" smtClean="0">
                <a:solidFill>
                  <a:schemeClr val="accent4">
                    <a:lumMod val="50000"/>
                  </a:schemeClr>
                </a:solidFill>
                <a:effectLst>
                  <a:outerShdw blurRad="38100" dist="38100" dir="2700000" algn="tl">
                    <a:srgbClr val="000000">
                      <a:alpha val="43137"/>
                    </a:srgbClr>
                  </a:outerShdw>
                </a:effectLst>
              </a:rPr>
              <a:t>Contamination in the River</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9" name="Picture 4" descr="IMG_1260"/>
          <p:cNvPicPr>
            <a:picLocks noChangeAspect="1" noChangeArrowheads="1"/>
          </p:cNvPicPr>
          <p:nvPr/>
        </p:nvPicPr>
        <p:blipFill>
          <a:blip r:embed="rId4" cstate="print"/>
          <a:srcRect t="11703" r="15728" b="15738"/>
          <a:stretch>
            <a:fillRect/>
          </a:stretch>
        </p:blipFill>
        <p:spPr bwMode="auto">
          <a:xfrm>
            <a:off x="304799" y="1600200"/>
            <a:ext cx="4724401" cy="3051176"/>
          </a:xfrm>
          <a:prstGeom prst="rect">
            <a:avLst/>
          </a:prstGeom>
          <a:noFill/>
          <a:ln w="9525">
            <a:noFill/>
            <a:miter lim="800000"/>
            <a:headEnd/>
            <a:tailEnd/>
          </a:ln>
        </p:spPr>
      </p:pic>
      <p:pic>
        <p:nvPicPr>
          <p:cNvPr id="8" name="Picture 4" descr="BNSF Skykomish, AUG2001, Oily Sky_edited-1"/>
          <p:cNvPicPr>
            <a:picLocks noChangeAspect="1" noChangeArrowheads="1"/>
          </p:cNvPicPr>
          <p:nvPr/>
        </p:nvPicPr>
        <p:blipFill>
          <a:blip r:embed="rId5" cstate="print"/>
          <a:srcRect/>
          <a:stretch>
            <a:fillRect/>
          </a:stretch>
        </p:blipFill>
        <p:spPr bwMode="auto">
          <a:xfrm>
            <a:off x="3352800" y="2895600"/>
            <a:ext cx="5562600" cy="369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228600" y="228600"/>
            <a:ext cx="8610600" cy="7620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Skykomish: </a:t>
            </a:r>
            <a:r>
              <a:rPr lang="en-US" sz="3600" dirty="0" smtClean="0">
                <a:solidFill>
                  <a:schemeClr val="accent4">
                    <a:lumMod val="50000"/>
                  </a:schemeClr>
                </a:solidFill>
                <a:effectLst>
                  <a:outerShdw blurRad="38100" dist="38100" dir="2700000" algn="tl">
                    <a:srgbClr val="000000">
                      <a:alpha val="43137"/>
                    </a:srgbClr>
                  </a:outerShdw>
                </a:effectLst>
              </a:rPr>
              <a:t>Over 100 years old</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4" name="TextBox 3"/>
          <p:cNvSpPr txBox="1"/>
          <p:nvPr/>
        </p:nvSpPr>
        <p:spPr>
          <a:xfrm>
            <a:off x="304800" y="1447800"/>
            <a:ext cx="8077200" cy="4893647"/>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1991</a:t>
            </a:r>
            <a:r>
              <a:rPr lang="en-US" sz="2400" dirty="0" smtClean="0">
                <a:solidFill>
                  <a:schemeClr val="bg1"/>
                </a:solidFill>
                <a:latin typeface="Arial" pitchFamily="34" charset="0"/>
                <a:cs typeface="Arial" pitchFamily="34" charset="0"/>
              </a:rPr>
              <a:t> -- Ecology enters into Agreed Order with BNSF for a Remedial Investigation and Feasibility Study.  </a:t>
            </a:r>
          </a:p>
          <a:p>
            <a:endParaRPr lang="en-US" sz="2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BNSF conducts investigation throughout the 90s and submits a Feasibility Study in 1999.  </a:t>
            </a:r>
          </a:p>
          <a:p>
            <a:endParaRPr lang="en-US" sz="2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Ecology conducts further </a:t>
            </a:r>
          </a:p>
          <a:p>
            <a:r>
              <a:rPr lang="en-US" sz="2400" dirty="0" smtClean="0">
                <a:solidFill>
                  <a:schemeClr val="bg1"/>
                </a:solidFill>
                <a:latin typeface="Arial" pitchFamily="34" charset="0"/>
                <a:cs typeface="Arial" pitchFamily="34" charset="0"/>
              </a:rPr>
              <a:t>studies through 2005 to </a:t>
            </a:r>
          </a:p>
          <a:p>
            <a:r>
              <a:rPr lang="en-US" sz="2400" dirty="0" smtClean="0">
                <a:solidFill>
                  <a:schemeClr val="bg1"/>
                </a:solidFill>
                <a:latin typeface="Arial" pitchFamily="34" charset="0"/>
                <a:cs typeface="Arial" pitchFamily="34" charset="0"/>
              </a:rPr>
              <a:t>fill data gaps, and in 2005 </a:t>
            </a:r>
          </a:p>
          <a:p>
            <a:r>
              <a:rPr lang="en-US" sz="2400" dirty="0" smtClean="0">
                <a:solidFill>
                  <a:schemeClr val="bg1"/>
                </a:solidFill>
                <a:latin typeface="Arial" pitchFamily="34" charset="0"/>
                <a:cs typeface="Arial" pitchFamily="34" charset="0"/>
              </a:rPr>
              <a:t>develops a Cleanup Action</a:t>
            </a:r>
          </a:p>
          <a:p>
            <a:r>
              <a:rPr lang="en-US" sz="2400" dirty="0" smtClean="0">
                <a:solidFill>
                  <a:schemeClr val="bg1"/>
                </a:solidFill>
                <a:latin typeface="Arial" pitchFamily="34" charset="0"/>
                <a:cs typeface="Arial" pitchFamily="34" charset="0"/>
              </a:rPr>
              <a:t> Plan based on these </a:t>
            </a:r>
          </a:p>
          <a:p>
            <a:r>
              <a:rPr lang="en-US" sz="2400" dirty="0" smtClean="0">
                <a:solidFill>
                  <a:schemeClr val="bg1"/>
                </a:solidFill>
                <a:latin typeface="Arial" pitchFamily="34" charset="0"/>
                <a:cs typeface="Arial" pitchFamily="34" charset="0"/>
              </a:rPr>
              <a:t>studies.</a:t>
            </a:r>
          </a:p>
          <a:p>
            <a:pPr>
              <a:buFont typeface="Arial" pitchFamily="34" charset="0"/>
              <a:buChar char="•"/>
            </a:pPr>
            <a:endParaRPr lang="en-US" sz="2400" dirty="0">
              <a:solidFill>
                <a:schemeClr val="bg1"/>
              </a:solidFill>
            </a:endParaRPr>
          </a:p>
        </p:txBody>
      </p:sp>
      <p:pic>
        <p:nvPicPr>
          <p:cNvPr id="6" name="Picture 2" descr="C:\Documents and Settings\dach461\Local Settings\Temporary Internet Files\Content.IE5\KCFE62AR\skyhome[1].jpg"/>
          <p:cNvPicPr>
            <a:picLocks noChangeAspect="1" noChangeArrowheads="1"/>
          </p:cNvPicPr>
          <p:nvPr/>
        </p:nvPicPr>
        <p:blipFill>
          <a:blip r:embed="rId4" cstate="print"/>
          <a:srcRect/>
          <a:stretch>
            <a:fillRect/>
          </a:stretch>
        </p:blipFill>
        <p:spPr bwMode="auto">
          <a:xfrm>
            <a:off x="4150390" y="3505200"/>
            <a:ext cx="4702130" cy="306737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0"/>
            <a:ext cx="8229600" cy="8382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2006</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7" name="Picture 6" descr="http://www.skykomishcleanup.com/images/2009_0312_RevisedSched.jpg"/>
          <p:cNvPicPr/>
          <p:nvPr/>
        </p:nvPicPr>
        <p:blipFill>
          <a:blip r:embed="rId4" cstate="print"/>
          <a:srcRect/>
          <a:stretch>
            <a:fillRect/>
          </a:stretch>
        </p:blipFill>
        <p:spPr bwMode="auto">
          <a:xfrm>
            <a:off x="228600" y="923979"/>
            <a:ext cx="8624112" cy="59340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0" y="0"/>
            <a:ext cx="9140825" cy="6858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Autofit/>
          </a:bodyPr>
          <a:lstStyle/>
          <a:p>
            <a:r>
              <a:rPr lang="en-US" sz="4300" dirty="0" smtClean="0">
                <a:solidFill>
                  <a:schemeClr val="accent4">
                    <a:lumMod val="50000"/>
                  </a:schemeClr>
                </a:solidFill>
                <a:effectLst>
                  <a:outerShdw blurRad="38100" dist="38100" dir="2700000" algn="tl">
                    <a:srgbClr val="000000">
                      <a:alpha val="43137"/>
                    </a:srgbClr>
                  </a:outerShdw>
                </a:effectLst>
              </a:rPr>
              <a:t>Creating a Town Vision</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5867400" y="4267200"/>
            <a:ext cx="3124200" cy="369332"/>
          </a:xfrm>
          <a:prstGeom prst="rect">
            <a:avLst/>
          </a:prstGeom>
          <a:noFill/>
        </p:spPr>
        <p:txBody>
          <a:bodyPr wrap="square" rtlCol="0">
            <a:spAutoFit/>
          </a:bodyPr>
          <a:lstStyle/>
          <a:p>
            <a:endParaRPr lang="en-US" dirty="0"/>
          </a:p>
        </p:txBody>
      </p:sp>
      <p:sp>
        <p:nvSpPr>
          <p:cNvPr id="7" name="TextBox 6"/>
          <p:cNvSpPr txBox="1"/>
          <p:nvPr/>
        </p:nvSpPr>
        <p:spPr>
          <a:xfrm>
            <a:off x="5181600" y="1219200"/>
            <a:ext cx="3581400" cy="1846659"/>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2005 -- Ecology partners with the community to develop a vision for their Town after the cleanup.</a:t>
            </a:r>
            <a:endParaRPr lang="en-US" sz="2400" dirty="0" smtClean="0">
              <a:solidFill>
                <a:schemeClr val="bg1"/>
              </a:solidFill>
            </a:endParaRPr>
          </a:p>
          <a:p>
            <a:endParaRPr lang="en-US" dirty="0"/>
          </a:p>
        </p:txBody>
      </p:sp>
      <p:sp>
        <p:nvSpPr>
          <p:cNvPr id="10" name="TextBox 9"/>
          <p:cNvSpPr txBox="1"/>
          <p:nvPr/>
        </p:nvSpPr>
        <p:spPr>
          <a:xfrm>
            <a:off x="152400" y="4267200"/>
            <a:ext cx="3352800" cy="2215991"/>
          </a:xfrm>
          <a:prstGeom prst="rect">
            <a:avLst/>
          </a:prstGeom>
          <a:noFill/>
        </p:spPr>
        <p:txBody>
          <a:bodyPr wrap="square" rtlCol="0">
            <a:spAutoFit/>
          </a:bodyPr>
          <a:lstStyle/>
          <a:p>
            <a:r>
              <a:rPr lang="en-US" sz="2300" dirty="0" smtClean="0">
                <a:solidFill>
                  <a:schemeClr val="bg1"/>
                </a:solidFill>
                <a:latin typeface="Arial" pitchFamily="34" charset="0"/>
                <a:cs typeface="Arial" pitchFamily="34" charset="0"/>
              </a:rPr>
              <a:t>There were workshops, brainstorming sessions, and public discussions to create a final Vision for the Town of Skykomish.</a:t>
            </a:r>
            <a:endParaRPr lang="en-US" sz="2300" dirty="0">
              <a:latin typeface="Arial" pitchFamily="34" charset="0"/>
              <a:cs typeface="Arial" pitchFamily="34" charset="0"/>
            </a:endParaRPr>
          </a:p>
        </p:txBody>
      </p:sp>
      <p:pic>
        <p:nvPicPr>
          <p:cNvPr id="11" name="Picture 4" descr="sky-vision-finalv2_Page_38_Image_0001"/>
          <p:cNvPicPr>
            <a:picLocks noGrp="1" noChangeAspect="1" noChangeArrowheads="1"/>
          </p:cNvPicPr>
          <p:nvPr>
            <p:ph idx="1"/>
          </p:nvPr>
        </p:nvPicPr>
        <p:blipFill>
          <a:blip r:embed="rId4" cstate="print"/>
          <a:srcRect/>
          <a:stretch>
            <a:fillRect/>
          </a:stretch>
        </p:blipFill>
        <p:spPr>
          <a:xfrm>
            <a:off x="3352800" y="3352800"/>
            <a:ext cx="5630863" cy="3347986"/>
          </a:xfrm>
          <a:noFill/>
        </p:spPr>
      </p:pic>
      <p:pic>
        <p:nvPicPr>
          <p:cNvPr id="6" name="Picture 4" descr="DSC_0016_edited-1"/>
          <p:cNvPicPr>
            <a:picLocks noChangeAspect="1" noChangeArrowheads="1"/>
          </p:cNvPicPr>
          <p:nvPr/>
        </p:nvPicPr>
        <p:blipFill>
          <a:blip r:embed="rId5" cstate="print"/>
          <a:srcRect/>
          <a:stretch>
            <a:fillRect/>
          </a:stretch>
        </p:blipFill>
        <p:spPr bwMode="auto">
          <a:xfrm>
            <a:off x="228600" y="1066800"/>
            <a:ext cx="4621312" cy="3072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0" y="0"/>
            <a:ext cx="9140825" cy="6858000"/>
          </a:xfrm>
          <a:prstGeom prst="rect">
            <a:avLst/>
          </a:prstGeom>
          <a:noFill/>
          <a:ln w="9525">
            <a:noFill/>
            <a:miter lim="800000"/>
            <a:headEnd/>
            <a:tailEnd/>
          </a:ln>
        </p:spPr>
      </p:pic>
      <p:sp>
        <p:nvSpPr>
          <p:cNvPr id="2" name="Title 1"/>
          <p:cNvSpPr>
            <a:spLocks noGrp="1"/>
          </p:cNvSpPr>
          <p:nvPr>
            <p:ph type="title"/>
          </p:nvPr>
        </p:nvSpPr>
        <p:spPr>
          <a:xfrm>
            <a:off x="152400" y="228600"/>
            <a:ext cx="8686800" cy="1143000"/>
          </a:xfrm>
        </p:spPr>
        <p:txBody>
          <a:bodyPr>
            <a:noAutofit/>
          </a:bodyPr>
          <a:lstStyle/>
          <a:p>
            <a:r>
              <a:rPr lang="en-US" sz="4000" dirty="0" smtClean="0">
                <a:solidFill>
                  <a:schemeClr val="accent4">
                    <a:lumMod val="50000"/>
                  </a:schemeClr>
                </a:solidFill>
                <a:effectLst>
                  <a:outerShdw blurRad="38100" dist="38100" dir="2700000" algn="tl">
                    <a:srgbClr val="000000">
                      <a:alpha val="43137"/>
                    </a:srgbClr>
                  </a:outerShdw>
                </a:effectLst>
              </a:rPr>
              <a:t>6 Principles Guiding the Vision</a:t>
            </a:r>
            <a:endParaRPr lang="en-US" sz="4000" dirty="0">
              <a:solidFill>
                <a:schemeClr val="accent4">
                  <a:lumMod val="50000"/>
                </a:schemeClr>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4" cstate="print"/>
          <a:srcRect/>
          <a:stretch>
            <a:fillRect/>
          </a:stretch>
        </p:blipFill>
        <p:spPr bwMode="auto">
          <a:xfrm>
            <a:off x="3200400" y="1371600"/>
            <a:ext cx="5643328" cy="52837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990600" y="228600"/>
            <a:ext cx="7086600" cy="990600"/>
          </a:xfrm>
        </p:spPr>
        <p:txBody>
          <a:bodyPr>
            <a:normAutofit/>
          </a:bodyPr>
          <a:lstStyle/>
          <a:p>
            <a:r>
              <a:rPr lang="en-US" sz="4000" dirty="0" smtClean="0">
                <a:solidFill>
                  <a:schemeClr val="accent4">
                    <a:lumMod val="50000"/>
                  </a:schemeClr>
                </a:solidFill>
                <a:effectLst>
                  <a:outerShdw blurRad="38100" dist="38100" dir="2700000" algn="tl">
                    <a:srgbClr val="000000">
                      <a:alpha val="43137"/>
                    </a:srgbClr>
                  </a:outerShdw>
                </a:effectLst>
              </a:rPr>
              <a:t>Creating a Town Vision</a:t>
            </a:r>
            <a:endParaRPr lang="en-US" dirty="0">
              <a:solidFill>
                <a:schemeClr val="accent4">
                  <a:lumMod val="50000"/>
                </a:schemeClr>
              </a:solidFill>
            </a:endParaRPr>
          </a:p>
        </p:txBody>
      </p:sp>
      <p:sp>
        <p:nvSpPr>
          <p:cNvPr id="5" name="TextBox 4"/>
          <p:cNvSpPr txBox="1"/>
          <p:nvPr/>
        </p:nvSpPr>
        <p:spPr>
          <a:xfrm>
            <a:off x="152400" y="1828800"/>
            <a:ext cx="2438400" cy="4401205"/>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Future vision consistent with the Town    	  Comprehensive Plan;</a:t>
            </a:r>
          </a:p>
          <a:p>
            <a:endParaRPr lang="en-US" sz="2000" dirty="0" smtClean="0">
              <a:solidFill>
                <a:schemeClr val="bg1"/>
              </a:solidFill>
              <a:latin typeface="Arial" pitchFamily="34" charset="0"/>
              <a:cs typeface="Arial" pitchFamily="34" charset="0"/>
            </a:endParaRPr>
          </a:p>
          <a:p>
            <a:pPr>
              <a:buNone/>
            </a:pPr>
            <a:r>
              <a:rPr lang="en-US" sz="2000" dirty="0" smtClean="0">
                <a:solidFill>
                  <a:schemeClr val="bg1"/>
                </a:solidFill>
                <a:latin typeface="Arial" pitchFamily="34" charset="0"/>
                <a:cs typeface="Arial" pitchFamily="34" charset="0"/>
              </a:rPr>
              <a:t>Community defined themes for vision;</a:t>
            </a:r>
          </a:p>
          <a:p>
            <a:pPr>
              <a:buNone/>
            </a:pPr>
            <a:endParaRPr lang="en-US" sz="2000" dirty="0" smtClean="0">
              <a:solidFill>
                <a:schemeClr val="bg1"/>
              </a:solidFill>
              <a:latin typeface="Arial" pitchFamily="34" charset="0"/>
              <a:cs typeface="Arial" pitchFamily="34" charset="0"/>
            </a:endParaRPr>
          </a:p>
          <a:p>
            <a:pPr>
              <a:buNone/>
            </a:pPr>
            <a:r>
              <a:rPr lang="en-US" sz="2000" dirty="0" smtClean="0">
                <a:solidFill>
                  <a:schemeClr val="bg1"/>
                </a:solidFill>
                <a:latin typeface="Arial" pitchFamily="34" charset="0"/>
                <a:cs typeface="Arial" pitchFamily="34" charset="0"/>
              </a:rPr>
              <a:t>Define options for development in the Town and specific projects following the cleanup.</a:t>
            </a:r>
            <a:endParaRPr lang="en-US" sz="2000" dirty="0">
              <a:latin typeface="Arial" pitchFamily="34" charset="0"/>
              <a:cs typeface="Arial" pitchFamily="34" charset="0"/>
            </a:endParaRPr>
          </a:p>
        </p:txBody>
      </p:sp>
      <p:pic>
        <p:nvPicPr>
          <p:cNvPr id="6" name="Picture 4"/>
          <p:cNvPicPr>
            <a:picLocks noGrp="1" noChangeAspect="1" noChangeArrowheads="1"/>
          </p:cNvPicPr>
          <p:nvPr>
            <p:ph idx="1"/>
          </p:nvPr>
        </p:nvPicPr>
        <p:blipFill>
          <a:blip r:embed="rId4" cstate="print"/>
          <a:srcRect/>
          <a:stretch>
            <a:fillRect/>
          </a:stretch>
        </p:blipFill>
        <p:spPr bwMode="auto">
          <a:xfrm>
            <a:off x="2667000" y="1752600"/>
            <a:ext cx="6225448" cy="45977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990600" y="228600"/>
            <a:ext cx="7086600" cy="762000"/>
          </a:xfrm>
        </p:spPr>
        <p:txBody>
          <a:bodyPr>
            <a:normAutofit/>
          </a:bodyPr>
          <a:lstStyle/>
          <a:p>
            <a:r>
              <a:rPr lang="en-US" sz="4000" dirty="0" smtClean="0">
                <a:solidFill>
                  <a:schemeClr val="accent4">
                    <a:lumMod val="50000"/>
                  </a:schemeClr>
                </a:solidFill>
                <a:effectLst>
                  <a:outerShdw blurRad="38100" dist="38100" dir="2700000" algn="tl">
                    <a:srgbClr val="000000">
                      <a:alpha val="43137"/>
                    </a:srgbClr>
                  </a:outerShdw>
                </a:effectLst>
              </a:rPr>
              <a:t>Creating a Town Vision</a:t>
            </a:r>
            <a:endParaRPr lang="en-US" dirty="0">
              <a:solidFill>
                <a:schemeClr val="accent4">
                  <a:lumMod val="50000"/>
                </a:schemeClr>
              </a:solidFill>
            </a:endParaRPr>
          </a:p>
        </p:txBody>
      </p:sp>
      <p:sp>
        <p:nvSpPr>
          <p:cNvPr id="5" name="TextBox 4"/>
          <p:cNvSpPr txBox="1"/>
          <p:nvPr/>
        </p:nvSpPr>
        <p:spPr>
          <a:xfrm>
            <a:off x="2590800" y="6248400"/>
            <a:ext cx="4419600" cy="461665"/>
          </a:xfrm>
          <a:prstGeom prst="rect">
            <a:avLst/>
          </a:prstGeom>
          <a:noFill/>
        </p:spPr>
        <p:txBody>
          <a:bodyPr wrap="square" rtlCol="0">
            <a:spAutoFit/>
          </a:bodyPr>
          <a:lstStyle/>
          <a:p>
            <a:r>
              <a:rPr lang="en-US" sz="2400" dirty="0" smtClean="0">
                <a:solidFill>
                  <a:srgbClr val="5F3F1F"/>
                </a:solidFill>
                <a:latin typeface="Arial" pitchFamily="34" charset="0"/>
                <a:cs typeface="Arial" pitchFamily="34" charset="0"/>
              </a:rPr>
              <a:t>Future vision of the levee.</a:t>
            </a:r>
            <a:endParaRPr lang="en-US" sz="2400" dirty="0">
              <a:solidFill>
                <a:srgbClr val="5F3F1F"/>
              </a:solidFill>
              <a:latin typeface="Arial" pitchFamily="34" charset="0"/>
              <a:cs typeface="Arial" pitchFamily="34" charset="0"/>
            </a:endParaRPr>
          </a:p>
        </p:txBody>
      </p:sp>
      <p:pic>
        <p:nvPicPr>
          <p:cNvPr id="9" name="Picture 2"/>
          <p:cNvPicPr>
            <a:picLocks noGrp="1" noChangeAspect="1" noChangeArrowheads="1"/>
          </p:cNvPicPr>
          <p:nvPr>
            <p:ph idx="1"/>
          </p:nvPr>
        </p:nvPicPr>
        <p:blipFill>
          <a:blip r:embed="rId4" cstate="print"/>
          <a:srcRect/>
          <a:stretch>
            <a:fillRect/>
          </a:stretch>
        </p:blipFill>
        <p:spPr bwMode="auto">
          <a:xfrm>
            <a:off x="346054" y="1066800"/>
            <a:ext cx="8195201"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990600" y="228600"/>
            <a:ext cx="7086600" cy="762000"/>
          </a:xfrm>
        </p:spPr>
        <p:txBody>
          <a:bodyPr>
            <a:normAutofit/>
          </a:bodyPr>
          <a:lstStyle/>
          <a:p>
            <a:r>
              <a:rPr lang="en-US" sz="4000" dirty="0" smtClean="0">
                <a:solidFill>
                  <a:schemeClr val="accent4">
                    <a:lumMod val="50000"/>
                  </a:schemeClr>
                </a:solidFill>
                <a:effectLst>
                  <a:outerShdw blurRad="38100" dist="38100" dir="2700000" algn="tl">
                    <a:srgbClr val="000000">
                      <a:alpha val="43137"/>
                    </a:srgbClr>
                  </a:outerShdw>
                </a:effectLst>
              </a:rPr>
              <a:t>Creating a Town Vision</a:t>
            </a:r>
            <a:endParaRPr lang="en-US" dirty="0">
              <a:solidFill>
                <a:schemeClr val="accent4">
                  <a:lumMod val="50000"/>
                </a:schemeClr>
              </a:solidFill>
            </a:endParaRPr>
          </a:p>
        </p:txBody>
      </p:sp>
      <p:sp>
        <p:nvSpPr>
          <p:cNvPr id="5" name="TextBox 4"/>
          <p:cNvSpPr txBox="1"/>
          <p:nvPr/>
        </p:nvSpPr>
        <p:spPr>
          <a:xfrm>
            <a:off x="2590800" y="6248400"/>
            <a:ext cx="4419600" cy="461665"/>
          </a:xfrm>
          <a:prstGeom prst="rect">
            <a:avLst/>
          </a:prstGeom>
          <a:noFill/>
        </p:spPr>
        <p:txBody>
          <a:bodyPr wrap="square" rtlCol="0">
            <a:spAutoFit/>
          </a:bodyPr>
          <a:lstStyle/>
          <a:p>
            <a:r>
              <a:rPr lang="en-US" sz="2400" dirty="0" smtClean="0">
                <a:solidFill>
                  <a:srgbClr val="5F3F1F"/>
                </a:solidFill>
                <a:latin typeface="Arial" pitchFamily="34" charset="0"/>
                <a:cs typeface="Arial" pitchFamily="34" charset="0"/>
              </a:rPr>
              <a:t>Future vision of the town.</a:t>
            </a:r>
            <a:endParaRPr lang="en-US" sz="2400" dirty="0">
              <a:solidFill>
                <a:srgbClr val="5F3F1F"/>
              </a:solidFill>
              <a:latin typeface="Arial" pitchFamily="34" charset="0"/>
              <a:cs typeface="Arial" pitchFamily="34" charset="0"/>
            </a:endParaRPr>
          </a:p>
        </p:txBody>
      </p:sp>
      <p:pic>
        <p:nvPicPr>
          <p:cNvPr id="7" name="Picture 2" descr="sky-vision-finalv2_Page_30_Image_0001"/>
          <p:cNvPicPr>
            <a:picLocks noGrp="1" noChangeAspect="1" noChangeArrowheads="1"/>
          </p:cNvPicPr>
          <p:nvPr>
            <p:ph idx="1"/>
          </p:nvPr>
        </p:nvPicPr>
        <p:blipFill>
          <a:blip r:embed="rId4" cstate="print"/>
          <a:srcRect/>
          <a:stretch>
            <a:fillRect/>
          </a:stretch>
        </p:blipFill>
        <p:spPr>
          <a:xfrm>
            <a:off x="579086" y="911302"/>
            <a:ext cx="7879114" cy="5397423"/>
          </a:xfrm>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990600" y="228600"/>
            <a:ext cx="7086600" cy="762000"/>
          </a:xfrm>
        </p:spPr>
        <p:txBody>
          <a:bodyPr>
            <a:normAutofit/>
          </a:bodyPr>
          <a:lstStyle/>
          <a:p>
            <a:r>
              <a:rPr lang="en-US" sz="4000" dirty="0" smtClean="0">
                <a:solidFill>
                  <a:schemeClr val="accent4">
                    <a:lumMod val="50000"/>
                  </a:schemeClr>
                </a:solidFill>
                <a:effectLst>
                  <a:outerShdw blurRad="38100" dist="38100" dir="2700000" algn="tl">
                    <a:srgbClr val="000000">
                      <a:alpha val="43137"/>
                    </a:srgbClr>
                  </a:outerShdw>
                </a:effectLst>
              </a:rPr>
              <a:t>Creating a Town Vision</a:t>
            </a:r>
            <a:endParaRPr lang="en-US" dirty="0">
              <a:solidFill>
                <a:schemeClr val="accent4">
                  <a:lumMod val="50000"/>
                </a:schemeClr>
              </a:solidFill>
            </a:endParaRPr>
          </a:p>
        </p:txBody>
      </p:sp>
      <p:pic>
        <p:nvPicPr>
          <p:cNvPr id="8" name="Picture 2" descr="sky-vision-finalv2_Page_26_Image_0001"/>
          <p:cNvPicPr>
            <a:picLocks noChangeAspect="1" noChangeArrowheads="1"/>
          </p:cNvPicPr>
          <p:nvPr/>
        </p:nvPicPr>
        <p:blipFill>
          <a:blip r:embed="rId4" cstate="print"/>
          <a:srcRect/>
          <a:stretch>
            <a:fillRect/>
          </a:stretch>
        </p:blipFill>
        <p:spPr bwMode="auto">
          <a:xfrm>
            <a:off x="3657600" y="1066800"/>
            <a:ext cx="5257800" cy="3598546"/>
          </a:xfrm>
          <a:prstGeom prst="rect">
            <a:avLst/>
          </a:prstGeom>
          <a:noFill/>
        </p:spPr>
      </p:pic>
      <p:pic>
        <p:nvPicPr>
          <p:cNvPr id="7" name="Picture 2" descr="sky-vision-finalv2_Page_25_Image_0001"/>
          <p:cNvPicPr>
            <a:picLocks noGrp="1" noChangeAspect="1" noChangeArrowheads="1"/>
          </p:cNvPicPr>
          <p:nvPr>
            <p:ph idx="1"/>
          </p:nvPr>
        </p:nvPicPr>
        <p:blipFill>
          <a:blip r:embed="rId5" cstate="print"/>
          <a:srcRect/>
          <a:stretch>
            <a:fillRect/>
          </a:stretch>
        </p:blipFill>
        <p:spPr>
          <a:xfrm>
            <a:off x="152399" y="3429000"/>
            <a:ext cx="5293315" cy="3305812"/>
          </a:xfrm>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70657" name="Rectangle 1"/>
          <p:cNvSpPr>
            <a:spLocks noChangeArrowheads="1"/>
          </p:cNvSpPr>
          <p:nvPr/>
        </p:nvSpPr>
        <p:spPr bwMode="auto">
          <a:xfrm>
            <a:off x="228600" y="838200"/>
            <a:ext cx="8305800" cy="3754874"/>
          </a:xfrm>
          <a:prstGeom prst="rect">
            <a:avLst/>
          </a:prstGeom>
          <a:noFill/>
          <a:ln w="9525">
            <a:noFill/>
            <a:miter lim="800000"/>
            <a:headEnd/>
            <a:tailEnd/>
          </a:ln>
          <a:effectLst/>
        </p:spPr>
        <p:txBody>
          <a:bodyPr wrap="square" anchor="ctr">
            <a:spAutoFit/>
          </a:bodyPr>
          <a:lstStyle/>
          <a:p>
            <a:pPr eaLnBrk="0" hangingPunct="0">
              <a:defRPr/>
            </a:pPr>
            <a:r>
              <a:rPr lang="en-US" sz="2800" u="sng" dirty="0">
                <a:solidFill>
                  <a:schemeClr val="bg1"/>
                </a:solidFill>
                <a:latin typeface="Arial" pitchFamily="34" charset="0"/>
                <a:ea typeface="Times New Roman" pitchFamily="18" charset="0"/>
                <a:cs typeface="Arial" pitchFamily="34" charset="0"/>
              </a:rPr>
              <a:t>Preamble to the Model Toxics Control </a:t>
            </a:r>
            <a:r>
              <a:rPr lang="en-US" sz="2800" u="sng" dirty="0" smtClean="0">
                <a:solidFill>
                  <a:schemeClr val="bg1"/>
                </a:solidFill>
                <a:latin typeface="Arial" pitchFamily="34" charset="0"/>
                <a:ea typeface="Times New Roman" pitchFamily="18" charset="0"/>
                <a:cs typeface="Arial" pitchFamily="34" charset="0"/>
              </a:rPr>
              <a:t>Act (MTCA)</a:t>
            </a:r>
            <a:endParaRPr lang="en-US" sz="2800" u="sng" dirty="0">
              <a:solidFill>
                <a:schemeClr val="bg1"/>
              </a:solidFill>
              <a:latin typeface="Arial" pitchFamily="34" charset="0"/>
              <a:ea typeface="Times New Roman" pitchFamily="18" charset="0"/>
              <a:cs typeface="Arial" pitchFamily="34" charset="0"/>
            </a:endParaRPr>
          </a:p>
          <a:p>
            <a:pPr eaLnBrk="0" hangingPunct="0">
              <a:defRPr/>
            </a:pPr>
            <a:endParaRPr lang="en-US" sz="1200" u="sng" dirty="0">
              <a:solidFill>
                <a:schemeClr val="bg1"/>
              </a:solidFill>
              <a:latin typeface="Arial" pitchFamily="34" charset="0"/>
            </a:endParaRPr>
          </a:p>
          <a:p>
            <a:pPr eaLnBrk="0" hangingPunct="0">
              <a:defRPr/>
            </a:pPr>
            <a:r>
              <a:rPr lang="en-US" sz="2800" dirty="0">
                <a:solidFill>
                  <a:schemeClr val="bg1"/>
                </a:solidFill>
                <a:latin typeface="Arial" pitchFamily="34" charset="0"/>
                <a:ea typeface="Times New Roman" pitchFamily="18" charset="0"/>
                <a:cs typeface="Arial" pitchFamily="34" charset="0"/>
              </a:rPr>
              <a:t>“Each person has a fundamental and inalienable right to a healthful environment, and each person has a responsibility to preserve and enhance that right.  The beneficial stewardship of the land, air, and waters of the state is a solemn obligation of the present generation for the benefit of future generations.”</a:t>
            </a:r>
            <a:endParaRPr lang="en-US" sz="2800" dirty="0">
              <a:solidFill>
                <a:schemeClr val="bg1"/>
              </a:solidFill>
              <a:latin typeface="Arial" pitchFamily="34" charset="0"/>
            </a:endParaRPr>
          </a:p>
        </p:txBody>
      </p:sp>
      <p:sp>
        <p:nvSpPr>
          <p:cNvPr id="14339" name="TextBox 5"/>
          <p:cNvSpPr txBox="1">
            <a:spLocks noChangeArrowheads="1"/>
          </p:cNvSpPr>
          <p:nvPr/>
        </p:nvSpPr>
        <p:spPr bwMode="auto">
          <a:xfrm>
            <a:off x="228600" y="4888230"/>
            <a:ext cx="6629400" cy="1969770"/>
          </a:xfrm>
          <a:prstGeom prst="rect">
            <a:avLst/>
          </a:prstGeom>
          <a:noFill/>
          <a:ln w="9525">
            <a:noFill/>
            <a:miter lim="800000"/>
            <a:headEnd/>
            <a:tailEnd/>
          </a:ln>
        </p:spPr>
        <p:txBody>
          <a:bodyPr wrap="square">
            <a:spAutoFit/>
          </a:bodyPr>
          <a:lstStyle/>
          <a:p>
            <a:r>
              <a:rPr lang="en-US" sz="2800" b="1" dirty="0" smtClean="0">
                <a:solidFill>
                  <a:schemeClr val="bg1"/>
                </a:solidFill>
                <a:latin typeface="Arial" pitchFamily="34" charset="0"/>
                <a:cs typeface="Arial" pitchFamily="34" charset="0"/>
              </a:rPr>
              <a:t>The </a:t>
            </a:r>
            <a:r>
              <a:rPr lang="en-US" sz="2800" b="1" dirty="0">
                <a:solidFill>
                  <a:schemeClr val="bg1"/>
                </a:solidFill>
                <a:latin typeface="Arial" pitchFamily="34" charset="0"/>
                <a:cs typeface="Arial" pitchFamily="34" charset="0"/>
              </a:rPr>
              <a:t>goals and mission </a:t>
            </a:r>
            <a:r>
              <a:rPr lang="en-US" sz="2800" dirty="0">
                <a:solidFill>
                  <a:schemeClr val="bg1"/>
                </a:solidFill>
                <a:latin typeface="Arial" pitchFamily="34" charset="0"/>
                <a:cs typeface="Arial" pitchFamily="34" charset="0"/>
              </a:rPr>
              <a:t>of the Toxics Cleanup Program </a:t>
            </a:r>
            <a:r>
              <a:rPr lang="en-US" sz="2800" dirty="0" smtClean="0">
                <a:solidFill>
                  <a:schemeClr val="bg1"/>
                </a:solidFill>
                <a:latin typeface="Arial" pitchFamily="34" charset="0"/>
                <a:cs typeface="Arial" pitchFamily="34" charset="0"/>
              </a:rPr>
              <a:t>is to </a:t>
            </a:r>
            <a:r>
              <a:rPr lang="en-US" sz="2800" b="1" dirty="0" smtClean="0">
                <a:solidFill>
                  <a:schemeClr val="bg1"/>
                </a:solidFill>
                <a:latin typeface="Arial" pitchFamily="34" charset="0"/>
                <a:cs typeface="Arial" pitchFamily="34" charset="0"/>
              </a:rPr>
              <a:t>get contaminants </a:t>
            </a:r>
            <a:r>
              <a:rPr lang="en-US" sz="2800" b="1" dirty="0">
                <a:solidFill>
                  <a:schemeClr val="bg1"/>
                </a:solidFill>
                <a:latin typeface="Arial" pitchFamily="34" charset="0"/>
                <a:cs typeface="Arial" pitchFamily="34" charset="0"/>
              </a:rPr>
              <a:t>from the environment and keep them out</a:t>
            </a:r>
            <a:r>
              <a:rPr lang="en-US" sz="2800" b="1" dirty="0">
                <a:solidFill>
                  <a:schemeClr val="bg1"/>
                </a:solidFill>
              </a:rPr>
              <a:t>. </a:t>
            </a:r>
            <a:endParaRPr lang="en-US" sz="2000" b="1" dirty="0">
              <a:solidFill>
                <a:schemeClr val="bg1"/>
              </a:solidFill>
            </a:endParaRPr>
          </a:p>
          <a:p>
            <a:endParaRPr lang="en-US" sz="1000" dirty="0">
              <a:solidFill>
                <a:schemeClr val="bg1"/>
              </a:solidFill>
            </a:endParaRPr>
          </a:p>
        </p:txBody>
      </p:sp>
      <p:pic>
        <p:nvPicPr>
          <p:cNvPr id="14341" name="Picture 2"/>
          <p:cNvPicPr>
            <a:picLocks noChangeAspect="1" noChangeArrowheads="1"/>
          </p:cNvPicPr>
          <p:nvPr/>
        </p:nvPicPr>
        <p:blipFill>
          <a:blip r:embed="rId4" cstate="print"/>
          <a:srcRect/>
          <a:stretch>
            <a:fillRect/>
          </a:stretch>
        </p:blipFill>
        <p:spPr bwMode="auto">
          <a:xfrm>
            <a:off x="6934199" y="3886200"/>
            <a:ext cx="2032359" cy="2819400"/>
          </a:xfrm>
          <a:prstGeom prst="rect">
            <a:avLst/>
          </a:prstGeom>
          <a:noFill/>
          <a:ln w="9525">
            <a:noFill/>
            <a:miter lim="800000"/>
            <a:headEnd/>
            <a:tailEnd/>
          </a:ln>
        </p:spPr>
      </p:pic>
      <p:sp>
        <p:nvSpPr>
          <p:cNvPr id="8" name="Rectangle 7"/>
          <p:cNvSpPr/>
          <p:nvPr/>
        </p:nvSpPr>
        <p:spPr>
          <a:xfrm>
            <a:off x="1447800" y="304800"/>
            <a:ext cx="6288901" cy="646331"/>
          </a:xfrm>
          <a:prstGeom prst="rect">
            <a:avLst/>
          </a:prstGeom>
        </p:spPr>
        <p:txBody>
          <a:bodyPr wrap="none">
            <a:spAutoFit/>
          </a:bodyPr>
          <a:lstStyle/>
          <a:p>
            <a:r>
              <a:rPr lang="en-US" sz="3600" b="1" dirty="0" smtClean="0">
                <a:solidFill>
                  <a:srgbClr val="483018"/>
                </a:solidFill>
                <a:effectLst>
                  <a:outerShdw blurRad="38100" dist="38100" dir="2700000" algn="tl">
                    <a:srgbClr val="000000">
                      <a:alpha val="43137"/>
                    </a:srgbClr>
                  </a:outerShdw>
                </a:effectLst>
                <a:latin typeface="Arial" pitchFamily="34" charset="0"/>
                <a:cs typeface="Arial" pitchFamily="34" charset="0"/>
              </a:rPr>
              <a:t>Program Goals and Mission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228600"/>
            <a:ext cx="8229600" cy="685800"/>
          </a:xfrm>
        </p:spPr>
        <p:txBody>
          <a:bodyPr>
            <a:normAutofit fontScale="90000"/>
          </a:bodyPr>
          <a:lstStyle/>
          <a:p>
            <a:r>
              <a:rPr lang="en-US" sz="4000" dirty="0" smtClean="0">
                <a:solidFill>
                  <a:schemeClr val="accent4">
                    <a:lumMod val="50000"/>
                  </a:schemeClr>
                </a:solidFill>
                <a:effectLst>
                  <a:outerShdw blurRad="38100" dist="38100" dir="2700000" algn="tl">
                    <a:srgbClr val="000000">
                      <a:alpha val="43137"/>
                    </a:srgbClr>
                  </a:outerShdw>
                </a:effectLst>
              </a:rPr>
              <a:t>Skykomish: 2006</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5" name="Picture 9" descr="IMG_0269"/>
          <p:cNvPicPr>
            <a:picLocks noChangeAspect="1" noChangeArrowheads="1"/>
          </p:cNvPicPr>
          <p:nvPr/>
        </p:nvPicPr>
        <p:blipFill>
          <a:blip r:embed="rId4" cstate="print">
            <a:lum bright="16000" contrast="10000"/>
          </a:blip>
          <a:srcRect/>
          <a:stretch>
            <a:fillRect/>
          </a:stretch>
        </p:blipFill>
        <p:spPr>
          <a:xfrm>
            <a:off x="152400" y="1066800"/>
            <a:ext cx="5170488" cy="3606782"/>
          </a:xfrm>
          <a:prstGeom prst="rect">
            <a:avLst/>
          </a:prstGeom>
          <a:noFill/>
        </p:spPr>
      </p:pic>
      <p:pic>
        <p:nvPicPr>
          <p:cNvPr id="6" name="Picture 2"/>
          <p:cNvPicPr>
            <a:picLocks noChangeAspect="1" noChangeArrowheads="1"/>
          </p:cNvPicPr>
          <p:nvPr/>
        </p:nvPicPr>
        <p:blipFill>
          <a:blip r:embed="rId5" cstate="print">
            <a:lum bright="5000" contrast="19000"/>
          </a:blip>
          <a:srcRect/>
          <a:stretch>
            <a:fillRect/>
          </a:stretch>
        </p:blipFill>
        <p:spPr bwMode="auto">
          <a:xfrm>
            <a:off x="4114800" y="3028950"/>
            <a:ext cx="4851400" cy="3638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8382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2006</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7" name="Picture 2" descr="IMG_0414"/>
          <p:cNvPicPr>
            <a:picLocks noChangeAspect="1" noChangeArrowheads="1"/>
          </p:cNvPicPr>
          <p:nvPr/>
        </p:nvPicPr>
        <p:blipFill>
          <a:blip r:embed="rId4" cstate="print"/>
          <a:srcRect/>
          <a:stretch>
            <a:fillRect/>
          </a:stretch>
        </p:blipFill>
        <p:spPr bwMode="auto">
          <a:xfrm>
            <a:off x="152400" y="3200400"/>
            <a:ext cx="5105400" cy="3403009"/>
          </a:xfrm>
          <a:prstGeom prst="rect">
            <a:avLst/>
          </a:prstGeom>
          <a:noFill/>
          <a:ln w="9525">
            <a:noFill/>
            <a:miter lim="800000"/>
            <a:headEnd/>
            <a:tailEnd/>
          </a:ln>
        </p:spPr>
      </p:pic>
      <p:pic>
        <p:nvPicPr>
          <p:cNvPr id="8" name="Picture 5" descr="Bridge supervisors"/>
          <p:cNvPicPr>
            <a:picLocks noChangeAspect="1" noChangeArrowheads="1"/>
          </p:cNvPicPr>
          <p:nvPr/>
        </p:nvPicPr>
        <p:blipFill>
          <a:blip r:embed="rId5" cstate="print"/>
          <a:srcRect/>
          <a:stretch>
            <a:fillRect/>
          </a:stretch>
        </p:blipFill>
        <p:spPr>
          <a:xfrm>
            <a:off x="4724400" y="1066800"/>
            <a:ext cx="4191000" cy="3143250"/>
          </a:xfrm>
          <a:prstGeom prst="rect">
            <a:avLst/>
          </a:prstGeom>
          <a:noFill/>
          <a:ln>
            <a:solidFill>
              <a:schemeClr val="bg1">
                <a:lumMod val="50000"/>
                <a:lumOff val="50000"/>
              </a:schemeClr>
            </a:solidFill>
          </a:ln>
        </p:spPr>
      </p:pic>
      <p:sp>
        <p:nvSpPr>
          <p:cNvPr id="9" name="TextBox 8"/>
          <p:cNvSpPr txBox="1"/>
          <p:nvPr/>
        </p:nvSpPr>
        <p:spPr>
          <a:xfrm>
            <a:off x="152400" y="1143000"/>
            <a:ext cx="4724400" cy="1785104"/>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Massive amounts of contamination leaches from the land towards the river.</a:t>
            </a:r>
          </a:p>
          <a:p>
            <a:endParaRPr lang="en-US" sz="1000" dirty="0" smtClean="0">
              <a:solidFill>
                <a:schemeClr val="bg1"/>
              </a:solidFill>
              <a:latin typeface="Arial" pitchFamily="34" charset="0"/>
              <a:cs typeface="Arial" pitchFamily="34" charset="0"/>
            </a:endParaRPr>
          </a:p>
          <a:p>
            <a:r>
              <a:rPr lang="en-US" sz="2000" dirty="0" smtClean="0">
                <a:solidFill>
                  <a:schemeClr val="bg1"/>
                </a:solidFill>
                <a:latin typeface="Arial" pitchFamily="34" charset="0"/>
                <a:cs typeface="Arial" pitchFamily="34" charset="0"/>
              </a:rPr>
              <a:t>This is one of the first times people in the community really see the extent of the contamination under their town.</a:t>
            </a:r>
            <a:endParaRPr lang="en-US" sz="2000" dirty="0">
              <a:solidFill>
                <a:schemeClr val="bg1"/>
              </a:solidFill>
              <a:latin typeface="Arial" pitchFamily="34" charset="0"/>
              <a:cs typeface="Arial" pitchFamily="34" charset="0"/>
            </a:endParaRPr>
          </a:p>
        </p:txBody>
      </p:sp>
      <p:sp>
        <p:nvSpPr>
          <p:cNvPr id="10" name="Rectangle 9"/>
          <p:cNvSpPr/>
          <p:nvPr/>
        </p:nvSpPr>
        <p:spPr>
          <a:xfrm>
            <a:off x="5562600" y="4648200"/>
            <a:ext cx="3200400" cy="1015663"/>
          </a:xfrm>
          <a:prstGeom prst="rect">
            <a:avLst/>
          </a:prstGeom>
        </p:spPr>
        <p:txBody>
          <a:bodyPr wrap="square">
            <a:spAutoFit/>
          </a:bodyPr>
          <a:lstStyle/>
          <a:p>
            <a:r>
              <a:rPr lang="en-US" sz="2000" dirty="0" smtClean="0">
                <a:solidFill>
                  <a:schemeClr val="bg1"/>
                </a:solidFill>
                <a:latin typeface="Arial" pitchFamily="34" charset="0"/>
                <a:cs typeface="Arial" pitchFamily="34" charset="0"/>
              </a:rPr>
              <a:t>Removed over 100,000 tons of contaminated soil; over 30,000 gallons of oil.</a:t>
            </a:r>
            <a:endParaRPr lang="en-US"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8382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2006</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5" name="Rectangle 4"/>
          <p:cNvSpPr/>
          <p:nvPr/>
        </p:nvSpPr>
        <p:spPr>
          <a:xfrm>
            <a:off x="457200" y="1219200"/>
            <a:ext cx="3962400" cy="2246769"/>
          </a:xfrm>
          <a:prstGeom prst="rect">
            <a:avLst/>
          </a:prstGeom>
        </p:spPr>
        <p:txBody>
          <a:bodyPr wrap="square">
            <a:spAutoFit/>
          </a:bodyPr>
          <a:lstStyle/>
          <a:p>
            <a:r>
              <a:rPr lang="en-US" sz="2000" b="1" dirty="0" smtClean="0">
                <a:solidFill>
                  <a:schemeClr val="accent4">
                    <a:lumMod val="50000"/>
                  </a:schemeClr>
                </a:solidFill>
                <a:latin typeface="Arial" pitchFamily="34" charset="0"/>
                <a:cs typeface="Arial" pitchFamily="34" charset="0"/>
              </a:rPr>
              <a:t>Removed &amp; replaced contaminated river sediments &amp; soil in river bank.</a:t>
            </a:r>
          </a:p>
          <a:p>
            <a:endParaRPr lang="en-US" sz="2000" b="1" dirty="0" smtClean="0">
              <a:solidFill>
                <a:schemeClr val="accent4">
                  <a:lumMod val="50000"/>
                </a:schemeClr>
              </a:solidFill>
              <a:latin typeface="Arial" pitchFamily="34" charset="0"/>
              <a:cs typeface="Arial" pitchFamily="34" charset="0"/>
            </a:endParaRPr>
          </a:p>
          <a:p>
            <a:r>
              <a:rPr lang="en-US" sz="2000" b="1" dirty="0" smtClean="0">
                <a:solidFill>
                  <a:schemeClr val="accent4">
                    <a:lumMod val="50000"/>
                  </a:schemeClr>
                </a:solidFill>
                <a:latin typeface="Arial" pitchFamily="34" charset="0"/>
                <a:cs typeface="Arial" pitchFamily="34" charset="0"/>
              </a:rPr>
              <a:t>Replaced river flood levee and removed existing contaminants.</a:t>
            </a:r>
          </a:p>
        </p:txBody>
      </p:sp>
      <p:pic>
        <p:nvPicPr>
          <p:cNvPr id="7" name="Picture 2" descr="Picture 119"/>
          <p:cNvPicPr>
            <a:picLocks noChangeAspect="1" noChangeArrowheads="1"/>
          </p:cNvPicPr>
          <p:nvPr/>
        </p:nvPicPr>
        <p:blipFill>
          <a:blip r:embed="rId4" cstate="print"/>
          <a:srcRect/>
          <a:stretch>
            <a:fillRect/>
          </a:stretch>
        </p:blipFill>
        <p:spPr bwMode="auto">
          <a:xfrm>
            <a:off x="5181600" y="1219200"/>
            <a:ext cx="3582988" cy="5372616"/>
          </a:xfrm>
          <a:prstGeom prst="rect">
            <a:avLst/>
          </a:prstGeom>
          <a:noFill/>
          <a:ln w="9525">
            <a:noFill/>
            <a:miter lim="800000"/>
            <a:headEnd/>
            <a:tailEnd/>
          </a:ln>
        </p:spPr>
      </p:pic>
      <p:pic>
        <p:nvPicPr>
          <p:cNvPr id="8" name="Picture 2" descr="Picture 005"/>
          <p:cNvPicPr>
            <a:picLocks noChangeAspect="1" noChangeArrowheads="1"/>
          </p:cNvPicPr>
          <p:nvPr/>
        </p:nvPicPr>
        <p:blipFill>
          <a:blip r:embed="rId5" cstate="print"/>
          <a:srcRect/>
          <a:stretch>
            <a:fillRect/>
          </a:stretch>
        </p:blipFill>
        <p:spPr bwMode="auto">
          <a:xfrm>
            <a:off x="381000" y="3553345"/>
            <a:ext cx="4495800" cy="2996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8382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2006</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5" name="Rectangle 4"/>
          <p:cNvSpPr/>
          <p:nvPr/>
        </p:nvSpPr>
        <p:spPr>
          <a:xfrm>
            <a:off x="609600" y="1447800"/>
            <a:ext cx="3657600" cy="1015663"/>
          </a:xfrm>
          <a:prstGeom prst="rect">
            <a:avLst/>
          </a:prstGeom>
        </p:spPr>
        <p:txBody>
          <a:bodyPr wrap="square">
            <a:spAutoFit/>
          </a:bodyPr>
          <a:lstStyle/>
          <a:p>
            <a:r>
              <a:rPr lang="en-US" sz="2000" b="1" dirty="0" smtClean="0">
                <a:solidFill>
                  <a:schemeClr val="accent4">
                    <a:lumMod val="50000"/>
                  </a:schemeClr>
                </a:solidFill>
                <a:latin typeface="Arial" pitchFamily="34" charset="0"/>
                <a:cs typeface="Arial" pitchFamily="34" charset="0"/>
              </a:rPr>
              <a:t>Excavated five properties; included relocating &amp; returning residences.</a:t>
            </a:r>
          </a:p>
        </p:txBody>
      </p:sp>
      <p:pic>
        <p:nvPicPr>
          <p:cNvPr id="8" name="Picture 2"/>
          <p:cNvPicPr>
            <a:picLocks noChangeAspect="1" noChangeArrowheads="1"/>
          </p:cNvPicPr>
          <p:nvPr/>
        </p:nvPicPr>
        <p:blipFill>
          <a:blip r:embed="rId4" cstate="print"/>
          <a:srcRect/>
          <a:stretch>
            <a:fillRect/>
          </a:stretch>
        </p:blipFill>
        <p:spPr bwMode="auto">
          <a:xfrm>
            <a:off x="4678680" y="1219200"/>
            <a:ext cx="4267200" cy="3048000"/>
          </a:xfrm>
          <a:prstGeom prst="rect">
            <a:avLst/>
          </a:prstGeom>
          <a:noFill/>
          <a:ln w="9525">
            <a:noFill/>
            <a:miter lim="800000"/>
            <a:headEnd/>
            <a:tailEnd/>
          </a:ln>
        </p:spPr>
      </p:pic>
      <p:pic>
        <p:nvPicPr>
          <p:cNvPr id="7" name="Picture 3" descr="Moore house and teacherage moving"/>
          <p:cNvPicPr>
            <a:picLocks noChangeAspect="1" noChangeArrowheads="1"/>
          </p:cNvPicPr>
          <p:nvPr/>
        </p:nvPicPr>
        <p:blipFill>
          <a:blip r:embed="rId5" cstate="print"/>
          <a:srcRect/>
          <a:stretch>
            <a:fillRect/>
          </a:stretch>
        </p:blipFill>
        <p:spPr>
          <a:xfrm>
            <a:off x="304800" y="2819400"/>
            <a:ext cx="5322413" cy="374269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3175" y="0"/>
            <a:ext cx="9140825"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1981200" y="152400"/>
            <a:ext cx="4953000" cy="868362"/>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Skykomish: 2006</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4876800" y="1524000"/>
            <a:ext cx="2895600" cy="830997"/>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And….from conceptual ideas…</a:t>
            </a:r>
            <a:endParaRPr lang="en-US" sz="2400" dirty="0"/>
          </a:p>
        </p:txBody>
      </p:sp>
      <p:pic>
        <p:nvPicPr>
          <p:cNvPr id="8" name="Picture 4" descr="sky-vision-finalv2_Page_44_Image_0002"/>
          <p:cNvPicPr>
            <a:picLocks noChangeAspect="1" noChangeArrowheads="1"/>
          </p:cNvPicPr>
          <p:nvPr/>
        </p:nvPicPr>
        <p:blipFill>
          <a:blip r:embed="rId4" cstate="print"/>
          <a:srcRect/>
          <a:stretch>
            <a:fillRect/>
          </a:stretch>
        </p:blipFill>
        <p:spPr bwMode="auto">
          <a:xfrm>
            <a:off x="228600" y="1066800"/>
            <a:ext cx="4038600" cy="3030029"/>
          </a:xfrm>
          <a:prstGeom prst="rect">
            <a:avLst/>
          </a:prstGeom>
          <a:noFill/>
          <a:ln w="9525">
            <a:noFill/>
            <a:miter lim="800000"/>
            <a:headEnd/>
            <a:tailEnd/>
          </a:ln>
        </p:spPr>
      </p:pic>
      <p:sp>
        <p:nvSpPr>
          <p:cNvPr id="9" name="TextBox 8"/>
          <p:cNvSpPr txBox="1"/>
          <p:nvPr/>
        </p:nvSpPr>
        <p:spPr>
          <a:xfrm>
            <a:off x="304800" y="5105400"/>
            <a:ext cx="3505200" cy="461665"/>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To actual construction.</a:t>
            </a:r>
            <a:endParaRPr lang="en-US" sz="2400" dirty="0">
              <a:solidFill>
                <a:schemeClr val="bg1"/>
              </a:solidFill>
              <a:latin typeface="Arial" pitchFamily="34" charset="0"/>
              <a:cs typeface="Arial" pitchFamily="34" charset="0"/>
            </a:endParaRPr>
          </a:p>
        </p:txBody>
      </p:sp>
      <p:pic>
        <p:nvPicPr>
          <p:cNvPr id="11" name="TB_Image" descr="Viewing platform construction on the levee [5/4/2007]">
            <a:hlinkClick r:id="" tooltip="Close"/>
          </p:cNvPr>
          <p:cNvPicPr/>
          <p:nvPr/>
        </p:nvPicPr>
        <p:blipFill>
          <a:blip r:embed="rId5" cstate="print"/>
          <a:srcRect/>
          <a:stretch>
            <a:fillRect/>
          </a:stretch>
        </p:blipFill>
        <p:spPr bwMode="auto">
          <a:xfrm>
            <a:off x="3962400" y="3048000"/>
            <a:ext cx="4953000" cy="3521156"/>
          </a:xfrm>
          <a:prstGeom prst="rect">
            <a:avLst/>
          </a:prstGeom>
          <a:noFill/>
          <a:ln w="9525">
            <a:noFill/>
            <a:miter lim="800000"/>
            <a:headEnd/>
            <a:tailEnd/>
          </a:ln>
        </p:spPr>
      </p:pic>
      <p:sp>
        <p:nvSpPr>
          <p:cNvPr id="12" name="Rectangle 11"/>
          <p:cNvSpPr/>
          <p:nvPr/>
        </p:nvSpPr>
        <p:spPr>
          <a:xfrm>
            <a:off x="4572000" y="6488668"/>
            <a:ext cx="4258602" cy="369332"/>
          </a:xfrm>
          <a:prstGeom prst="rect">
            <a:avLst/>
          </a:prstGeom>
        </p:spPr>
        <p:txBody>
          <a:bodyPr wrap="none">
            <a:spAutoFit/>
          </a:bodyPr>
          <a:lstStyle/>
          <a:p>
            <a:r>
              <a:rPr lang="en-US" dirty="0" smtClean="0">
                <a:solidFill>
                  <a:schemeClr val="bg1"/>
                </a:solidFill>
                <a:latin typeface="Arial" pitchFamily="34" charset="0"/>
                <a:cs typeface="Arial" pitchFamily="34" charset="0"/>
              </a:rPr>
              <a:t>Photo from Town of Skykomish website.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1981200" y="152400"/>
            <a:ext cx="4953000" cy="868362"/>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Skykomish: 2006</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7" name="TextBox 6"/>
          <p:cNvSpPr txBox="1"/>
          <p:nvPr/>
        </p:nvSpPr>
        <p:spPr>
          <a:xfrm>
            <a:off x="5410200" y="1524000"/>
            <a:ext cx="3276600" cy="830997"/>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Further construction and...</a:t>
            </a:r>
            <a:endParaRPr lang="en-US" sz="2400" dirty="0"/>
          </a:p>
        </p:txBody>
      </p:sp>
      <p:sp>
        <p:nvSpPr>
          <p:cNvPr id="9" name="TextBox 8"/>
          <p:cNvSpPr txBox="1"/>
          <p:nvPr/>
        </p:nvSpPr>
        <p:spPr>
          <a:xfrm>
            <a:off x="609600" y="5105400"/>
            <a:ext cx="2514600" cy="830997"/>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…restoration of the  levee.</a:t>
            </a:r>
            <a:endParaRPr lang="en-US" sz="2400" dirty="0">
              <a:solidFill>
                <a:schemeClr val="bg1"/>
              </a:solidFill>
              <a:latin typeface="Arial" pitchFamily="34" charset="0"/>
              <a:cs typeface="Arial" pitchFamily="34" charset="0"/>
            </a:endParaRPr>
          </a:p>
        </p:txBody>
      </p:sp>
      <p:pic>
        <p:nvPicPr>
          <p:cNvPr id="11" name="TB_Image" descr="Levee stairs [5/4/2007]">
            <a:hlinkClick r:id="" tooltip="Close"/>
          </p:cNvPr>
          <p:cNvPicPr>
            <a:picLocks noGrp="1"/>
          </p:cNvPicPr>
          <p:nvPr>
            <p:ph idx="1"/>
          </p:nvPr>
        </p:nvPicPr>
        <p:blipFill>
          <a:blip r:embed="rId4" cstate="print"/>
          <a:srcRect/>
          <a:stretch>
            <a:fillRect/>
          </a:stretch>
        </p:blipFill>
        <p:spPr bwMode="auto">
          <a:xfrm>
            <a:off x="228600" y="1066800"/>
            <a:ext cx="4967817" cy="3581400"/>
          </a:xfrm>
          <a:prstGeom prst="rect">
            <a:avLst/>
          </a:prstGeom>
          <a:noFill/>
          <a:ln w="9525">
            <a:noFill/>
            <a:miter lim="800000"/>
            <a:headEnd/>
            <a:tailEnd/>
          </a:ln>
        </p:spPr>
      </p:pic>
      <p:pic>
        <p:nvPicPr>
          <p:cNvPr id="12" name="TB_Image" descr="Levee planting [10/24/07]">
            <a:hlinkClick r:id="" tooltip="Close"/>
          </p:cNvPr>
          <p:cNvPicPr>
            <a:picLocks/>
          </p:cNvPicPr>
          <p:nvPr/>
        </p:nvPicPr>
        <p:blipFill>
          <a:blip r:embed="rId5" cstate="print"/>
          <a:srcRect/>
          <a:stretch>
            <a:fillRect/>
          </a:stretch>
        </p:blipFill>
        <p:spPr bwMode="auto">
          <a:xfrm>
            <a:off x="3886200" y="2819401"/>
            <a:ext cx="4876800" cy="3581400"/>
          </a:xfrm>
          <a:prstGeom prst="rect">
            <a:avLst/>
          </a:prstGeom>
          <a:noFill/>
          <a:ln w="9525">
            <a:noFill/>
            <a:miter lim="800000"/>
            <a:headEnd/>
            <a:tailEnd/>
          </a:ln>
        </p:spPr>
      </p:pic>
      <p:sp>
        <p:nvSpPr>
          <p:cNvPr id="13" name="Rectangle 12"/>
          <p:cNvSpPr/>
          <p:nvPr/>
        </p:nvSpPr>
        <p:spPr>
          <a:xfrm>
            <a:off x="4343400" y="6488668"/>
            <a:ext cx="4374018" cy="369332"/>
          </a:xfrm>
          <a:prstGeom prst="rect">
            <a:avLst/>
          </a:prstGeom>
        </p:spPr>
        <p:txBody>
          <a:bodyPr wrap="none">
            <a:spAutoFit/>
          </a:bodyPr>
          <a:lstStyle/>
          <a:p>
            <a:r>
              <a:rPr lang="en-US" dirty="0" smtClean="0">
                <a:solidFill>
                  <a:schemeClr val="bg1"/>
                </a:solidFill>
                <a:latin typeface="Arial" pitchFamily="34" charset="0"/>
                <a:cs typeface="Arial" pitchFamily="34" charset="0"/>
              </a:rPr>
              <a:t>Photos from Town of Skykomish website.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1981200" y="152400"/>
            <a:ext cx="4953000" cy="868362"/>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Skykomish: 2006</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9" name="TextBox 8"/>
          <p:cNvSpPr txBox="1"/>
          <p:nvPr/>
        </p:nvSpPr>
        <p:spPr>
          <a:xfrm>
            <a:off x="1295400" y="6150114"/>
            <a:ext cx="7010400" cy="707886"/>
          </a:xfrm>
          <a:prstGeom prst="rect">
            <a:avLst/>
          </a:prstGeom>
          <a:noFill/>
        </p:spPr>
        <p:txBody>
          <a:bodyPr wrap="square" rtlCol="0">
            <a:spAutoFit/>
          </a:bodyPr>
          <a:lstStyle/>
          <a:p>
            <a:pPr algn="ctr"/>
            <a:r>
              <a:rPr lang="en-US" sz="2400" dirty="0" smtClean="0">
                <a:solidFill>
                  <a:schemeClr val="bg1"/>
                </a:solidFill>
                <a:latin typeface="Arial" pitchFamily="34" charset="0"/>
                <a:cs typeface="Arial" pitchFamily="34" charset="0"/>
              </a:rPr>
              <a:t>Homes were restored to their original locations. </a:t>
            </a:r>
            <a:r>
              <a:rPr lang="en-US" sz="1600" dirty="0" smtClean="0">
                <a:solidFill>
                  <a:schemeClr val="bg1"/>
                </a:solidFill>
                <a:latin typeface="Arial" pitchFamily="34" charset="0"/>
                <a:cs typeface="Arial" pitchFamily="34" charset="0"/>
              </a:rPr>
              <a:t>Photo from Town of Skykomish website.</a:t>
            </a:r>
            <a:endParaRPr lang="en-US" sz="2400" dirty="0">
              <a:solidFill>
                <a:schemeClr val="bg1"/>
              </a:solidFill>
              <a:latin typeface="Arial" pitchFamily="34" charset="0"/>
              <a:cs typeface="Arial" pitchFamily="34" charset="0"/>
            </a:endParaRPr>
          </a:p>
        </p:txBody>
      </p:sp>
      <p:pic>
        <p:nvPicPr>
          <p:cNvPr id="10" name="TB_Image" descr="Houses restored to original locations [1/4/2007]">
            <a:hlinkClick r:id="" tooltip="Close"/>
          </p:cNvPr>
          <p:cNvPicPr>
            <a:picLocks noGrp="1"/>
          </p:cNvPicPr>
          <p:nvPr>
            <p:ph idx="1"/>
          </p:nvPr>
        </p:nvPicPr>
        <p:blipFill>
          <a:blip r:embed="rId4" cstate="print"/>
          <a:srcRect/>
          <a:stretch>
            <a:fillRect/>
          </a:stretch>
        </p:blipFill>
        <p:spPr bwMode="auto">
          <a:xfrm>
            <a:off x="914400" y="990600"/>
            <a:ext cx="75438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0" y="152400"/>
            <a:ext cx="4953000" cy="868362"/>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Skykomish: 2007</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05400" y="152400"/>
            <a:ext cx="3886200" cy="3200400"/>
          </a:xfrm>
        </p:spPr>
        <p:txBody>
          <a:bodyPr>
            <a:normAutofit/>
          </a:bodyPr>
          <a:lstStyle/>
          <a:p>
            <a:pPr>
              <a:buNone/>
            </a:pPr>
            <a:r>
              <a:rPr lang="en-US" sz="2400" b="1" dirty="0" smtClean="0">
                <a:solidFill>
                  <a:srgbClr val="C00000"/>
                </a:solidFill>
                <a:latin typeface="Arial" pitchFamily="34" charset="0"/>
                <a:cs typeface="Arial" pitchFamily="34" charset="0"/>
              </a:rPr>
              <a:t>Consent Decree signed</a:t>
            </a:r>
          </a:p>
          <a:p>
            <a:pPr>
              <a:buNone/>
            </a:pPr>
            <a:r>
              <a:rPr lang="en-US" sz="2000" dirty="0" smtClean="0">
                <a:solidFill>
                  <a:schemeClr val="bg1"/>
                </a:solidFill>
                <a:latin typeface="Arial" pitchFamily="34" charset="0"/>
                <a:cs typeface="Arial" pitchFamily="34" charset="0"/>
              </a:rPr>
              <a:t>This included:</a:t>
            </a:r>
          </a:p>
          <a:p>
            <a:pPr lvl="1"/>
            <a:r>
              <a:rPr lang="en-US" sz="2000" dirty="0" smtClean="0">
                <a:solidFill>
                  <a:schemeClr val="bg1"/>
                </a:solidFill>
                <a:latin typeface="Arial" pitchFamily="34" charset="0"/>
                <a:cs typeface="Arial" pitchFamily="34" charset="0"/>
              </a:rPr>
              <a:t>Cleanup Action Plan</a:t>
            </a:r>
          </a:p>
          <a:p>
            <a:pPr lvl="1"/>
            <a:r>
              <a:rPr lang="en-US" sz="2000" dirty="0" smtClean="0">
                <a:solidFill>
                  <a:schemeClr val="bg1"/>
                </a:solidFill>
                <a:latin typeface="Arial" pitchFamily="34" charset="0"/>
                <a:cs typeface="Arial" pitchFamily="34" charset="0"/>
              </a:rPr>
              <a:t>Schedule for Cleanup</a:t>
            </a:r>
          </a:p>
          <a:p>
            <a:pPr lvl="1"/>
            <a:r>
              <a:rPr lang="en-US" sz="2000" dirty="0" smtClean="0">
                <a:solidFill>
                  <a:schemeClr val="bg1"/>
                </a:solidFill>
                <a:latin typeface="Arial" pitchFamily="34" charset="0"/>
                <a:cs typeface="Arial" pitchFamily="34" charset="0"/>
              </a:rPr>
              <a:t>Public Participation Plan</a:t>
            </a:r>
          </a:p>
          <a:p>
            <a:pPr lvl="1"/>
            <a:r>
              <a:rPr lang="en-US" sz="2000" dirty="0" smtClean="0">
                <a:solidFill>
                  <a:schemeClr val="bg1"/>
                </a:solidFill>
                <a:latin typeface="Arial" pitchFamily="34" charset="0"/>
                <a:cs typeface="Arial" pitchFamily="34" charset="0"/>
              </a:rPr>
              <a:t>Required deliverables</a:t>
            </a:r>
          </a:p>
          <a:p>
            <a:endParaRPr lang="en-US" sz="300" dirty="0" smtClean="0">
              <a:solidFill>
                <a:schemeClr val="bg1"/>
              </a:solidFill>
              <a:latin typeface="Arial" pitchFamily="34" charset="0"/>
              <a:cs typeface="Arial" pitchFamily="34" charset="0"/>
            </a:endParaRPr>
          </a:p>
          <a:p>
            <a:pPr>
              <a:buNone/>
            </a:pPr>
            <a:r>
              <a:rPr lang="en-US" sz="2000" dirty="0" smtClean="0">
                <a:solidFill>
                  <a:schemeClr val="bg1"/>
                </a:solidFill>
                <a:latin typeface="Arial" pitchFamily="34" charset="0"/>
                <a:cs typeface="Arial" pitchFamily="34" charset="0"/>
              </a:rPr>
              <a:t>Ongoing monitoring and delineation of pollution  </a:t>
            </a:r>
            <a:endParaRPr lang="en-US" sz="2000" dirty="0" smtClean="0"/>
          </a:p>
        </p:txBody>
      </p:sp>
      <p:pic>
        <p:nvPicPr>
          <p:cNvPr id="5" name="Picture 2" descr="BNSF Skykomish DEC05025_edited-1"/>
          <p:cNvPicPr>
            <a:picLocks noChangeAspect="1" noChangeArrowheads="1"/>
          </p:cNvPicPr>
          <p:nvPr/>
        </p:nvPicPr>
        <p:blipFill>
          <a:blip r:embed="rId4" cstate="print"/>
          <a:srcRect/>
          <a:stretch>
            <a:fillRect/>
          </a:stretch>
        </p:blipFill>
        <p:spPr bwMode="auto">
          <a:xfrm>
            <a:off x="152401" y="1143000"/>
            <a:ext cx="4572000" cy="3429397"/>
          </a:xfrm>
          <a:prstGeom prst="rect">
            <a:avLst/>
          </a:prstGeom>
          <a:noFill/>
          <a:ln w="9525">
            <a:noFill/>
            <a:miter lim="800000"/>
            <a:headEnd/>
            <a:tailEnd/>
          </a:ln>
        </p:spPr>
      </p:pic>
      <p:pic>
        <p:nvPicPr>
          <p:cNvPr id="6" name="Picture 4" descr="sky-vision-finalv2_Page_44_Image_0001"/>
          <p:cNvPicPr>
            <a:picLocks noChangeAspect="1" noChangeArrowheads="1"/>
          </p:cNvPicPr>
          <p:nvPr/>
        </p:nvPicPr>
        <p:blipFill>
          <a:blip r:embed="rId5" cstate="print"/>
          <a:srcRect/>
          <a:stretch>
            <a:fillRect/>
          </a:stretch>
        </p:blipFill>
        <p:spPr bwMode="auto">
          <a:xfrm>
            <a:off x="4495800" y="3276600"/>
            <a:ext cx="4486072" cy="3410734"/>
          </a:xfrm>
          <a:prstGeom prst="rect">
            <a:avLst/>
          </a:prstGeom>
          <a:noFill/>
          <a:ln w="9525">
            <a:noFill/>
            <a:miter lim="800000"/>
            <a:headEnd/>
            <a:tailEnd/>
          </a:ln>
        </p:spPr>
      </p:pic>
      <p:sp>
        <p:nvSpPr>
          <p:cNvPr id="7" name="TextBox 6"/>
          <p:cNvSpPr txBox="1"/>
          <p:nvPr/>
        </p:nvSpPr>
        <p:spPr>
          <a:xfrm>
            <a:off x="914400" y="5105400"/>
            <a:ext cx="2819400" cy="646331"/>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Public Planning and input on the Consent Decree.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9906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2008</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4" cstate="print"/>
          <a:srcRect/>
          <a:stretch>
            <a:fillRect/>
          </a:stretch>
        </p:blipFill>
        <p:spPr bwMode="auto">
          <a:xfrm>
            <a:off x="304800" y="1371600"/>
            <a:ext cx="4686300" cy="3124200"/>
          </a:xfrm>
          <a:prstGeom prst="rect">
            <a:avLst/>
          </a:prstGeom>
          <a:noFill/>
          <a:ln w="9525">
            <a:noFill/>
            <a:miter lim="800000"/>
            <a:headEnd/>
            <a:tailEnd/>
          </a:ln>
          <a:effectLst/>
        </p:spPr>
      </p:pic>
      <p:sp>
        <p:nvSpPr>
          <p:cNvPr id="7" name="TextBox 6"/>
          <p:cNvSpPr txBox="1"/>
          <p:nvPr/>
        </p:nvSpPr>
        <p:spPr>
          <a:xfrm>
            <a:off x="457200" y="4572000"/>
            <a:ext cx="4114800" cy="1938992"/>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Construct Hydraulic Control &amp; Containment System (HCC) (wall).</a:t>
            </a:r>
          </a:p>
          <a:p>
            <a:endParaRPr lang="en-US" sz="2000" dirty="0" smtClean="0">
              <a:solidFill>
                <a:schemeClr val="bg1"/>
              </a:solidFill>
              <a:latin typeface="Arial" pitchFamily="34" charset="0"/>
              <a:cs typeface="Arial" pitchFamily="34" charset="0"/>
            </a:endParaRPr>
          </a:p>
          <a:p>
            <a:r>
              <a:rPr lang="en-US" sz="2000" dirty="0" smtClean="0">
                <a:solidFill>
                  <a:schemeClr val="bg1"/>
                </a:solidFill>
                <a:latin typeface="Arial" pitchFamily="34" charset="0"/>
                <a:cs typeface="Arial" pitchFamily="34" charset="0"/>
              </a:rPr>
              <a:t>Dropped vaults in to filter contaminants flowing towards the town and river.</a:t>
            </a:r>
            <a:endParaRPr lang="en-US" dirty="0"/>
          </a:p>
        </p:txBody>
      </p:sp>
      <p:pic>
        <p:nvPicPr>
          <p:cNvPr id="9" name="Picture 2"/>
          <p:cNvPicPr>
            <a:picLocks noGrp="1" noChangeAspect="1" noChangeArrowheads="1"/>
          </p:cNvPicPr>
          <p:nvPr>
            <p:ph idx="1"/>
          </p:nvPr>
        </p:nvPicPr>
        <p:blipFill>
          <a:blip r:embed="rId5" cstate="print"/>
          <a:srcRect/>
          <a:stretch>
            <a:fillRect/>
          </a:stretch>
        </p:blipFill>
        <p:spPr bwMode="auto">
          <a:xfrm>
            <a:off x="5105400" y="1371600"/>
            <a:ext cx="3931444" cy="5241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ctrTitle"/>
          </p:nvPr>
        </p:nvSpPr>
        <p:spPr>
          <a:xfrm>
            <a:off x="685800" y="228600"/>
            <a:ext cx="7772400" cy="761999"/>
          </a:xfrm>
        </p:spPr>
        <p:txBody>
          <a:bodyPr>
            <a:normAutofit/>
          </a:bodyPr>
          <a:lstStyle/>
          <a:p>
            <a:r>
              <a:rPr lang="en-US" sz="4400" cap="none" dirty="0" smtClean="0">
                <a:solidFill>
                  <a:schemeClr val="accent4">
                    <a:lumMod val="50000"/>
                  </a:schemeClr>
                </a:solidFill>
                <a:effectLst>
                  <a:outerShdw blurRad="38100" dist="38100" dir="2700000" algn="tl">
                    <a:srgbClr val="000000">
                      <a:alpha val="43137"/>
                    </a:srgbClr>
                  </a:outerShdw>
                </a:effectLst>
                <a:latin typeface="Calibri" pitchFamily="34" charset="0"/>
              </a:rPr>
              <a:t>Skykomish, Washington</a:t>
            </a:r>
            <a:endParaRPr lang="en-US" sz="4400" cap="none" dirty="0">
              <a:solidFill>
                <a:schemeClr val="accent4">
                  <a:lumMod val="50000"/>
                </a:schemeClr>
              </a:solidFill>
              <a:effectLst>
                <a:outerShdw blurRad="38100" dist="38100" dir="2700000" algn="tl">
                  <a:srgbClr val="000000">
                    <a:alpha val="43137"/>
                  </a:srgbClr>
                </a:outerShdw>
              </a:effectLst>
              <a:latin typeface="Calibri" pitchFamily="34" charset="0"/>
            </a:endParaRPr>
          </a:p>
        </p:txBody>
      </p:sp>
      <p:sp>
        <p:nvSpPr>
          <p:cNvPr id="4" name="TextBox 3"/>
          <p:cNvSpPr txBox="1"/>
          <p:nvPr/>
        </p:nvSpPr>
        <p:spPr>
          <a:xfrm>
            <a:off x="381000" y="1447800"/>
            <a:ext cx="2438400" cy="4708981"/>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Approximately 1.5 hours NW from Seattle. </a:t>
            </a:r>
          </a:p>
          <a:p>
            <a:r>
              <a:rPr lang="en-US" sz="2400" dirty="0" smtClean="0">
                <a:solidFill>
                  <a:schemeClr val="bg1"/>
                </a:solidFill>
                <a:latin typeface="Arial" pitchFamily="34" charset="0"/>
                <a:cs typeface="Arial" pitchFamily="34" charset="0"/>
              </a:rPr>
              <a:t>25 miles from Stevens Pass Ski Resort.</a:t>
            </a:r>
          </a:p>
          <a:p>
            <a:endParaRPr lang="en-US" dirty="0" smtClean="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Town population is about 200; </a:t>
            </a:r>
          </a:p>
          <a:p>
            <a:r>
              <a:rPr lang="en-US" sz="2400" dirty="0" smtClean="0">
                <a:solidFill>
                  <a:schemeClr val="bg1"/>
                </a:solidFill>
                <a:latin typeface="Arial" pitchFamily="34" charset="0"/>
                <a:cs typeface="Arial" pitchFamily="34" charset="0"/>
              </a:rPr>
              <a:t>500 including the surrounding communities.</a:t>
            </a:r>
          </a:p>
        </p:txBody>
      </p:sp>
      <p:pic>
        <p:nvPicPr>
          <p:cNvPr id="1026" name="Picture 2"/>
          <p:cNvPicPr>
            <a:picLocks noChangeAspect="1" noChangeArrowheads="1"/>
          </p:cNvPicPr>
          <p:nvPr/>
        </p:nvPicPr>
        <p:blipFill>
          <a:blip r:embed="rId4" cstate="print"/>
          <a:srcRect t="19423" b="10656"/>
          <a:stretch>
            <a:fillRect/>
          </a:stretch>
        </p:blipFill>
        <p:spPr bwMode="auto">
          <a:xfrm>
            <a:off x="2895600" y="1447801"/>
            <a:ext cx="6029326"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dirty="0" smtClean="0">
                <a:solidFill>
                  <a:schemeClr val="tx1"/>
                </a:solidFill>
              </a:rPr>
              <a:t>Joint Utility Trench being constructed</a:t>
            </a:r>
            <a:endParaRPr lang="en-US" dirty="0">
              <a:solidFill>
                <a:schemeClr val="tx1"/>
              </a:solidFill>
            </a:endParaRPr>
          </a:p>
        </p:txBody>
      </p:sp>
      <p:pic>
        <p:nvPicPr>
          <p:cNvPr id="130050" name="Picture 2"/>
          <p:cNvPicPr>
            <a:picLocks noGrp="1" noChangeAspect="1" noChangeArrowheads="1"/>
          </p:cNvPicPr>
          <p:nvPr>
            <p:ph idx="1"/>
          </p:nvPr>
        </p:nvPicPr>
        <p:blipFill>
          <a:blip r:embed="rId3" cstate="print"/>
          <a:srcRect/>
          <a:stretch>
            <a:fillRect/>
          </a:stretch>
        </p:blipFill>
        <p:spPr bwMode="auto">
          <a:xfrm>
            <a:off x="1432983" y="1600200"/>
            <a:ext cx="6278033" cy="470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9906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2008</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4" cstate="print"/>
          <a:srcRect/>
          <a:stretch>
            <a:fillRect/>
          </a:stretch>
        </p:blipFill>
        <p:spPr bwMode="auto">
          <a:xfrm>
            <a:off x="304800" y="1524000"/>
            <a:ext cx="6275422" cy="4708525"/>
          </a:xfrm>
          <a:prstGeom prst="rect">
            <a:avLst/>
          </a:prstGeom>
          <a:noFill/>
          <a:ln w="9525">
            <a:noFill/>
            <a:miter lim="800000"/>
            <a:headEnd/>
            <a:tailEnd/>
          </a:ln>
          <a:effectLst/>
        </p:spPr>
      </p:pic>
      <p:sp>
        <p:nvSpPr>
          <p:cNvPr id="6" name="TextBox 5"/>
          <p:cNvSpPr txBox="1"/>
          <p:nvPr/>
        </p:nvSpPr>
        <p:spPr>
          <a:xfrm>
            <a:off x="6781800" y="1447800"/>
            <a:ext cx="2133600" cy="4862870"/>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Move and return 3 structures --</a:t>
            </a:r>
          </a:p>
          <a:p>
            <a:endParaRPr lang="en-US" sz="12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included Whistling Post Tavern and</a:t>
            </a:r>
            <a:endParaRPr lang="en-US" sz="16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historical Railroad Depot. </a:t>
            </a:r>
          </a:p>
          <a:p>
            <a:endParaRPr lang="en-US" sz="16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Excavate 2 properties.</a:t>
            </a:r>
          </a:p>
          <a:p>
            <a:endParaRPr lang="en-US" dirty="0"/>
          </a:p>
        </p:txBody>
      </p:sp>
      <p:sp>
        <p:nvSpPr>
          <p:cNvPr id="8" name="TextBox 7"/>
          <p:cNvSpPr txBox="1"/>
          <p:nvPr/>
        </p:nvSpPr>
        <p:spPr>
          <a:xfrm>
            <a:off x="2209800" y="6400800"/>
            <a:ext cx="2819400" cy="400110"/>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Whistling Post</a:t>
            </a: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304800"/>
            <a:ext cx="8229600" cy="9906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2008</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5" name="Picture 2" descr="C:\Documents and Settings\dach461\Local Settings\Temporary Internet Files\Content.IE5\WPZR25D2\Sep20_003[1].jpg"/>
          <p:cNvPicPr>
            <a:picLocks noChangeAspect="1" noChangeArrowheads="1"/>
          </p:cNvPicPr>
          <p:nvPr/>
        </p:nvPicPr>
        <p:blipFill>
          <a:blip r:embed="rId4" cstate="print"/>
          <a:srcRect/>
          <a:stretch>
            <a:fillRect/>
          </a:stretch>
        </p:blipFill>
        <p:spPr bwMode="auto">
          <a:xfrm>
            <a:off x="3048000" y="1600200"/>
            <a:ext cx="5791200" cy="4343400"/>
          </a:xfrm>
          <a:prstGeom prst="rect">
            <a:avLst/>
          </a:prstGeom>
          <a:noFill/>
        </p:spPr>
      </p:pic>
      <p:sp>
        <p:nvSpPr>
          <p:cNvPr id="6" name="TextBox 5"/>
          <p:cNvSpPr txBox="1"/>
          <p:nvPr/>
        </p:nvSpPr>
        <p:spPr>
          <a:xfrm>
            <a:off x="381000" y="1905000"/>
            <a:ext cx="2514600" cy="3970318"/>
          </a:xfrm>
          <a:prstGeom prst="rect">
            <a:avLst/>
          </a:prstGeom>
          <a:noFill/>
        </p:spPr>
        <p:txBody>
          <a:bodyPr wrap="square" rtlCol="0">
            <a:spAutoFit/>
          </a:bodyPr>
          <a:lstStyle/>
          <a:p>
            <a:pPr>
              <a:buNone/>
            </a:pPr>
            <a:r>
              <a:rPr lang="en-US" sz="2400" dirty="0" smtClean="0">
                <a:solidFill>
                  <a:schemeClr val="bg1"/>
                </a:solidFill>
                <a:latin typeface="Arial" pitchFamily="34" charset="0"/>
                <a:cs typeface="Arial" pitchFamily="34" charset="0"/>
              </a:rPr>
              <a:t>Removed and replaced more than 30,000 cubic yards of contaminated soil.</a:t>
            </a:r>
          </a:p>
          <a:p>
            <a:pPr>
              <a:buNone/>
            </a:pPr>
            <a:endParaRPr lang="en-US" dirty="0" smtClean="0">
              <a:solidFill>
                <a:schemeClr val="bg1"/>
              </a:solidFill>
              <a:latin typeface="Arial" pitchFamily="34" charset="0"/>
              <a:cs typeface="Arial" pitchFamily="34" charset="0"/>
            </a:endParaRPr>
          </a:p>
          <a:p>
            <a:pPr>
              <a:buNone/>
            </a:pPr>
            <a:r>
              <a:rPr lang="en-US" sz="2400" dirty="0" smtClean="0">
                <a:solidFill>
                  <a:schemeClr val="bg1"/>
                </a:solidFill>
                <a:latin typeface="Arial" pitchFamily="34" charset="0"/>
                <a:cs typeface="Arial" pitchFamily="34" charset="0"/>
              </a:rPr>
              <a:t>Removed more than 12,000 gallons of oil.</a:t>
            </a:r>
          </a:p>
          <a:p>
            <a:pPr>
              <a:buNone/>
            </a:pPr>
            <a:endParaRPr lang="en-US" dirty="0" smtClean="0">
              <a:solidFill>
                <a:schemeClr val="bg1"/>
              </a:solidFill>
              <a:latin typeface="Arial" pitchFamily="34" charset="0"/>
              <a:cs typeface="Arial" pitchFamily="34" charset="0"/>
            </a:endParaRPr>
          </a:p>
        </p:txBody>
      </p:sp>
      <p:sp>
        <p:nvSpPr>
          <p:cNvPr id="8" name="TextBox 7"/>
          <p:cNvSpPr txBox="1"/>
          <p:nvPr/>
        </p:nvSpPr>
        <p:spPr>
          <a:xfrm>
            <a:off x="3733800" y="6172200"/>
            <a:ext cx="4724400" cy="400110"/>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Oil recovery from excavation area.</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Waste Water Treatment Plant</a:t>
            </a:r>
            <a:endParaRPr lang="en-US" dirty="0">
              <a:solidFill>
                <a:schemeClr val="tx1"/>
              </a:solidFill>
            </a:endParaRPr>
          </a:p>
        </p:txBody>
      </p:sp>
      <p:pic>
        <p:nvPicPr>
          <p:cNvPr id="131074" name="Picture 2"/>
          <p:cNvPicPr>
            <a:picLocks noGrp="1" noChangeAspect="1" noChangeArrowheads="1"/>
          </p:cNvPicPr>
          <p:nvPr>
            <p:ph idx="1"/>
          </p:nvPr>
        </p:nvPicPr>
        <p:blipFill>
          <a:blip r:embed="rId3" cstate="print"/>
          <a:srcRect/>
          <a:stretch>
            <a:fillRect/>
          </a:stretch>
        </p:blipFill>
        <p:spPr bwMode="auto">
          <a:xfrm>
            <a:off x="1026583" y="1295400"/>
            <a:ext cx="71120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533400" y="304800"/>
            <a:ext cx="8229600" cy="9906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2009</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5029200" cy="4709160"/>
          </a:xfrm>
        </p:spPr>
        <p:txBody>
          <a:bodyPr>
            <a:normAutofit fontScale="77500" lnSpcReduction="20000"/>
          </a:bodyPr>
          <a:lstStyle/>
          <a:p>
            <a:r>
              <a:rPr lang="en-US" dirty="0" smtClean="0">
                <a:solidFill>
                  <a:schemeClr val="bg1"/>
                </a:solidFill>
                <a:latin typeface="Arial" pitchFamily="34" charset="0"/>
                <a:cs typeface="Arial" pitchFamily="34" charset="0"/>
              </a:rPr>
              <a:t>Cleanup moved to </a:t>
            </a:r>
            <a:r>
              <a:rPr lang="en-US" dirty="0" smtClean="0">
                <a:solidFill>
                  <a:srgbClr val="C00000"/>
                </a:solidFill>
                <a:latin typeface="Arial" pitchFamily="34" charset="0"/>
                <a:cs typeface="Arial" pitchFamily="34" charset="0"/>
              </a:rPr>
              <a:t>“heart” </a:t>
            </a:r>
            <a:r>
              <a:rPr lang="en-US" dirty="0" smtClean="0">
                <a:solidFill>
                  <a:schemeClr val="bg1"/>
                </a:solidFill>
                <a:latin typeface="Arial" pitchFamily="34" charset="0"/>
                <a:cs typeface="Arial" pitchFamily="34" charset="0"/>
              </a:rPr>
              <a:t>of contaminated area:</a:t>
            </a:r>
          </a:p>
          <a:p>
            <a:pPr lvl="2"/>
            <a:r>
              <a:rPr lang="en-US" dirty="0" smtClean="0">
                <a:solidFill>
                  <a:schemeClr val="bg1"/>
                </a:solidFill>
                <a:latin typeface="Arial" pitchFamily="34" charset="0"/>
                <a:cs typeface="Arial" pitchFamily="34" charset="0"/>
              </a:rPr>
              <a:t>Con:  largest amounts of pollution found</a:t>
            </a:r>
          </a:p>
          <a:p>
            <a:pPr lvl="2"/>
            <a:r>
              <a:rPr lang="en-US" dirty="0" smtClean="0">
                <a:solidFill>
                  <a:schemeClr val="bg1"/>
                </a:solidFill>
                <a:latin typeface="Arial" pitchFamily="34" charset="0"/>
                <a:cs typeface="Arial" pitchFamily="34" charset="0"/>
              </a:rPr>
              <a:t>Pro:  largest successes to date</a:t>
            </a:r>
          </a:p>
          <a:p>
            <a:endParaRPr lang="en-US" sz="1200"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Removed:</a:t>
            </a:r>
          </a:p>
          <a:p>
            <a:pPr lvl="1"/>
            <a:r>
              <a:rPr lang="en-US" dirty="0" smtClean="0">
                <a:solidFill>
                  <a:schemeClr val="bg1"/>
                </a:solidFill>
                <a:latin typeface="Arial" pitchFamily="34" charset="0"/>
                <a:cs typeface="Arial" pitchFamily="34" charset="0"/>
              </a:rPr>
              <a:t> Over </a:t>
            </a:r>
            <a:r>
              <a:rPr lang="en-US" dirty="0" smtClean="0">
                <a:solidFill>
                  <a:srgbClr val="C00000"/>
                </a:solidFill>
                <a:latin typeface="Arial" pitchFamily="34" charset="0"/>
                <a:cs typeface="Arial" pitchFamily="34" charset="0"/>
              </a:rPr>
              <a:t>100,000 tons </a:t>
            </a:r>
            <a:r>
              <a:rPr lang="en-US" dirty="0" smtClean="0">
                <a:solidFill>
                  <a:schemeClr val="bg1"/>
                </a:solidFill>
                <a:latin typeface="Arial" pitchFamily="34" charset="0"/>
                <a:cs typeface="Arial" pitchFamily="34" charset="0"/>
              </a:rPr>
              <a:t>of contaminated soil; </a:t>
            </a:r>
          </a:p>
          <a:p>
            <a:pPr lvl="1"/>
            <a:r>
              <a:rPr lang="en-US" dirty="0" smtClean="0">
                <a:solidFill>
                  <a:schemeClr val="bg1"/>
                </a:solidFill>
                <a:latin typeface="Arial" pitchFamily="34" charset="0"/>
                <a:cs typeface="Arial" pitchFamily="34" charset="0"/>
              </a:rPr>
              <a:t>Over </a:t>
            </a:r>
            <a:r>
              <a:rPr lang="en-US" dirty="0" smtClean="0">
                <a:solidFill>
                  <a:srgbClr val="C00000"/>
                </a:solidFill>
                <a:latin typeface="Arial" pitchFamily="34" charset="0"/>
                <a:cs typeface="Arial" pitchFamily="34" charset="0"/>
              </a:rPr>
              <a:t>55,000 gallons </a:t>
            </a:r>
            <a:r>
              <a:rPr lang="en-US" dirty="0" smtClean="0">
                <a:solidFill>
                  <a:schemeClr val="bg1"/>
                </a:solidFill>
                <a:latin typeface="Arial" pitchFamily="34" charset="0"/>
                <a:cs typeface="Arial" pitchFamily="34" charset="0"/>
              </a:rPr>
              <a:t>of oil removed.</a:t>
            </a:r>
          </a:p>
          <a:p>
            <a:pPr lvl="1"/>
            <a:endParaRPr lang="en-US" sz="800"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Treated:</a:t>
            </a:r>
          </a:p>
          <a:p>
            <a:pPr lvl="1"/>
            <a:r>
              <a:rPr lang="en-US" dirty="0" smtClean="0">
                <a:solidFill>
                  <a:schemeClr val="bg1"/>
                </a:solidFill>
                <a:latin typeface="Arial" pitchFamily="34" charset="0"/>
                <a:cs typeface="Arial" pitchFamily="34" charset="0"/>
              </a:rPr>
              <a:t> </a:t>
            </a:r>
            <a:r>
              <a:rPr lang="en-US" dirty="0" smtClean="0">
                <a:solidFill>
                  <a:srgbClr val="C00000"/>
                </a:solidFill>
                <a:latin typeface="Arial" pitchFamily="34" charset="0"/>
                <a:cs typeface="Arial" pitchFamily="34" charset="0"/>
              </a:rPr>
              <a:t>Over 5 million gallons </a:t>
            </a:r>
            <a:r>
              <a:rPr lang="en-US" dirty="0" smtClean="0">
                <a:solidFill>
                  <a:schemeClr val="bg1"/>
                </a:solidFill>
                <a:latin typeface="Arial" pitchFamily="34" charset="0"/>
                <a:cs typeface="Arial" pitchFamily="34" charset="0"/>
              </a:rPr>
              <a:t>of contaminated ground water and returned to Skykomish River.</a:t>
            </a:r>
          </a:p>
          <a:p>
            <a:pPr lvl="1"/>
            <a:endParaRPr lang="en-US" sz="500"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Excavated seven properties.</a:t>
            </a:r>
          </a:p>
        </p:txBody>
      </p:sp>
      <p:pic>
        <p:nvPicPr>
          <p:cNvPr id="3074" name="Picture 2"/>
          <p:cNvPicPr>
            <a:picLocks noChangeAspect="1" noChangeArrowheads="1"/>
          </p:cNvPicPr>
          <p:nvPr/>
        </p:nvPicPr>
        <p:blipFill>
          <a:blip r:embed="rId4" cstate="print"/>
          <a:srcRect r="61111"/>
          <a:stretch>
            <a:fillRect/>
          </a:stretch>
        </p:blipFill>
        <p:spPr bwMode="auto">
          <a:xfrm>
            <a:off x="5867400" y="1371599"/>
            <a:ext cx="2971800" cy="52360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533400" y="304800"/>
            <a:ext cx="8229600" cy="7620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2009</a:t>
            </a:r>
            <a:endParaRPr lang="en-US" sz="4300" dirty="0">
              <a:solidFill>
                <a:schemeClr val="accent4">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cstate="print"/>
          <a:srcRect/>
          <a:stretch>
            <a:fillRect/>
          </a:stretch>
        </p:blipFill>
        <p:spPr bwMode="auto">
          <a:xfrm>
            <a:off x="609600" y="1028700"/>
            <a:ext cx="8077200" cy="5829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Skykomish Hotel jacked up &amp; being moved...</a:t>
            </a:r>
            <a:endParaRPr lang="en-US" dirty="0">
              <a:solidFill>
                <a:schemeClr val="tx1"/>
              </a:solidFill>
            </a:endParaRPr>
          </a:p>
        </p:txBody>
      </p:sp>
      <p:pic>
        <p:nvPicPr>
          <p:cNvPr id="132098" name="Picture 2"/>
          <p:cNvPicPr>
            <a:picLocks noGrp="1" noChangeAspect="1" noChangeArrowheads="1"/>
          </p:cNvPicPr>
          <p:nvPr>
            <p:ph idx="1"/>
          </p:nvPr>
        </p:nvPicPr>
        <p:blipFill>
          <a:blip r:embed="rId3" cstate="print"/>
          <a:srcRect/>
          <a:stretch>
            <a:fillRect/>
          </a:stretch>
        </p:blipFill>
        <p:spPr bwMode="auto">
          <a:xfrm>
            <a:off x="990600" y="1382713"/>
            <a:ext cx="7010399" cy="5257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152400"/>
            <a:ext cx="8229600" cy="792162"/>
          </a:xfrm>
        </p:spPr>
        <p:txBody>
          <a:bodyPr/>
          <a:lstStyle/>
          <a:p>
            <a:r>
              <a:rPr lang="en-US" sz="4000" dirty="0" smtClean="0">
                <a:solidFill>
                  <a:schemeClr val="accent4">
                    <a:lumMod val="50000"/>
                  </a:schemeClr>
                </a:solidFill>
                <a:effectLst>
                  <a:outerShdw blurRad="38100" dist="38100" dir="2700000" algn="tl">
                    <a:srgbClr val="000000">
                      <a:alpha val="43137"/>
                    </a:srgbClr>
                  </a:outerShdw>
                </a:effectLst>
              </a:rPr>
              <a:t>BNSF-Skykomish: 2009</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4" cstate="print"/>
          <a:srcRect/>
          <a:stretch>
            <a:fillRect/>
          </a:stretch>
        </p:blipFill>
        <p:spPr bwMode="auto">
          <a:xfrm>
            <a:off x="609600" y="971550"/>
            <a:ext cx="7848600" cy="573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274638"/>
            <a:ext cx="4343400" cy="1143000"/>
          </a:xfrm>
        </p:spPr>
        <p:txBody>
          <a:bodyPr>
            <a:normAutofit fontScale="90000"/>
          </a:bodyPr>
          <a:lstStyle/>
          <a:p>
            <a:r>
              <a:rPr lang="en-US" dirty="0" smtClean="0">
                <a:solidFill>
                  <a:schemeClr val="tx1"/>
                </a:solidFill>
              </a:rPr>
              <a:t>Temporary </a:t>
            </a:r>
            <a:br>
              <a:rPr lang="en-US" dirty="0" smtClean="0">
                <a:solidFill>
                  <a:schemeClr val="tx1"/>
                </a:solidFill>
              </a:rPr>
            </a:br>
            <a:r>
              <a:rPr lang="en-US" dirty="0" smtClean="0">
                <a:solidFill>
                  <a:schemeClr val="tx1"/>
                </a:solidFill>
              </a:rPr>
              <a:t>Asphalt</a:t>
            </a:r>
            <a:endParaRPr lang="en-US" dirty="0">
              <a:solidFill>
                <a:schemeClr val="tx1"/>
              </a:solidFill>
            </a:endParaRPr>
          </a:p>
        </p:txBody>
      </p:sp>
      <p:pic>
        <p:nvPicPr>
          <p:cNvPr id="133122" name="Picture 2"/>
          <p:cNvPicPr>
            <a:picLocks noGrp="1" noChangeAspect="1" noChangeArrowheads="1"/>
          </p:cNvPicPr>
          <p:nvPr>
            <p:ph idx="1"/>
          </p:nvPr>
        </p:nvPicPr>
        <p:blipFill>
          <a:blip r:embed="rId3" cstate="print"/>
          <a:srcRect/>
          <a:stretch>
            <a:fillRect/>
          </a:stretch>
        </p:blipFill>
        <p:spPr bwMode="auto">
          <a:xfrm>
            <a:off x="228600" y="152400"/>
            <a:ext cx="4165600" cy="3124200"/>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152401" y="3429000"/>
            <a:ext cx="4572000" cy="3429000"/>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4593167" y="2362200"/>
            <a:ext cx="4550833" cy="3413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152400"/>
            <a:ext cx="8229600" cy="1066800"/>
          </a:xfrm>
        </p:spPr>
        <p:txBody>
          <a:bodyPr>
            <a:normAutofit fontScale="90000"/>
          </a:bodyPr>
          <a:lstStyle/>
          <a:p>
            <a:r>
              <a:rPr lang="en-US" dirty="0" smtClean="0">
                <a:solidFill>
                  <a:schemeClr val="accent4">
                    <a:lumMod val="50000"/>
                  </a:schemeClr>
                </a:solidFill>
                <a:effectLst>
                  <a:outerShdw blurRad="38100" dist="38100" dir="2700000" algn="tl">
                    <a:srgbClr val="000000">
                      <a:alpha val="43137"/>
                    </a:srgbClr>
                  </a:outerShdw>
                </a:effectLst>
              </a:rPr>
              <a:t>BNSF-Skykomish: </a:t>
            </a:r>
            <a:br>
              <a:rPr lang="en-US" dirty="0" smtClean="0">
                <a:solidFill>
                  <a:schemeClr val="accent4">
                    <a:lumMod val="50000"/>
                  </a:schemeClr>
                </a:solidFill>
                <a:effectLst>
                  <a:outerShdw blurRad="38100" dist="38100" dir="2700000" algn="tl">
                    <a:srgbClr val="000000">
                      <a:alpha val="43137"/>
                    </a:srgbClr>
                  </a:outerShdw>
                </a:effectLst>
              </a:rPr>
            </a:br>
            <a:r>
              <a:rPr lang="en-US" dirty="0" smtClean="0">
                <a:solidFill>
                  <a:schemeClr val="accent4">
                    <a:lumMod val="50000"/>
                  </a:schemeClr>
                </a:solidFill>
                <a:effectLst>
                  <a:outerShdw blurRad="38100" dist="38100" dir="2700000" algn="tl">
                    <a:srgbClr val="000000">
                      <a:alpha val="43137"/>
                    </a:srgbClr>
                  </a:outerShdw>
                </a:effectLst>
              </a:rPr>
              <a:t>Successes through 2009</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219200"/>
            <a:ext cx="8229600" cy="5318760"/>
          </a:xfrm>
        </p:spPr>
        <p:txBody>
          <a:bodyPr>
            <a:normAutofit/>
          </a:bodyPr>
          <a:lstStyle/>
          <a:p>
            <a:r>
              <a:rPr lang="en-US" dirty="0" smtClean="0">
                <a:solidFill>
                  <a:schemeClr val="bg1"/>
                </a:solidFill>
                <a:latin typeface="Arial" pitchFamily="34" charset="0"/>
                <a:cs typeface="Arial" pitchFamily="34" charset="0"/>
              </a:rPr>
              <a:t>Overall successful partnership between BNSF, State of Washington, Town of Skykomish. </a:t>
            </a:r>
            <a:r>
              <a:rPr lang="en-US" u="sng" dirty="0" smtClean="0">
                <a:solidFill>
                  <a:schemeClr val="bg1"/>
                </a:solidFill>
                <a:latin typeface="Arial" pitchFamily="34" charset="0"/>
                <a:cs typeface="Arial" pitchFamily="34" charset="0"/>
              </a:rPr>
              <a:t>Results to date:</a:t>
            </a:r>
          </a:p>
          <a:p>
            <a:pPr lvl="2"/>
            <a:r>
              <a:rPr lang="en-US" sz="2400" dirty="0" smtClean="0">
                <a:solidFill>
                  <a:schemeClr val="bg1"/>
                </a:solidFill>
                <a:latin typeface="Arial" pitchFamily="34" charset="0"/>
                <a:cs typeface="Arial" pitchFamily="34" charset="0"/>
              </a:rPr>
              <a:t>Over </a:t>
            </a:r>
            <a:r>
              <a:rPr lang="en-US" sz="2400" b="1" dirty="0" smtClean="0">
                <a:solidFill>
                  <a:srgbClr val="C00000"/>
                </a:solidFill>
                <a:latin typeface="Arial" pitchFamily="34" charset="0"/>
                <a:cs typeface="Arial" pitchFamily="34" charset="0"/>
              </a:rPr>
              <a:t>220,000</a:t>
            </a:r>
            <a:r>
              <a:rPr lang="en-US" sz="2400" dirty="0" smtClean="0">
                <a:solidFill>
                  <a:schemeClr val="bg1"/>
                </a:solidFill>
                <a:latin typeface="Arial" pitchFamily="34" charset="0"/>
                <a:cs typeface="Arial" pitchFamily="34" charset="0"/>
              </a:rPr>
              <a:t> tons of contaminated soil removed</a:t>
            </a:r>
          </a:p>
          <a:p>
            <a:pPr lvl="2"/>
            <a:endParaRPr lang="en-US" sz="1050" dirty="0" smtClean="0">
              <a:solidFill>
                <a:schemeClr val="bg1"/>
              </a:solidFill>
              <a:latin typeface="Arial" pitchFamily="34" charset="0"/>
              <a:cs typeface="Arial" pitchFamily="34" charset="0"/>
            </a:endParaRPr>
          </a:p>
          <a:p>
            <a:pPr lvl="2"/>
            <a:r>
              <a:rPr lang="en-US" sz="2400" b="1" dirty="0" smtClean="0">
                <a:solidFill>
                  <a:srgbClr val="C00000"/>
                </a:solidFill>
                <a:latin typeface="Arial" pitchFamily="34" charset="0"/>
                <a:cs typeface="Arial" pitchFamily="34" charset="0"/>
              </a:rPr>
              <a:t>100,000</a:t>
            </a:r>
            <a:r>
              <a:rPr lang="en-US" sz="2400" dirty="0" smtClean="0">
                <a:solidFill>
                  <a:schemeClr val="bg1"/>
                </a:solidFill>
                <a:latin typeface="Arial" pitchFamily="34" charset="0"/>
                <a:cs typeface="Arial" pitchFamily="34" charset="0"/>
              </a:rPr>
              <a:t> gallons of oil removed &amp; recycled</a:t>
            </a:r>
            <a:endParaRPr lang="en-US" sz="2000" dirty="0" smtClean="0">
              <a:solidFill>
                <a:schemeClr val="bg1"/>
              </a:solidFill>
              <a:latin typeface="Arial" pitchFamily="34" charset="0"/>
              <a:cs typeface="Arial" pitchFamily="34" charset="0"/>
            </a:endParaRPr>
          </a:p>
          <a:p>
            <a:pPr lvl="2"/>
            <a:endParaRPr lang="en-US" sz="1050" dirty="0" smtClean="0">
              <a:solidFill>
                <a:schemeClr val="bg1"/>
              </a:solidFill>
              <a:latin typeface="Arial" pitchFamily="34" charset="0"/>
              <a:cs typeface="Arial" pitchFamily="34" charset="0"/>
            </a:endParaRPr>
          </a:p>
          <a:p>
            <a:pPr lvl="2"/>
            <a:r>
              <a:rPr lang="en-US" sz="2400" dirty="0" smtClean="0">
                <a:solidFill>
                  <a:schemeClr val="bg1"/>
                </a:solidFill>
                <a:latin typeface="Arial" pitchFamily="34" charset="0"/>
                <a:cs typeface="Arial" pitchFamily="34" charset="0"/>
              </a:rPr>
              <a:t>14 properties successfully</a:t>
            </a:r>
          </a:p>
          <a:p>
            <a:pPr lvl="2">
              <a:buNone/>
            </a:pPr>
            <a:r>
              <a:rPr lang="en-US" sz="2400" dirty="0" smtClean="0">
                <a:solidFill>
                  <a:schemeClr val="bg1"/>
                </a:solidFill>
                <a:latin typeface="Arial" pitchFamily="34" charset="0"/>
                <a:cs typeface="Arial" pitchFamily="34" charset="0"/>
              </a:rPr>
              <a:t>   cleaned up</a:t>
            </a:r>
            <a:endParaRPr lang="en-US" sz="2000" dirty="0" smtClean="0">
              <a:solidFill>
                <a:schemeClr val="bg1"/>
              </a:solidFill>
              <a:latin typeface="Arial" pitchFamily="34" charset="0"/>
              <a:cs typeface="Arial" pitchFamily="34" charset="0"/>
            </a:endParaRPr>
          </a:p>
          <a:p>
            <a:pPr lvl="2"/>
            <a:endParaRPr lang="en-US" sz="1050" dirty="0" smtClean="0">
              <a:solidFill>
                <a:schemeClr val="bg1"/>
              </a:solidFill>
              <a:latin typeface="Arial" pitchFamily="34" charset="0"/>
              <a:cs typeface="Arial" pitchFamily="34" charset="0"/>
            </a:endParaRPr>
          </a:p>
          <a:p>
            <a:pPr lvl="2"/>
            <a:r>
              <a:rPr lang="en-US" sz="2400" dirty="0" smtClean="0">
                <a:solidFill>
                  <a:schemeClr val="bg1"/>
                </a:solidFill>
                <a:latin typeface="Arial" pitchFamily="34" charset="0"/>
                <a:cs typeface="Arial" pitchFamily="34" charset="0"/>
              </a:rPr>
              <a:t>90% completion of waste </a:t>
            </a:r>
          </a:p>
          <a:p>
            <a:pPr lvl="2">
              <a:buNone/>
            </a:pPr>
            <a:r>
              <a:rPr lang="en-US" sz="2400" dirty="0" smtClean="0">
                <a:solidFill>
                  <a:schemeClr val="bg1"/>
                </a:solidFill>
                <a:latin typeface="Arial" pitchFamily="34" charset="0"/>
                <a:cs typeface="Arial" pitchFamily="34" charset="0"/>
              </a:rPr>
              <a:t>   water treatment plant</a:t>
            </a:r>
            <a:endParaRPr lang="en-US" sz="2400" dirty="0" smtClean="0">
              <a:solidFill>
                <a:srgbClr val="FF0000"/>
              </a:solidFill>
              <a:latin typeface="Arial" pitchFamily="34" charset="0"/>
              <a:cs typeface="Arial" pitchFamily="34" charset="0"/>
            </a:endParaRPr>
          </a:p>
          <a:p>
            <a:pPr lvl="2">
              <a:buNone/>
            </a:pPr>
            <a:endParaRPr lang="en-US" dirty="0"/>
          </a:p>
        </p:txBody>
      </p:sp>
      <p:pic>
        <p:nvPicPr>
          <p:cNvPr id="5" name="Picture 2" descr="C:\Documents and Settings\dach461\Local Settings\Temporary Internet Files\Content.IE5\6MESCBZ8\DSC01412[1].JPG"/>
          <p:cNvPicPr>
            <a:picLocks noChangeAspect="1" noChangeArrowheads="1"/>
          </p:cNvPicPr>
          <p:nvPr/>
        </p:nvPicPr>
        <p:blipFill>
          <a:blip r:embed="rId4" cstate="print"/>
          <a:srcRect/>
          <a:stretch>
            <a:fillRect/>
          </a:stretch>
        </p:blipFill>
        <p:spPr bwMode="auto">
          <a:xfrm>
            <a:off x="4902200" y="3657600"/>
            <a:ext cx="3875616" cy="290671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ctrTitle"/>
          </p:nvPr>
        </p:nvSpPr>
        <p:spPr>
          <a:xfrm>
            <a:off x="685800" y="152401"/>
            <a:ext cx="7772400" cy="914399"/>
          </a:xfrm>
        </p:spPr>
        <p:txBody>
          <a:bodyPr>
            <a:normAutofit/>
          </a:bodyPr>
          <a:lstStyle/>
          <a:p>
            <a:r>
              <a:rPr lang="en-US" cap="none" dirty="0" smtClean="0">
                <a:solidFill>
                  <a:schemeClr val="accent4">
                    <a:lumMod val="50000"/>
                  </a:schemeClr>
                </a:solidFill>
                <a:effectLst>
                  <a:outerShdw blurRad="38100" dist="38100" dir="2700000" algn="tl">
                    <a:srgbClr val="000000">
                      <a:alpha val="43137"/>
                    </a:srgbClr>
                  </a:outerShdw>
                </a:effectLst>
              </a:rPr>
              <a:t>Skykomish, Washington</a:t>
            </a:r>
            <a:endParaRPr lang="en-US" cap="none" dirty="0">
              <a:solidFill>
                <a:schemeClr val="accent4">
                  <a:lumMod val="50000"/>
                </a:schemeClr>
              </a:solidFill>
              <a:effectLst>
                <a:outerShdw blurRad="38100" dist="38100" dir="2700000" algn="tl">
                  <a:srgbClr val="000000">
                    <a:alpha val="43137"/>
                  </a:srgbClr>
                </a:outerShdw>
              </a:effectLst>
            </a:endParaRPr>
          </a:p>
        </p:txBody>
      </p:sp>
      <p:sp>
        <p:nvSpPr>
          <p:cNvPr id="4" name="TextBox 3"/>
          <p:cNvSpPr txBox="1"/>
          <p:nvPr/>
        </p:nvSpPr>
        <p:spPr>
          <a:xfrm>
            <a:off x="4648200" y="1371600"/>
            <a:ext cx="4114800" cy="1569660"/>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Tourist community -- </a:t>
            </a:r>
          </a:p>
          <a:p>
            <a:r>
              <a:rPr lang="en-US" sz="2400" b="1" dirty="0" smtClean="0">
                <a:solidFill>
                  <a:schemeClr val="bg1"/>
                </a:solidFill>
                <a:latin typeface="Arial" pitchFamily="34" charset="0"/>
                <a:cs typeface="Arial" pitchFamily="34" charset="0"/>
              </a:rPr>
              <a:t>close to Stevens Pass for skiing; fishing, hunting, and hiking.</a:t>
            </a:r>
            <a:endParaRPr lang="en-US" sz="2400" b="1" dirty="0">
              <a:solidFill>
                <a:schemeClr val="bg1"/>
              </a:solidFill>
              <a:latin typeface="Arial" pitchFamily="34" charset="0"/>
              <a:cs typeface="Arial" pitchFamily="34" charset="0"/>
            </a:endParaRPr>
          </a:p>
        </p:txBody>
      </p:sp>
      <p:pic>
        <p:nvPicPr>
          <p:cNvPr id="2050" name="Picture 2" descr="http://www.wsdot.wa.gov/NR/rdonlyres/9549701E-3FF4-4284-8598-027E9C74CF62/0/Skykomish_S88_05.jpg"/>
          <p:cNvPicPr>
            <a:picLocks noChangeAspect="1" noChangeArrowheads="1"/>
          </p:cNvPicPr>
          <p:nvPr/>
        </p:nvPicPr>
        <p:blipFill>
          <a:blip r:embed="rId4" cstate="print"/>
          <a:srcRect/>
          <a:stretch>
            <a:fillRect/>
          </a:stretch>
        </p:blipFill>
        <p:spPr bwMode="auto">
          <a:xfrm>
            <a:off x="4038600" y="3429000"/>
            <a:ext cx="4762500" cy="3171825"/>
          </a:xfrm>
          <a:prstGeom prst="rect">
            <a:avLst/>
          </a:prstGeom>
          <a:noFill/>
        </p:spPr>
      </p:pic>
      <p:sp>
        <p:nvSpPr>
          <p:cNvPr id="8" name="TextBox 7"/>
          <p:cNvSpPr txBox="1"/>
          <p:nvPr/>
        </p:nvSpPr>
        <p:spPr>
          <a:xfrm>
            <a:off x="304800" y="4800600"/>
            <a:ext cx="3200400" cy="1846659"/>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Popular recreational flying community in the summer with its own airstrip.</a:t>
            </a:r>
          </a:p>
          <a:p>
            <a:endParaRPr lang="en-US" dirty="0"/>
          </a:p>
        </p:txBody>
      </p:sp>
      <p:pic>
        <p:nvPicPr>
          <p:cNvPr id="10" name="Picture 5" descr="Welcome IMG_0544"/>
          <p:cNvPicPr>
            <a:picLocks noChangeAspect="1" noChangeArrowheads="1"/>
          </p:cNvPicPr>
          <p:nvPr/>
        </p:nvPicPr>
        <p:blipFill>
          <a:blip r:embed="rId5" cstate="print"/>
          <a:srcRect/>
          <a:stretch>
            <a:fillRect/>
          </a:stretch>
        </p:blipFill>
        <p:spPr>
          <a:xfrm>
            <a:off x="228600" y="1447801"/>
            <a:ext cx="4038600" cy="312991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BNSF-Skykomish: Successes</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371600"/>
            <a:ext cx="8229600" cy="5318760"/>
          </a:xfrm>
        </p:spPr>
        <p:txBody>
          <a:bodyPr>
            <a:normAutofit lnSpcReduction="10000"/>
          </a:bodyPr>
          <a:lstStyle/>
          <a:p>
            <a:r>
              <a:rPr lang="en-US" u="sng" dirty="0" smtClean="0">
                <a:solidFill>
                  <a:schemeClr val="bg1"/>
                </a:solidFill>
                <a:latin typeface="Arial" pitchFamily="34" charset="0"/>
                <a:cs typeface="Arial" pitchFamily="34" charset="0"/>
              </a:rPr>
              <a:t>More results to date:</a:t>
            </a:r>
          </a:p>
          <a:p>
            <a:pPr>
              <a:buNone/>
            </a:pPr>
            <a:endParaRPr lang="en-US" sz="1800" dirty="0" smtClean="0">
              <a:solidFill>
                <a:schemeClr val="bg1"/>
              </a:solidFill>
              <a:latin typeface="Arial" pitchFamily="34" charset="0"/>
              <a:cs typeface="Arial" pitchFamily="34" charset="0"/>
            </a:endParaRPr>
          </a:p>
          <a:p>
            <a:pPr lvl="2"/>
            <a:r>
              <a:rPr lang="en-US" sz="2400" dirty="0" smtClean="0">
                <a:solidFill>
                  <a:schemeClr val="bg1"/>
                </a:solidFill>
                <a:latin typeface="Arial" pitchFamily="34" charset="0"/>
                <a:cs typeface="Arial" pitchFamily="34" charset="0"/>
              </a:rPr>
              <a:t>Skykomish River bed and levee </a:t>
            </a:r>
          </a:p>
          <a:p>
            <a:pPr lvl="2">
              <a:buNone/>
            </a:pPr>
            <a:r>
              <a:rPr lang="en-US" sz="2400" dirty="0" smtClean="0">
                <a:solidFill>
                  <a:schemeClr val="bg1"/>
                </a:solidFill>
                <a:latin typeface="Arial" pitchFamily="34" charset="0"/>
                <a:cs typeface="Arial" pitchFamily="34" charset="0"/>
              </a:rPr>
              <a:t>   successfully cleaned; </a:t>
            </a:r>
          </a:p>
          <a:p>
            <a:pPr lvl="2">
              <a:buNone/>
            </a:pPr>
            <a:r>
              <a:rPr lang="en-US" sz="2400" b="1" dirty="0" smtClean="0">
                <a:solidFill>
                  <a:schemeClr val="bg1"/>
                </a:solidFill>
                <a:latin typeface="Arial" pitchFamily="34" charset="0"/>
                <a:cs typeface="Arial" pitchFamily="34" charset="0"/>
              </a:rPr>
              <a:t>   </a:t>
            </a:r>
            <a:r>
              <a:rPr lang="en-US" sz="2400" b="1" dirty="0" smtClean="0">
                <a:solidFill>
                  <a:srgbClr val="C00000"/>
                </a:solidFill>
                <a:latin typeface="Arial" pitchFamily="34" charset="0"/>
                <a:cs typeface="Arial" pitchFamily="34" charset="0"/>
              </a:rPr>
              <a:t>record Salmon counts in 2009</a:t>
            </a:r>
            <a:endParaRPr lang="en-US" sz="2000" b="1" dirty="0" smtClean="0">
              <a:solidFill>
                <a:srgbClr val="C00000"/>
              </a:solidFill>
              <a:latin typeface="Arial" pitchFamily="34" charset="0"/>
              <a:cs typeface="Arial" pitchFamily="34" charset="0"/>
            </a:endParaRPr>
          </a:p>
          <a:p>
            <a:pPr lvl="2">
              <a:buNone/>
            </a:pPr>
            <a:endParaRPr lang="en-US" sz="1800" b="1" dirty="0" smtClean="0">
              <a:solidFill>
                <a:srgbClr val="C00000"/>
              </a:solidFill>
              <a:latin typeface="Arial" pitchFamily="34" charset="0"/>
              <a:cs typeface="Arial" pitchFamily="34" charset="0"/>
            </a:endParaRPr>
          </a:p>
          <a:p>
            <a:pPr lvl="2"/>
            <a:r>
              <a:rPr lang="en-US" sz="2400" dirty="0" smtClean="0">
                <a:solidFill>
                  <a:schemeClr val="bg1"/>
                </a:solidFill>
                <a:latin typeface="Arial" pitchFamily="34" charset="0"/>
                <a:cs typeface="Arial" pitchFamily="34" charset="0"/>
              </a:rPr>
              <a:t>Record investments for a cleanup in Washington:</a:t>
            </a:r>
            <a:endParaRPr lang="en-US" sz="1600" dirty="0" smtClean="0">
              <a:solidFill>
                <a:schemeClr val="bg1"/>
              </a:solidFill>
              <a:latin typeface="Arial" pitchFamily="34" charset="0"/>
              <a:cs typeface="Arial" pitchFamily="34" charset="0"/>
            </a:endParaRPr>
          </a:p>
          <a:p>
            <a:pPr lvl="2">
              <a:buNone/>
            </a:pPr>
            <a:endParaRPr lang="en-US" sz="1400" dirty="0" smtClean="0">
              <a:solidFill>
                <a:schemeClr val="bg1"/>
              </a:solidFill>
              <a:latin typeface="Arial" pitchFamily="34" charset="0"/>
              <a:cs typeface="Arial" pitchFamily="34" charset="0"/>
            </a:endParaRPr>
          </a:p>
          <a:p>
            <a:pPr lvl="3"/>
            <a:r>
              <a:rPr lang="en-US" sz="2400" dirty="0" smtClean="0">
                <a:solidFill>
                  <a:schemeClr val="bg1"/>
                </a:solidFill>
                <a:latin typeface="Arial" pitchFamily="34" charset="0"/>
                <a:cs typeface="Arial" pitchFamily="34" charset="0"/>
              </a:rPr>
              <a:t>Burlington Northern Santa Fe Railroad </a:t>
            </a:r>
          </a:p>
          <a:p>
            <a:pPr lvl="3">
              <a:buNone/>
            </a:pPr>
            <a:r>
              <a:rPr lang="en-US" sz="2400" dirty="0" smtClean="0">
                <a:solidFill>
                  <a:schemeClr val="bg1"/>
                </a:solidFill>
                <a:latin typeface="Arial" pitchFamily="34" charset="0"/>
                <a:cs typeface="Arial" pitchFamily="34" charset="0"/>
              </a:rPr>
              <a:t>  &gt; $100 million</a:t>
            </a:r>
            <a:endParaRPr lang="en-US" sz="1800" dirty="0" smtClean="0">
              <a:solidFill>
                <a:schemeClr val="bg1"/>
              </a:solidFill>
              <a:latin typeface="Arial" pitchFamily="34" charset="0"/>
              <a:cs typeface="Arial" pitchFamily="34" charset="0"/>
            </a:endParaRPr>
          </a:p>
          <a:p>
            <a:pPr lvl="3">
              <a:buNone/>
            </a:pPr>
            <a:endParaRPr lang="en-US" sz="1600" dirty="0" smtClean="0">
              <a:solidFill>
                <a:schemeClr val="bg1"/>
              </a:solidFill>
              <a:latin typeface="Arial" pitchFamily="34" charset="0"/>
              <a:cs typeface="Arial" pitchFamily="34" charset="0"/>
            </a:endParaRPr>
          </a:p>
          <a:p>
            <a:pPr lvl="3"/>
            <a:r>
              <a:rPr lang="en-US" sz="2400" dirty="0" smtClean="0">
                <a:solidFill>
                  <a:schemeClr val="bg1"/>
                </a:solidFill>
                <a:latin typeface="Arial" pitchFamily="34" charset="0"/>
                <a:cs typeface="Arial" pitchFamily="34" charset="0"/>
              </a:rPr>
              <a:t>State of Washington &gt; $10 million</a:t>
            </a:r>
            <a:endParaRPr lang="en-US" sz="1600" dirty="0" smtClean="0">
              <a:solidFill>
                <a:schemeClr val="bg1"/>
              </a:solidFill>
              <a:latin typeface="Arial" pitchFamily="34" charset="0"/>
              <a:cs typeface="Arial" pitchFamily="34" charset="0"/>
            </a:endParaRPr>
          </a:p>
          <a:p>
            <a:pPr lvl="3">
              <a:buNone/>
            </a:pPr>
            <a:endParaRPr lang="en-US" sz="1600" dirty="0" smtClean="0">
              <a:solidFill>
                <a:schemeClr val="bg1"/>
              </a:solidFill>
              <a:latin typeface="Arial" pitchFamily="34" charset="0"/>
              <a:cs typeface="Arial" pitchFamily="34" charset="0"/>
            </a:endParaRPr>
          </a:p>
          <a:p>
            <a:pPr lvl="3"/>
            <a:r>
              <a:rPr lang="en-US" sz="2400" dirty="0" smtClean="0">
                <a:solidFill>
                  <a:schemeClr val="bg1"/>
                </a:solidFill>
                <a:latin typeface="Arial" pitchFamily="34" charset="0"/>
                <a:cs typeface="Arial" pitchFamily="34" charset="0"/>
              </a:rPr>
              <a:t>Natural Resource Damages &gt; $5 million </a:t>
            </a:r>
            <a:endParaRPr lang="en-US" sz="2400" dirty="0" smtClean="0">
              <a:latin typeface="Arial" pitchFamily="34" charset="0"/>
              <a:cs typeface="Arial" pitchFamily="34" charset="0"/>
            </a:endParaRPr>
          </a:p>
          <a:p>
            <a:endParaRPr lang="en-US" dirty="0"/>
          </a:p>
        </p:txBody>
      </p:sp>
      <p:pic>
        <p:nvPicPr>
          <p:cNvPr id="5" name="Picture 3" descr="DSCF1864"/>
          <p:cNvPicPr>
            <a:picLocks noChangeAspect="1" noChangeArrowheads="1"/>
          </p:cNvPicPr>
          <p:nvPr/>
        </p:nvPicPr>
        <p:blipFill>
          <a:blip r:embed="rId4" cstate="print"/>
          <a:srcRect/>
          <a:stretch>
            <a:fillRect/>
          </a:stretch>
        </p:blipFill>
        <p:spPr bwMode="auto">
          <a:xfrm>
            <a:off x="6019800" y="1428758"/>
            <a:ext cx="2869858" cy="21526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Next -- Skykomish: 2010-2012</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8229600" cy="5166360"/>
          </a:xfrm>
        </p:spPr>
        <p:txBody>
          <a:bodyPr>
            <a:normAutofit/>
          </a:bodyPr>
          <a:lstStyle/>
          <a:p>
            <a:r>
              <a:rPr lang="en-US" dirty="0" smtClean="0">
                <a:solidFill>
                  <a:schemeClr val="bg1"/>
                </a:solidFill>
                <a:latin typeface="Arial" pitchFamily="34" charset="0"/>
                <a:cs typeface="Arial" pitchFamily="34" charset="0"/>
              </a:rPr>
              <a:t>Wetlands excavated and cleaned (2010)</a:t>
            </a:r>
          </a:p>
          <a:p>
            <a:r>
              <a:rPr lang="en-US" dirty="0" smtClean="0">
                <a:solidFill>
                  <a:schemeClr val="bg1"/>
                </a:solidFill>
                <a:latin typeface="Arial" pitchFamily="34" charset="0"/>
                <a:cs typeface="Arial" pitchFamily="34" charset="0"/>
              </a:rPr>
              <a:t>Former Maloney Creek cleaned (2010-11)</a:t>
            </a:r>
          </a:p>
          <a:p>
            <a:r>
              <a:rPr lang="en-US" dirty="0" smtClean="0">
                <a:solidFill>
                  <a:schemeClr val="bg1"/>
                </a:solidFill>
                <a:latin typeface="Arial" pitchFamily="34" charset="0"/>
                <a:cs typeface="Arial" pitchFamily="34" charset="0"/>
              </a:rPr>
              <a:t>Five properties excavated &amp; cleaned (2010)</a:t>
            </a:r>
          </a:p>
          <a:p>
            <a:r>
              <a:rPr lang="en-US" dirty="0" smtClean="0">
                <a:solidFill>
                  <a:schemeClr val="bg1"/>
                </a:solidFill>
                <a:latin typeface="Arial" pitchFamily="34" charset="0"/>
                <a:cs typeface="Arial" pitchFamily="34" charset="0"/>
              </a:rPr>
              <a:t>Bridge abutment soil excavated (2010)</a:t>
            </a:r>
          </a:p>
          <a:p>
            <a:r>
              <a:rPr lang="en-US" dirty="0" smtClean="0">
                <a:solidFill>
                  <a:schemeClr val="bg1"/>
                </a:solidFill>
                <a:latin typeface="Arial" pitchFamily="34" charset="0"/>
                <a:cs typeface="Arial" pitchFamily="34" charset="0"/>
              </a:rPr>
              <a:t>Completion of Town Waste Water Treatment System (2010)</a:t>
            </a:r>
          </a:p>
          <a:p>
            <a:r>
              <a:rPr lang="en-US" dirty="0" smtClean="0">
                <a:solidFill>
                  <a:schemeClr val="bg1"/>
                </a:solidFill>
                <a:latin typeface="Arial" pitchFamily="34" charset="0"/>
                <a:cs typeface="Arial" pitchFamily="34" charset="0"/>
              </a:rPr>
              <a:t>School Property cleaned (2011-12)</a:t>
            </a:r>
          </a:p>
          <a:p>
            <a:pPr lvl="2"/>
            <a:r>
              <a:rPr lang="en-US" dirty="0" smtClean="0">
                <a:solidFill>
                  <a:schemeClr val="bg1"/>
                </a:solidFill>
                <a:latin typeface="Arial" pitchFamily="34" charset="0"/>
                <a:cs typeface="Arial" pitchFamily="34" charset="0"/>
              </a:rPr>
              <a:t>-excavation with underpinning structure</a:t>
            </a:r>
          </a:p>
          <a:p>
            <a:pPr lvl="2"/>
            <a:r>
              <a:rPr lang="en-US" dirty="0" smtClean="0">
                <a:solidFill>
                  <a:schemeClr val="bg1"/>
                </a:solidFill>
                <a:latin typeface="Arial" pitchFamily="34" charset="0"/>
                <a:cs typeface="Arial" pitchFamily="34" charset="0"/>
              </a:rPr>
              <a:t>-creation of temporary school facilities for 1 year</a:t>
            </a:r>
          </a:p>
          <a:p>
            <a:r>
              <a:rPr lang="en-US" dirty="0" smtClean="0">
                <a:solidFill>
                  <a:schemeClr val="bg1"/>
                </a:solidFill>
                <a:latin typeface="Arial" pitchFamily="34" charset="0"/>
                <a:cs typeface="Arial" pitchFamily="34" charset="0"/>
              </a:rPr>
              <a:t>Town restoration efforts (2011-2012)</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0"/>
            <a:ext cx="8229600" cy="990600"/>
          </a:xfrm>
        </p:spPr>
        <p:txBody>
          <a:bodyPr/>
          <a:lstStyle/>
          <a:p>
            <a:r>
              <a:rPr lang="en-US" dirty="0" smtClean="0">
                <a:solidFill>
                  <a:schemeClr val="accent4">
                    <a:lumMod val="50000"/>
                  </a:schemeClr>
                </a:solidFill>
                <a:effectLst>
                  <a:outerShdw blurRad="38100" dist="38100" dir="2700000" algn="tl">
                    <a:srgbClr val="000000">
                      <a:alpha val="43137"/>
                    </a:srgbClr>
                  </a:outerShdw>
                </a:effectLst>
              </a:rPr>
              <a:t>BNSF-Skykomish: Challenges</a:t>
            </a:r>
            <a:endParaRPr lang="en-US" dirty="0">
              <a:solidFill>
                <a:schemeClr val="accent4">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066800"/>
            <a:ext cx="8382000" cy="2057400"/>
          </a:xfrm>
        </p:spPr>
        <p:txBody>
          <a:bodyPr/>
          <a:lstStyle/>
          <a:p>
            <a:r>
              <a:rPr lang="en-US" dirty="0" smtClean="0">
                <a:solidFill>
                  <a:schemeClr val="bg1"/>
                </a:solidFill>
                <a:latin typeface="Arial" pitchFamily="34" charset="0"/>
                <a:cs typeface="Arial" pitchFamily="34" charset="0"/>
              </a:rPr>
              <a:t>Rebuilding a Town</a:t>
            </a:r>
          </a:p>
          <a:p>
            <a:pPr lvl="1"/>
            <a:r>
              <a:rPr lang="en-US" dirty="0" smtClean="0">
                <a:solidFill>
                  <a:schemeClr val="bg1"/>
                </a:solidFill>
                <a:latin typeface="Arial" pitchFamily="34" charset="0"/>
                <a:cs typeface="Arial" pitchFamily="34" charset="0"/>
              </a:rPr>
              <a:t>Restoration – utilities, infrastructure</a:t>
            </a:r>
          </a:p>
          <a:p>
            <a:pPr lvl="1"/>
            <a:r>
              <a:rPr lang="en-US" dirty="0" smtClean="0">
                <a:solidFill>
                  <a:schemeClr val="bg1"/>
                </a:solidFill>
                <a:latin typeface="Arial" pitchFamily="34" charset="0"/>
                <a:cs typeface="Arial" pitchFamily="34" charset="0"/>
              </a:rPr>
              <a:t>Business community – survival, future</a:t>
            </a:r>
          </a:p>
          <a:p>
            <a:pPr lvl="1"/>
            <a:r>
              <a:rPr lang="en-US" dirty="0" smtClean="0">
                <a:solidFill>
                  <a:schemeClr val="bg1"/>
                </a:solidFill>
                <a:latin typeface="Arial" pitchFamily="34" charset="0"/>
                <a:cs typeface="Arial" pitchFamily="34" charset="0"/>
              </a:rPr>
              <a:t>Social – identity, branding, long term vision</a:t>
            </a:r>
          </a:p>
        </p:txBody>
      </p:sp>
      <p:pic>
        <p:nvPicPr>
          <p:cNvPr id="5" name="Picture 2"/>
          <p:cNvPicPr>
            <a:picLocks noChangeAspect="1" noChangeArrowheads="1"/>
          </p:cNvPicPr>
          <p:nvPr/>
        </p:nvPicPr>
        <p:blipFill>
          <a:blip r:embed="rId4" cstate="print"/>
          <a:srcRect/>
          <a:stretch>
            <a:fillRect/>
          </a:stretch>
        </p:blipFill>
        <p:spPr bwMode="auto">
          <a:xfrm>
            <a:off x="4038600" y="2971800"/>
            <a:ext cx="4891616" cy="3668712"/>
          </a:xfrm>
          <a:prstGeom prst="rect">
            <a:avLst/>
          </a:prstGeom>
          <a:noFill/>
          <a:ln w="9525">
            <a:noFill/>
            <a:miter lim="800000"/>
            <a:headEnd/>
            <a:tailEnd/>
          </a:ln>
          <a:effectLst/>
        </p:spPr>
      </p:pic>
      <p:sp>
        <p:nvSpPr>
          <p:cNvPr id="6" name="TextBox 5"/>
          <p:cNvSpPr txBox="1"/>
          <p:nvPr/>
        </p:nvSpPr>
        <p:spPr>
          <a:xfrm>
            <a:off x="457200" y="3505200"/>
            <a:ext cx="3276600" cy="2523768"/>
          </a:xfrm>
          <a:prstGeom prst="rect">
            <a:avLst/>
          </a:prstGeom>
          <a:noFill/>
        </p:spPr>
        <p:txBody>
          <a:bodyPr wrap="square" rtlCol="0">
            <a:spAutoFit/>
          </a:bodyPr>
          <a:lstStyle/>
          <a:p>
            <a:r>
              <a:rPr lang="en-US" sz="2400" dirty="0" smtClean="0">
                <a:solidFill>
                  <a:schemeClr val="bg1"/>
                </a:solidFill>
                <a:latin typeface="Arial" pitchFamily="34" charset="0"/>
                <a:cs typeface="Arial" pitchFamily="34" charset="0"/>
              </a:rPr>
              <a:t>The Town is still under major construction right now – </a:t>
            </a:r>
          </a:p>
          <a:p>
            <a:endParaRPr lang="en-US" sz="1400" dirty="0" smtClean="0">
              <a:solidFill>
                <a:schemeClr val="bg1"/>
              </a:solidFill>
              <a:latin typeface="Arial" pitchFamily="34" charset="0"/>
              <a:cs typeface="Arial" pitchFamily="34" charset="0"/>
            </a:endParaRPr>
          </a:p>
          <a:p>
            <a:r>
              <a:rPr lang="en-US" sz="2400" dirty="0" smtClean="0">
                <a:solidFill>
                  <a:schemeClr val="bg1"/>
                </a:solidFill>
                <a:latin typeface="Arial" pitchFamily="34" charset="0"/>
                <a:cs typeface="Arial" pitchFamily="34" charset="0"/>
              </a:rPr>
              <a:t>though will become something special in the near future.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pic>
        <p:nvPicPr>
          <p:cNvPr id="6146" name="Picture 2"/>
          <p:cNvPicPr>
            <a:picLocks noGrp="1" noChangeAspect="1" noChangeArrowheads="1"/>
          </p:cNvPicPr>
          <p:nvPr>
            <p:ph idx="1"/>
          </p:nvPr>
        </p:nvPicPr>
        <p:blipFill>
          <a:blip r:embed="rId4" cstate="print"/>
          <a:srcRect t="13486"/>
          <a:stretch>
            <a:fillRect/>
          </a:stretch>
        </p:blipFill>
        <p:spPr bwMode="auto">
          <a:xfrm>
            <a:off x="1143000" y="2286000"/>
            <a:ext cx="7094483" cy="4399406"/>
          </a:xfrm>
          <a:prstGeom prst="rect">
            <a:avLst/>
          </a:prstGeom>
          <a:noFill/>
          <a:ln w="9525">
            <a:noFill/>
            <a:miter lim="800000"/>
            <a:headEnd/>
            <a:tailEnd/>
          </a:ln>
          <a:effectLst/>
        </p:spPr>
      </p:pic>
      <p:pic>
        <p:nvPicPr>
          <p:cNvPr id="5" name="Picture 3"/>
          <p:cNvPicPr>
            <a:picLocks noChangeAspect="1" noChangeArrowheads="1"/>
          </p:cNvPicPr>
          <p:nvPr/>
        </p:nvPicPr>
        <p:blipFill>
          <a:blip r:embed="rId5" cstate="print"/>
          <a:srcRect/>
          <a:stretch>
            <a:fillRect/>
          </a:stretch>
        </p:blipFill>
        <p:spPr bwMode="auto">
          <a:xfrm>
            <a:off x="990600" y="228600"/>
            <a:ext cx="7472756" cy="17165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868362"/>
          </a:xfrm>
        </p:spPr>
        <p:txBody>
          <a:bodyPr/>
          <a:lstStyle/>
          <a:p>
            <a:r>
              <a:rPr lang="en-US" sz="4000" dirty="0" smtClean="0">
                <a:solidFill>
                  <a:schemeClr val="accent4">
                    <a:lumMod val="50000"/>
                  </a:schemeClr>
                </a:solidFill>
                <a:effectLst>
                  <a:outerShdw blurRad="38100" dist="38100" dir="2700000" algn="tl">
                    <a:srgbClr val="000000">
                      <a:alpha val="43137"/>
                    </a:srgbClr>
                  </a:outerShdw>
                </a:effectLst>
              </a:rPr>
              <a:t>Historic Skykomish</a:t>
            </a:r>
            <a:endParaRPr lang="en-US" dirty="0"/>
          </a:p>
        </p:txBody>
      </p:sp>
      <p:pic>
        <p:nvPicPr>
          <p:cNvPr id="4" name="Picture 2" descr="sky-vision-finalv2_Page_16_Image_0001"/>
          <p:cNvPicPr>
            <a:picLocks noGrp="1" noChangeAspect="1" noChangeArrowheads="1"/>
          </p:cNvPicPr>
          <p:nvPr>
            <p:ph idx="1"/>
          </p:nvPr>
        </p:nvPicPr>
        <p:blipFill>
          <a:blip r:embed="rId4" cstate="print"/>
          <a:srcRect/>
          <a:stretch>
            <a:fillRect/>
          </a:stretch>
        </p:blipFill>
        <p:spPr bwMode="auto">
          <a:xfrm>
            <a:off x="0" y="1143000"/>
            <a:ext cx="8763000" cy="2537081"/>
          </a:xfrm>
          <a:prstGeom prst="rect">
            <a:avLst/>
          </a:prstGeom>
          <a:noFill/>
          <a:ln w="38100">
            <a:solidFill>
              <a:schemeClr val="bg1"/>
            </a:solidFill>
          </a:ln>
        </p:spPr>
      </p:pic>
      <p:pic>
        <p:nvPicPr>
          <p:cNvPr id="5" name="Picture 3" descr="sky-vision-finalv2_Page_16_Image_0002"/>
          <p:cNvPicPr>
            <a:picLocks noChangeAspect="1" noChangeArrowheads="1"/>
          </p:cNvPicPr>
          <p:nvPr/>
        </p:nvPicPr>
        <p:blipFill>
          <a:blip r:embed="rId5" cstate="print"/>
          <a:srcRect/>
          <a:stretch>
            <a:fillRect/>
          </a:stretch>
        </p:blipFill>
        <p:spPr bwMode="auto">
          <a:xfrm>
            <a:off x="381000" y="4038600"/>
            <a:ext cx="8648644" cy="2590800"/>
          </a:xfrm>
          <a:prstGeom prst="rect">
            <a:avLst/>
          </a:prstGeom>
          <a:noFill/>
          <a:ln w="381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ctrTitle"/>
          </p:nvPr>
        </p:nvSpPr>
        <p:spPr>
          <a:xfrm>
            <a:off x="533400" y="152400"/>
            <a:ext cx="8229600" cy="8382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a:t>
            </a:r>
            <a:r>
              <a:rPr lang="en-US" sz="4300" cap="none" dirty="0" smtClean="0">
                <a:solidFill>
                  <a:schemeClr val="accent4">
                    <a:lumMod val="50000"/>
                  </a:schemeClr>
                </a:solidFill>
                <a:effectLst>
                  <a:outerShdw blurRad="38100" dist="38100" dir="2700000" algn="tl">
                    <a:srgbClr val="000000">
                      <a:alpha val="43137"/>
                    </a:srgbClr>
                  </a:outerShdw>
                </a:effectLst>
              </a:rPr>
              <a:t>Skykomish</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38200" y="914400"/>
            <a:ext cx="7239000" cy="609600"/>
          </a:xfrm>
        </p:spPr>
        <p:txBody>
          <a:bodyPr>
            <a:normAutofit/>
          </a:bodyPr>
          <a:lstStyle/>
          <a:p>
            <a:r>
              <a:rPr lang="en-US" dirty="0" smtClean="0">
                <a:solidFill>
                  <a:schemeClr val="bg1"/>
                </a:solidFill>
                <a:latin typeface="Arial" pitchFamily="34" charset="0"/>
                <a:cs typeface="Arial" pitchFamily="34" charset="0"/>
              </a:rPr>
              <a:t>Former Maintenance and Fueling Facility</a:t>
            </a:r>
            <a:endParaRPr lang="en-US" dirty="0">
              <a:solidFill>
                <a:schemeClr val="bg1"/>
              </a:solidFill>
              <a:latin typeface="Arial" pitchFamily="34" charset="0"/>
              <a:cs typeface="Arial" pitchFamily="34" charset="0"/>
            </a:endParaRPr>
          </a:p>
        </p:txBody>
      </p:sp>
      <p:sp>
        <p:nvSpPr>
          <p:cNvPr id="5" name="TextBox 4"/>
          <p:cNvSpPr txBox="1"/>
          <p:nvPr/>
        </p:nvSpPr>
        <p:spPr>
          <a:xfrm>
            <a:off x="381000" y="5257800"/>
            <a:ext cx="8458200" cy="1446550"/>
          </a:xfrm>
          <a:prstGeom prst="rect">
            <a:avLst/>
          </a:prstGeom>
          <a:noFill/>
        </p:spPr>
        <p:txBody>
          <a:bodyPr wrap="square" rtlCol="0">
            <a:spAutoFit/>
          </a:bodyPr>
          <a:lstStyle/>
          <a:p>
            <a:r>
              <a:rPr lang="en-US" dirty="0" smtClean="0">
                <a:solidFill>
                  <a:schemeClr val="bg1"/>
                </a:solidFill>
                <a:latin typeface="Arial" pitchFamily="34" charset="0"/>
                <a:cs typeface="Arial" pitchFamily="34" charset="0"/>
              </a:rPr>
              <a:t>Great Northern Railroad, (later merged with other companies), used the rail yard to refuel and maintain trains from late 1800s until 1974. </a:t>
            </a:r>
          </a:p>
          <a:p>
            <a:endParaRPr lang="en-US" sz="800" dirty="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Operations resulted in discharges of petroleum products (bunker-c oil).  </a:t>
            </a:r>
          </a:p>
          <a:p>
            <a:endParaRPr lang="en-US" sz="800"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Discharges to Skykomish River and Maloney Creek first documented in 1920s.</a:t>
            </a:r>
            <a:endParaRPr lang="en-US" sz="1600" dirty="0">
              <a:solidFill>
                <a:schemeClr val="bg1"/>
              </a:solidFill>
            </a:endParaRPr>
          </a:p>
        </p:txBody>
      </p:sp>
      <p:pic>
        <p:nvPicPr>
          <p:cNvPr id="8" name="Picture 4" descr="1-20"/>
          <p:cNvPicPr>
            <a:picLocks noChangeAspect="1" noChangeArrowheads="1"/>
          </p:cNvPicPr>
          <p:nvPr/>
        </p:nvPicPr>
        <p:blipFill>
          <a:blip r:embed="rId4" cstate="print"/>
          <a:srcRect/>
          <a:stretch>
            <a:fillRect/>
          </a:stretch>
        </p:blipFill>
        <p:spPr>
          <a:xfrm>
            <a:off x="1219200" y="1447800"/>
            <a:ext cx="6478567" cy="3777177"/>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pic>
        <p:nvPicPr>
          <p:cNvPr id="7" name="Picture 6" descr="Skykomish Roundhouse, 1912"/>
          <p:cNvPicPr>
            <a:picLocks noChangeAspect="1" noChangeArrowheads="1"/>
          </p:cNvPicPr>
          <p:nvPr/>
        </p:nvPicPr>
        <p:blipFill>
          <a:blip r:embed="rId4" cstate="print"/>
          <a:srcRect t="24684"/>
          <a:stretch>
            <a:fillRect/>
          </a:stretch>
        </p:blipFill>
        <p:spPr bwMode="auto">
          <a:xfrm>
            <a:off x="0" y="533400"/>
            <a:ext cx="9144000" cy="5953125"/>
          </a:xfrm>
          <a:prstGeom prst="rect">
            <a:avLst/>
          </a:prstGeom>
          <a:noFill/>
          <a:ln w="9525">
            <a:noFill/>
            <a:miter lim="800000"/>
            <a:headEnd/>
            <a:tailEnd/>
          </a:ln>
        </p:spPr>
      </p:pic>
      <p:sp>
        <p:nvSpPr>
          <p:cNvPr id="9" name="Rectangle 8"/>
          <p:cNvSpPr/>
          <p:nvPr/>
        </p:nvSpPr>
        <p:spPr>
          <a:xfrm>
            <a:off x="2286000" y="1"/>
            <a:ext cx="4191000" cy="523220"/>
          </a:xfrm>
          <a:prstGeom prst="rect">
            <a:avLst/>
          </a:prstGeom>
        </p:spPr>
        <p:txBody>
          <a:bodyPr wrap="square">
            <a:spAutoFit/>
          </a:bodyPr>
          <a:lstStyle/>
          <a:p>
            <a:r>
              <a:rPr lang="en-US" sz="2800" b="1" i="1" dirty="0" smtClean="0">
                <a:solidFill>
                  <a:schemeClr val="accent4">
                    <a:lumMod val="50000"/>
                  </a:schemeClr>
                </a:solidFill>
                <a:effectLst>
                  <a:outerShdw blurRad="38100" dist="38100" dir="2700000" algn="tl">
                    <a:srgbClr val="000000">
                      <a:alpha val="43137"/>
                    </a:srgbClr>
                  </a:outerShdw>
                </a:effectLst>
                <a:latin typeface="Arial" pitchFamily="34" charset="0"/>
                <a:cs typeface="Arial" pitchFamily="34" charset="0"/>
              </a:rPr>
              <a:t>Historic railway photo</a:t>
            </a:r>
            <a:endParaRPr lang="en-US" sz="2800" b="1" i="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pic>
        <p:nvPicPr>
          <p:cNvPr id="2" name="Picture 6" descr="Figure 2-2_old facilities"/>
          <p:cNvPicPr>
            <a:picLocks noChangeAspect="1" noChangeArrowheads="1"/>
          </p:cNvPicPr>
          <p:nvPr/>
        </p:nvPicPr>
        <p:blipFill>
          <a:blip r:embed="rId4" cstate="print"/>
          <a:srcRect l="35377" t="32222" r="1319" b="804"/>
          <a:stretch>
            <a:fillRect/>
          </a:stretch>
        </p:blipFill>
        <p:spPr bwMode="auto">
          <a:xfrm>
            <a:off x="76200" y="1143000"/>
            <a:ext cx="8927024" cy="5486400"/>
          </a:xfrm>
          <a:prstGeom prst="rect">
            <a:avLst/>
          </a:prstGeom>
          <a:solidFill>
            <a:srgbClr val="000099"/>
          </a:solidFill>
          <a:ln w="9525">
            <a:noFill/>
            <a:miter lim="800000"/>
            <a:headEnd/>
            <a:tailEnd/>
          </a:ln>
        </p:spPr>
      </p:pic>
      <p:sp>
        <p:nvSpPr>
          <p:cNvPr id="3" name="Title 2"/>
          <p:cNvSpPr>
            <a:spLocks noGrp="1"/>
          </p:cNvSpPr>
          <p:nvPr>
            <p:ph type="title"/>
          </p:nvPr>
        </p:nvSpPr>
        <p:spPr>
          <a:xfrm>
            <a:off x="457200" y="0"/>
            <a:ext cx="8229600" cy="914400"/>
          </a:xfrm>
        </p:spPr>
        <p:txBody>
          <a:bodyPr>
            <a:normAutofit/>
          </a:bodyPr>
          <a:lstStyle/>
          <a:p>
            <a:r>
              <a:rPr lang="en-US" sz="4000" dirty="0" smtClean="0">
                <a:solidFill>
                  <a:schemeClr val="accent4">
                    <a:lumMod val="50000"/>
                  </a:schemeClr>
                </a:solidFill>
                <a:effectLst>
                  <a:outerShdw blurRad="38100" dist="38100" dir="2700000" algn="tl">
                    <a:srgbClr val="000000">
                      <a:alpha val="43137"/>
                    </a:srgbClr>
                  </a:outerShdw>
                </a:effectLst>
              </a:rPr>
              <a:t>Historic </a:t>
            </a:r>
            <a:r>
              <a:rPr lang="en-US" sz="4000" dirty="0" err="1" smtClean="0">
                <a:solidFill>
                  <a:schemeClr val="accent4">
                    <a:lumMod val="50000"/>
                  </a:schemeClr>
                </a:solidFill>
                <a:effectLst>
                  <a:outerShdw blurRad="38100" dist="38100" dir="2700000" algn="tl">
                    <a:srgbClr val="000000">
                      <a:alpha val="43137"/>
                    </a:srgbClr>
                  </a:outerShdw>
                </a:effectLst>
              </a:rPr>
              <a:t>Railyard</a:t>
            </a:r>
            <a:r>
              <a:rPr lang="en-US" sz="4000" dirty="0" smtClean="0">
                <a:solidFill>
                  <a:schemeClr val="accent4">
                    <a:lumMod val="50000"/>
                  </a:schemeClr>
                </a:solidFill>
                <a:effectLst>
                  <a:outerShdw blurRad="38100" dist="38100" dir="2700000" algn="tl">
                    <a:srgbClr val="000000">
                      <a:alpha val="43137"/>
                    </a:srgbClr>
                  </a:outerShdw>
                </a:effectLst>
              </a:rPr>
              <a:t> Facilities</a:t>
            </a:r>
            <a:endParaRPr lang="en-US" dirty="0"/>
          </a:p>
        </p:txBody>
      </p:sp>
      <p:sp>
        <p:nvSpPr>
          <p:cNvPr id="5" name="TextBox 4"/>
          <p:cNvSpPr txBox="1"/>
          <p:nvPr/>
        </p:nvSpPr>
        <p:spPr>
          <a:xfrm>
            <a:off x="0" y="1143000"/>
            <a:ext cx="9144000" cy="1338828"/>
          </a:xfrm>
          <a:prstGeom prst="rect">
            <a:avLst/>
          </a:prstGeom>
          <a:solidFill>
            <a:srgbClr val="483018"/>
          </a:solidFill>
        </p:spPr>
        <p:txBody>
          <a:bodyPr wrap="square" rtlCol="0">
            <a:spAutoFit/>
          </a:bodyPr>
          <a:lstStyle/>
          <a:p>
            <a:pPr algn="ctr">
              <a:spcAft>
                <a:spcPts val="600"/>
              </a:spcAft>
            </a:pPr>
            <a:r>
              <a:rPr lang="en-US" sz="2400" b="1" u="sng" dirty="0" smtClean="0">
                <a:latin typeface="Arial" pitchFamily="34" charset="0"/>
                <a:cs typeface="Arial" pitchFamily="34" charset="0"/>
              </a:rPr>
              <a:t>So, what happened?</a:t>
            </a:r>
          </a:p>
          <a:p>
            <a:pPr algn="ctr">
              <a:spcAft>
                <a:spcPts val="600"/>
              </a:spcAft>
            </a:pPr>
            <a:r>
              <a:rPr lang="en-US" sz="2400" b="1" dirty="0" smtClean="0">
                <a:latin typeface="Arial" pitchFamily="34" charset="0"/>
                <a:cs typeface="Arial" pitchFamily="34" charset="0"/>
              </a:rPr>
              <a:t>Bunker C leaked from wood-lined cribs.</a:t>
            </a:r>
          </a:p>
          <a:p>
            <a:pPr indent="-91440" algn="ctr">
              <a:spcAft>
                <a:spcPts val="600"/>
              </a:spcAft>
            </a:pPr>
            <a:r>
              <a:rPr lang="en-US" sz="2300" b="1" dirty="0" smtClean="0">
                <a:latin typeface="Arial" pitchFamily="34" charset="0"/>
                <a:cs typeface="Arial" pitchFamily="34" charset="0"/>
              </a:rPr>
              <a:t>Later, diesel was allowed to overflow when filling locomotives.</a:t>
            </a:r>
            <a:endParaRPr lang="en-US" sz="2300" b="1" dirty="0">
              <a:latin typeface="Arial" pitchFamily="34" charset="0"/>
              <a:cs typeface="Arial" pitchFamily="34" charset="0"/>
            </a:endParaRPr>
          </a:p>
        </p:txBody>
      </p:sp>
      <p:sp>
        <p:nvSpPr>
          <p:cNvPr id="6" name="Oval 5"/>
          <p:cNvSpPr/>
          <p:nvPr/>
        </p:nvSpPr>
        <p:spPr>
          <a:xfrm rot="20990741">
            <a:off x="2706624" y="3697831"/>
            <a:ext cx="1371600" cy="571373"/>
          </a:xfrm>
          <a:prstGeom prst="ellipse">
            <a:avLst/>
          </a:prstGeom>
          <a:solidFill>
            <a:srgbClr val="FFFF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54000" contrast="-91000"/>
          </a:blip>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457200" y="228600"/>
            <a:ext cx="8229600" cy="838200"/>
          </a:xfrm>
        </p:spPr>
        <p:txBody>
          <a:bodyPr>
            <a:normAutofit/>
          </a:bodyPr>
          <a:lstStyle/>
          <a:p>
            <a:r>
              <a:rPr lang="en-US" sz="4300" dirty="0" smtClean="0">
                <a:solidFill>
                  <a:schemeClr val="accent4">
                    <a:lumMod val="50000"/>
                  </a:schemeClr>
                </a:solidFill>
                <a:effectLst>
                  <a:outerShdw blurRad="38100" dist="38100" dir="2700000" algn="tl">
                    <a:srgbClr val="000000">
                      <a:alpha val="43137"/>
                    </a:srgbClr>
                  </a:outerShdw>
                </a:effectLst>
              </a:rPr>
              <a:t>BNSF-Skykomish: 2006</a:t>
            </a:r>
            <a:endParaRPr lang="en-US" sz="4300" dirty="0">
              <a:solidFill>
                <a:schemeClr val="accent4">
                  <a:lumMod val="50000"/>
                </a:schemeClr>
              </a:solidFill>
              <a:effectLst>
                <a:outerShdw blurRad="38100" dist="38100" dir="2700000" algn="tl">
                  <a:srgbClr val="000000">
                    <a:alpha val="43137"/>
                  </a:srgbClr>
                </a:outerShdw>
              </a:effectLst>
            </a:endParaRPr>
          </a:p>
        </p:txBody>
      </p:sp>
      <p:sp>
        <p:nvSpPr>
          <p:cNvPr id="5" name="Rectangle 4"/>
          <p:cNvSpPr/>
          <p:nvPr/>
        </p:nvSpPr>
        <p:spPr>
          <a:xfrm>
            <a:off x="1219200" y="6248400"/>
            <a:ext cx="6477000" cy="400110"/>
          </a:xfrm>
          <a:prstGeom prst="rect">
            <a:avLst/>
          </a:prstGeom>
        </p:spPr>
        <p:txBody>
          <a:bodyPr wrap="square">
            <a:spAutoFit/>
          </a:bodyPr>
          <a:lstStyle/>
          <a:p>
            <a:r>
              <a:rPr lang="en-US" sz="2000" b="1" dirty="0" smtClean="0">
                <a:solidFill>
                  <a:schemeClr val="bg1"/>
                </a:solidFill>
                <a:latin typeface="Arial" pitchFamily="34" charset="0"/>
                <a:cs typeface="Arial" pitchFamily="34" charset="0"/>
              </a:rPr>
              <a:t>2006</a:t>
            </a:r>
            <a:r>
              <a:rPr lang="en-US" sz="2000" dirty="0" smtClean="0">
                <a:solidFill>
                  <a:schemeClr val="bg1"/>
                </a:solidFill>
                <a:latin typeface="Arial" pitchFamily="34" charset="0"/>
                <a:cs typeface="Arial" pitchFamily="34" charset="0"/>
              </a:rPr>
              <a:t> – Immediate interim cleanup actions required.</a:t>
            </a:r>
            <a:endParaRPr lang="en-US" sz="2000" dirty="0">
              <a:latin typeface="Arial" pitchFamily="34" charset="0"/>
              <a:cs typeface="Arial" pitchFamily="34" charset="0"/>
            </a:endParaRPr>
          </a:p>
        </p:txBody>
      </p:sp>
      <p:pic>
        <p:nvPicPr>
          <p:cNvPr id="6" name="Picture 3"/>
          <p:cNvPicPr>
            <a:picLocks noGrp="1" noChangeAspect="1" noChangeArrowheads="1"/>
          </p:cNvPicPr>
          <p:nvPr>
            <p:ph idx="4294967295"/>
          </p:nvPr>
        </p:nvPicPr>
        <p:blipFill>
          <a:blip r:embed="rId4" cstate="print"/>
          <a:srcRect/>
          <a:stretch>
            <a:fillRect/>
          </a:stretch>
        </p:blipFill>
        <p:spPr>
          <a:xfrm>
            <a:off x="122967" y="990600"/>
            <a:ext cx="8902095" cy="5257800"/>
          </a:xfr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2281</TotalTime>
  <Words>1559</Words>
  <Application>Microsoft Office PowerPoint</Application>
  <PresentationFormat>On-screen Show (4:3)</PresentationFormat>
  <Paragraphs>285</Paragraphs>
  <Slides>43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Apex</vt:lpstr>
      <vt:lpstr>Slide</vt:lpstr>
      <vt:lpstr>Slide 1</vt:lpstr>
      <vt:lpstr>Slide 2</vt:lpstr>
      <vt:lpstr>Skykomish, Washington</vt:lpstr>
      <vt:lpstr>Skykomish, Washington</vt:lpstr>
      <vt:lpstr>Historic Skykomish</vt:lpstr>
      <vt:lpstr>BNSF-Skykomish</vt:lpstr>
      <vt:lpstr>Slide 7</vt:lpstr>
      <vt:lpstr>Historic Railyard Facilities</vt:lpstr>
      <vt:lpstr>BNSF-Skykomish: 2006</vt:lpstr>
      <vt:lpstr>Oil was reported in the river in 1926; the problem was considered over the next 5 years.</vt:lpstr>
      <vt:lpstr>Skykomish Contamination in the River</vt:lpstr>
      <vt:lpstr>Skykomish: Over 100 years old</vt:lpstr>
      <vt:lpstr>BNSF-Skykomish: 2006</vt:lpstr>
      <vt:lpstr>Creating a Town Vision</vt:lpstr>
      <vt:lpstr>6 Principles Guiding the Vision</vt:lpstr>
      <vt:lpstr>Creating a Town Vision</vt:lpstr>
      <vt:lpstr>Creating a Town Vision</vt:lpstr>
      <vt:lpstr>Creating a Town Vision</vt:lpstr>
      <vt:lpstr>Creating a Town Vision</vt:lpstr>
      <vt:lpstr>Skykomish: 2006</vt:lpstr>
      <vt:lpstr>BNSF-Skykomish: 2006</vt:lpstr>
      <vt:lpstr>BNSF-Skykomish: 2006</vt:lpstr>
      <vt:lpstr>BNSF-Skykomish: 2006</vt:lpstr>
      <vt:lpstr>Slide 24</vt:lpstr>
      <vt:lpstr>Skykomish: 2006</vt:lpstr>
      <vt:lpstr>Skykomish: 2006</vt:lpstr>
      <vt:lpstr>Skykomish: 2006</vt:lpstr>
      <vt:lpstr>Skykomish: 2007</vt:lpstr>
      <vt:lpstr>BNSF-Skykomish: 2008</vt:lpstr>
      <vt:lpstr>Joint Utility Trench being constructed</vt:lpstr>
      <vt:lpstr>BNSF-Skykomish: 2008</vt:lpstr>
      <vt:lpstr>BNSF-Skykomish: 2008</vt:lpstr>
      <vt:lpstr>Waste Water Treatment Plant</vt:lpstr>
      <vt:lpstr>BNSF-Skykomish: 2009</vt:lpstr>
      <vt:lpstr>BNSF-Skykomish: 2009</vt:lpstr>
      <vt:lpstr>Skykomish Hotel jacked up &amp; being moved...</vt:lpstr>
      <vt:lpstr>BNSF-Skykomish: 2009</vt:lpstr>
      <vt:lpstr>Temporary  Asphalt</vt:lpstr>
      <vt:lpstr>BNSF-Skykomish:  Successes through 2009</vt:lpstr>
      <vt:lpstr>BNSF-Skykomish: Successes</vt:lpstr>
      <vt:lpstr>Next -- Skykomish: 2010-2012</vt:lpstr>
      <vt:lpstr>BNSF-Skykomish: Challenges</vt:lpstr>
      <vt:lpstr>Slide 43</vt:lpstr>
    </vt:vector>
  </TitlesOfParts>
  <Company>WA Department of Ecology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SKYKOMISH, WASHINGTON</dc:title>
  <dc:creator>bpet461</dc:creator>
  <cp:lastModifiedBy>bpet461</cp:lastModifiedBy>
  <cp:revision>215</cp:revision>
  <dcterms:created xsi:type="dcterms:W3CDTF">2010-01-04T01:49:16Z</dcterms:created>
  <dcterms:modified xsi:type="dcterms:W3CDTF">2010-05-17T21:09:31Z</dcterms:modified>
</cp:coreProperties>
</file>