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55"/>
  </p:notesMasterIdLst>
  <p:sldIdLst>
    <p:sldId id="435" r:id="rId2"/>
    <p:sldId id="425" r:id="rId3"/>
    <p:sldId id="443" r:id="rId4"/>
    <p:sldId id="270" r:id="rId5"/>
    <p:sldId id="409" r:id="rId6"/>
    <p:sldId id="272" r:id="rId7"/>
    <p:sldId id="282" r:id="rId8"/>
    <p:sldId id="283" r:id="rId9"/>
    <p:sldId id="284" r:id="rId10"/>
    <p:sldId id="286" r:id="rId11"/>
    <p:sldId id="447" r:id="rId12"/>
    <p:sldId id="268" r:id="rId13"/>
    <p:sldId id="438" r:id="rId14"/>
    <p:sldId id="263" r:id="rId15"/>
    <p:sldId id="437" r:id="rId16"/>
    <p:sldId id="454" r:id="rId17"/>
    <p:sldId id="358" r:id="rId18"/>
    <p:sldId id="349" r:id="rId19"/>
    <p:sldId id="402" r:id="rId20"/>
    <p:sldId id="308" r:id="rId21"/>
    <p:sldId id="350" r:id="rId22"/>
    <p:sldId id="311" r:id="rId23"/>
    <p:sldId id="310" r:id="rId24"/>
    <p:sldId id="309" r:id="rId25"/>
    <p:sldId id="404" r:id="rId26"/>
    <p:sldId id="485" r:id="rId27"/>
    <p:sldId id="427" r:id="rId28"/>
    <p:sldId id="451" r:id="rId29"/>
    <p:sldId id="481" r:id="rId30"/>
    <p:sldId id="403" r:id="rId31"/>
    <p:sldId id="486" r:id="rId32"/>
    <p:sldId id="293" r:id="rId33"/>
    <p:sldId id="408" r:id="rId34"/>
    <p:sldId id="397" r:id="rId35"/>
    <p:sldId id="428" r:id="rId36"/>
    <p:sldId id="407" r:id="rId37"/>
    <p:sldId id="491" r:id="rId38"/>
    <p:sldId id="431" r:id="rId39"/>
    <p:sldId id="490" r:id="rId40"/>
    <p:sldId id="448" r:id="rId41"/>
    <p:sldId id="417" r:id="rId42"/>
    <p:sldId id="489" r:id="rId43"/>
    <p:sldId id="375" r:id="rId44"/>
    <p:sldId id="395" r:id="rId45"/>
    <p:sldId id="390" r:id="rId46"/>
    <p:sldId id="383" r:id="rId47"/>
    <p:sldId id="392" r:id="rId48"/>
    <p:sldId id="398" r:id="rId49"/>
    <p:sldId id="393" r:id="rId50"/>
    <p:sldId id="406" r:id="rId51"/>
    <p:sldId id="294" r:id="rId52"/>
    <p:sldId id="305" r:id="rId53"/>
    <p:sldId id="306" r:id="rId5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BD2203"/>
    <a:srgbClr val="B2700E"/>
    <a:srgbClr val="B2540E"/>
    <a:srgbClr val="B73209"/>
    <a:srgbClr val="0BB51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8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459" y="-62"/>
      </p:cViewPr>
      <p:guideLst>
        <p:guide orient="horz" pos="3929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94" d="100"/>
          <a:sy n="94" d="100"/>
        </p:scale>
        <p:origin x="-3678" y="-102"/>
      </p:cViewPr>
      <p:guideLst>
        <p:guide orient="horz" pos="2928"/>
        <p:guide pos="2208"/>
      </p:guideLst>
    </p:cSldViewPr>
  </p:notesViewPr>
  <p:gridSpacing cx="93633925" cy="936339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D623D8C-2B3A-4705-86C0-885E932BB1AC}" type="datetimeFigureOut">
              <a:rPr lang="en-US" smtClean="0"/>
              <a:pPr/>
              <a:t>5/8/2015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60DD2DA-A594-428A-A134-33CD908F50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63043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200 mg/d is the upper 95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r>
              <a:rPr lang="en-US" baseline="0" dirty="0" smtClean="0"/>
              <a:t> of soil ingestion rates.  CPF slope is extrapolated from high doses assuming it goes through 0 and an upper bound on the slope is used.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DD2DA-A594-428A-A134-33CD908F5045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Colorless solid at room temperature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DD2DA-A594-428A-A134-33CD908F5045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According to EPA, between 1987 and 2000, there was an approximately 90% reduction in the release of dioxins/furans to the circulating environment of the United States from all known sources combined. This reduction in environmental releases of dioxin-like compounds is attributable to source-specific regulations (Clean Water and Clean Air Acts), improvements in source technology, and advancements in the pollution control technologies specific to controlling dioxin discharges and releases.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DD2DA-A594-428A-A134-33CD908F5045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</a:t>
            </a:r>
            <a:r>
              <a:rPr lang="en-US" baseline="0" dirty="0" smtClean="0"/>
              <a:t>d dioxins/furans in marine sediment if 4 ppt.  No freshwater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DD2DA-A594-428A-A134-33CD908F5045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Better to disturb the sediment as little as possible to avoid stirring things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DD2DA-A594-428A-A134-33CD908F5045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DD2DA-A594-428A-A134-33CD908F5045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DD2DA-A594-428A-A134-33CD908F5045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B0F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C029-4908-404D-9A3D-DDDF43B628F5}" type="datetimeFigureOut">
              <a:rPr lang="en-US" smtClean="0"/>
              <a:pPr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E3DC-6303-4171-82D0-E4BB05C337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82065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C029-4908-404D-9A3D-DDDF43B628F5}" type="datetimeFigureOut">
              <a:rPr lang="en-US" smtClean="0"/>
              <a:pPr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E3DC-6303-4171-82D0-E4BB05C337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05766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C029-4908-404D-9A3D-DDDF43B628F5}" type="datetimeFigureOut">
              <a:rPr lang="en-US" smtClean="0"/>
              <a:pPr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E3DC-6303-4171-82D0-E4BB05C337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5060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C029-4908-404D-9A3D-DDDF43B628F5}" type="datetimeFigureOut">
              <a:rPr lang="en-US" smtClean="0"/>
              <a:pPr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E3DC-6303-4171-82D0-E4BB05C337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82159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C029-4908-404D-9A3D-DDDF43B628F5}" type="datetimeFigureOut">
              <a:rPr lang="en-US" smtClean="0"/>
              <a:pPr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E3DC-6303-4171-82D0-E4BB05C337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31768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C029-4908-404D-9A3D-DDDF43B628F5}" type="datetimeFigureOut">
              <a:rPr lang="en-US" smtClean="0"/>
              <a:pPr/>
              <a:t>5/8/2015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E3DC-6303-4171-82D0-E4BB05C337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63251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C029-4908-404D-9A3D-DDDF43B628F5}" type="datetimeFigureOut">
              <a:rPr lang="en-US" smtClean="0"/>
              <a:pPr/>
              <a:t>5/8/2015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E3DC-6303-4171-82D0-E4BB05C337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98011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C029-4908-404D-9A3D-DDDF43B628F5}" type="datetimeFigureOut">
              <a:rPr lang="en-US" smtClean="0"/>
              <a:pPr/>
              <a:t>5/8/2015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E3DC-6303-4171-82D0-E4BB05C337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25833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C029-4908-404D-9A3D-DDDF43B628F5}" type="datetimeFigureOut">
              <a:rPr lang="en-US" smtClean="0"/>
              <a:pPr/>
              <a:t>5/8/2015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E3DC-6303-4171-82D0-E4BB05C337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25415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C029-4908-404D-9A3D-DDDF43B628F5}" type="datetimeFigureOut">
              <a:rPr lang="en-US" smtClean="0"/>
              <a:pPr/>
              <a:t>5/8/2015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E3DC-6303-4171-82D0-E4BB05C337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60183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C029-4908-404D-9A3D-DDDF43B628F5}" type="datetimeFigureOut">
              <a:rPr lang="en-US" smtClean="0"/>
              <a:pPr/>
              <a:t>5/8/2015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E3DC-6303-4171-82D0-E4BB05C337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46999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B0F0"/>
                </a:solidFill>
              </a:defRPr>
            </a:lvl1pPr>
          </a:lstStyle>
          <a:p>
            <a:fld id="{BE88C029-4908-404D-9A3D-DDDF43B628F5}" type="datetimeFigureOut">
              <a:rPr lang="en-US" smtClean="0"/>
              <a:pPr/>
              <a:t>5/8/2015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B0F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B0F0"/>
                </a:solidFill>
              </a:defRPr>
            </a:lvl1pPr>
          </a:lstStyle>
          <a:p>
            <a:fld id="{9CC1E3DC-6303-4171-82D0-E4BB05C337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590948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rgbClr val="00B0F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B0F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B0F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B0F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B0F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B0F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hyperlink" Target="http://www.dioxinfacts.org/dioxin_health/dioxin_food/dioxin_foodsupply.html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3999" cy="1034320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/>
              <a:t>Lora Lake Apartments Cleanup Site</a:t>
            </a:r>
            <a:endParaRPr lang="en-US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280879" y="2442928"/>
            <a:ext cx="2577684" cy="1343025"/>
          </a:xfrm>
        </p:spPr>
        <p:txBody>
          <a:bodyPr/>
          <a:lstStyle/>
          <a:p>
            <a:r>
              <a:rPr lang="en-US" dirty="0" smtClean="0"/>
              <a:t>David L. South</a:t>
            </a:r>
          </a:p>
          <a:p>
            <a:r>
              <a:rPr lang="en-US" dirty="0" smtClean="0"/>
              <a:t>Site Manager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1823" y="5516380"/>
            <a:ext cx="4392054" cy="1196766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39644" y="1154243"/>
            <a:ext cx="4362139" cy="461697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sz="3200" dirty="0" smtClean="0">
                <a:solidFill>
                  <a:srgbClr val="00B0F0"/>
                </a:solidFill>
              </a:rPr>
              <a:t>Managing Risk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Site History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00B0F0"/>
                </a:solidFill>
              </a:rPr>
              <a:t>Contaminants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00B0F0"/>
                </a:solidFill>
              </a:rPr>
              <a:t>Cleanup Actions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Stormwater</a:t>
            </a:r>
            <a:r>
              <a:rPr lang="en-US" sz="3200" dirty="0" smtClean="0">
                <a:solidFill>
                  <a:srgbClr val="00B0F0"/>
                </a:solidFill>
              </a:rPr>
              <a:t> Re-routing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Proposed SR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518 </a:t>
            </a:r>
            <a:r>
              <a:rPr lang="en-US" sz="3200" dirty="0" smtClean="0">
                <a:solidFill>
                  <a:srgbClr val="00B0F0"/>
                </a:solidFill>
              </a:rPr>
              <a:t>Off-ramp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dirty="0" smtClean="0">
                <a:solidFill>
                  <a:srgbClr val="00B0F0"/>
                </a:solidFill>
              </a:rPr>
              <a:t>Documents for Review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Question and Answer</a:t>
            </a:r>
          </a:p>
        </p:txBody>
      </p:sp>
    </p:spTree>
    <p:extLst>
      <p:ext uri="{BB962C8B-B14F-4D97-AF65-F5344CB8AC3E}">
        <p14:creationId xmlns:p14="http://schemas.microsoft.com/office/powerpoint/2010/main" xmlns="" val="3973872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39000" y="0"/>
            <a:ext cx="1828800" cy="1143000"/>
          </a:xfrm>
        </p:spPr>
        <p:txBody>
          <a:bodyPr/>
          <a:lstStyle/>
          <a:p>
            <a:r>
              <a:rPr lang="en-US" b="1" dirty="0" smtClean="0"/>
              <a:t>2004</a:t>
            </a:r>
            <a:endParaRPr lang="en-US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5760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61234" y="1295400"/>
            <a:ext cx="33168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</a:rPr>
              <a:t>1990s – The Port acquired the Lora Lake Apartments.</a:t>
            </a:r>
          </a:p>
          <a:p>
            <a:endParaRPr lang="en-US" sz="2400" dirty="0">
              <a:solidFill>
                <a:srgbClr val="00B0F0"/>
              </a:solidFill>
            </a:endParaRPr>
          </a:p>
          <a:p>
            <a:r>
              <a:rPr lang="en-US" sz="2400" dirty="0" smtClean="0">
                <a:solidFill>
                  <a:srgbClr val="00B0F0"/>
                </a:solidFill>
              </a:rPr>
              <a:t>Part of the Apartment property is needed for the Runway Protection Zone for the Third Runway. 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23088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irPhotoAp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0625"/>
            <a:ext cx="9144000" cy="5980033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268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Currently, the Apartments Parcel is mostly paved or covered with foundations.  It is fenced.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chemicals need to be cleaned up?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1782763"/>
            <a:ext cx="4040188" cy="639762"/>
          </a:xfrm>
        </p:spPr>
        <p:txBody>
          <a:bodyPr/>
          <a:lstStyle/>
          <a:p>
            <a:pPr algn="ctr"/>
            <a:r>
              <a:rPr lang="en-US" dirty="0" smtClean="0"/>
              <a:t>Chemicals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199" y="2422525"/>
            <a:ext cx="4206239" cy="3951288"/>
          </a:xfrm>
        </p:spPr>
        <p:txBody>
          <a:bodyPr>
            <a:normAutofit/>
          </a:bodyPr>
          <a:lstStyle/>
          <a:p>
            <a:r>
              <a:rPr lang="en-US" sz="2600" dirty="0" smtClean="0"/>
              <a:t>Arsenic and lead</a:t>
            </a:r>
          </a:p>
          <a:p>
            <a:r>
              <a:rPr lang="en-US" sz="2600" dirty="0" smtClean="0"/>
              <a:t>Petroleum hydrocarbons and associated volatile chemicals</a:t>
            </a:r>
          </a:p>
          <a:p>
            <a:r>
              <a:rPr lang="en-US" sz="2600" dirty="0" smtClean="0"/>
              <a:t>Pentachlorophenol</a:t>
            </a:r>
          </a:p>
          <a:p>
            <a:r>
              <a:rPr lang="en-US" sz="2600" dirty="0" smtClean="0"/>
              <a:t>Carcinogenic polyaromatic hydrocarbons</a:t>
            </a:r>
            <a:endParaRPr lang="en-US" sz="2600" dirty="0"/>
          </a:p>
          <a:p>
            <a:r>
              <a:rPr lang="en-US" sz="2600" dirty="0" smtClean="0"/>
              <a:t>Dioxins/furans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5025" y="1504950"/>
            <a:ext cx="4041775" cy="917575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Dioxins/furans</a:t>
            </a:r>
          </a:p>
          <a:p>
            <a:pPr algn="ctr"/>
            <a:r>
              <a:rPr lang="en-US" dirty="0" smtClean="0"/>
              <a:t>drive the cleanup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45025" y="2422525"/>
            <a:ext cx="4041775" cy="3951288"/>
          </a:xfrm>
        </p:spPr>
        <p:txBody>
          <a:bodyPr/>
          <a:lstStyle/>
          <a:p>
            <a:r>
              <a:rPr lang="en-US" dirty="0" smtClean="0"/>
              <a:t> Most widespread.</a:t>
            </a:r>
          </a:p>
          <a:p>
            <a:r>
              <a:rPr lang="en-US" dirty="0" smtClean="0"/>
              <a:t>The other chemicals occur with the dioxins/furans.</a:t>
            </a:r>
          </a:p>
          <a:p>
            <a:r>
              <a:rPr lang="en-US" dirty="0" smtClean="0"/>
              <a:t>Removing dioxins/furans will remove the other chemicals.</a:t>
            </a:r>
          </a:p>
          <a:p>
            <a:r>
              <a:rPr lang="en-US" dirty="0" smtClean="0"/>
              <a:t>This presentation will focus on dioxins/furans.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110489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7239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What are dioxins and furans?</a:t>
            </a:r>
            <a:endParaRPr lang="en-US" sz="4000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180975" y="1160463"/>
            <a:ext cx="3000376" cy="530349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200" dirty="0" smtClean="0"/>
              <a:t>210  related chemicals (number and locations of chlorines varies).</a:t>
            </a:r>
          </a:p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200" dirty="0" smtClean="0"/>
              <a:t>17 are toxic, with varying degrees of toxicity.</a:t>
            </a:r>
          </a:p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000" dirty="0" smtClean="0"/>
              <a:t>Concentrations are reported as the sum of the 17, adjusted for their toxicity.</a:t>
            </a:r>
          </a:p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000" dirty="0" smtClean="0"/>
              <a:t>This is called the Toxicity Equivalent (TEQ) concentration.</a:t>
            </a:r>
            <a:endParaRPr lang="en-US" sz="2200" dirty="0" smtClean="0"/>
          </a:p>
        </p:txBody>
      </p:sp>
      <p:pic>
        <p:nvPicPr>
          <p:cNvPr id="8" name="Picture 7" descr="3618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7975" y="1600220"/>
            <a:ext cx="6296025" cy="35601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66171" y="5074902"/>
            <a:ext cx="530346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 smtClean="0">
                <a:solidFill>
                  <a:srgbClr val="00B0F0"/>
                </a:solidFill>
              </a:rPr>
              <a:t>2,3,7,8-tetrachlorodibenzo-p-dioxin is the most toxic dioxin/furan.</a:t>
            </a:r>
          </a:p>
          <a:p>
            <a:r>
              <a:rPr lang="en-US" sz="2200" dirty="0" smtClean="0">
                <a:solidFill>
                  <a:srgbClr val="00B0F0"/>
                </a:solidFill>
              </a:rPr>
              <a:t>Dioxins have two oxygens, furans only one.</a:t>
            </a:r>
            <a:endParaRPr lang="en-US" sz="2200" dirty="0">
              <a:solidFill>
                <a:srgbClr val="00B0F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67351" y="2665115"/>
            <a:ext cx="320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619501" y="2398415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Cl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962651" y="2350790"/>
            <a:ext cx="357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810126" y="1807865"/>
            <a:ext cx="346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H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12073" y="868708"/>
            <a:ext cx="23381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B0F0"/>
                </a:solidFill>
              </a:rPr>
              <a:t>Molecular diagram</a:t>
            </a:r>
            <a:endParaRPr lang="en-US" sz="2200" dirty="0">
              <a:solidFill>
                <a:srgbClr val="00B0F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17258" y="1325903"/>
            <a:ext cx="61267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B0F0"/>
                </a:solidFill>
              </a:rPr>
              <a:t>C = Carbon  H = Hydrogen  O = Oxygen  Cl = Chlorine</a:t>
            </a:r>
            <a:endParaRPr lang="en-US" sz="2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77051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355" y="1038974"/>
            <a:ext cx="2743200" cy="2057400"/>
          </a:xfrm>
          <a:prstGeom prst="rect">
            <a:avLst/>
          </a:prstGeom>
        </p:spPr>
      </p:pic>
      <p:pic>
        <p:nvPicPr>
          <p:cNvPr id="37890" name="Picture 2" descr="http://www.dec.ny.gov/images/air_images/barrelfi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0981" y="2362378"/>
            <a:ext cx="607399" cy="80986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94" y="0"/>
            <a:ext cx="8991600" cy="12192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Dioxins/furans form when organic matter is burned in the presence of chlorine.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" y="1131853"/>
            <a:ext cx="3070876" cy="639762"/>
          </a:xfrm>
        </p:spPr>
        <p:txBody>
          <a:bodyPr/>
          <a:lstStyle/>
          <a:p>
            <a:r>
              <a:rPr lang="en-US" dirty="0" smtClean="0"/>
              <a:t>Natural Sources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" y="1771615"/>
            <a:ext cx="2971800" cy="3951288"/>
          </a:xfrm>
        </p:spPr>
        <p:txBody>
          <a:bodyPr/>
          <a:lstStyle/>
          <a:p>
            <a:r>
              <a:rPr lang="en-US" dirty="0" smtClean="0"/>
              <a:t>Forest Fires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Volcanos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00400" y="1120740"/>
            <a:ext cx="3581400" cy="639762"/>
          </a:xfrm>
        </p:spPr>
        <p:txBody>
          <a:bodyPr/>
          <a:lstStyle/>
          <a:p>
            <a:r>
              <a:rPr lang="en-US" dirty="0" smtClean="0"/>
              <a:t>Some Man-Made Sources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162300" y="1760502"/>
            <a:ext cx="3486149" cy="5097498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Residential wood </a:t>
            </a:r>
            <a:r>
              <a:rPr lang="en-US" dirty="0" smtClean="0"/>
              <a:t>burning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Backyard burn barrels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FFFF00"/>
                </a:solidFill>
              </a:rPr>
              <a:t>Chlorinated chemical</a:t>
            </a:r>
          </a:p>
          <a:p>
            <a:pPr marL="40005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production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Diesel exhaust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Chlorine bleaching of pulp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Burning salt-laden wood</a:t>
            </a:r>
          </a:p>
          <a:p>
            <a:pPr marL="40005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 smtClean="0"/>
              <a:t>in hog-fuel boilers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Waste incineration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Cement kilns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Crematoriums</a:t>
            </a:r>
          </a:p>
        </p:txBody>
      </p:sp>
      <p:pic>
        <p:nvPicPr>
          <p:cNvPr id="8" name="Content Placeholder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54148"/>
            <a:ext cx="2826678" cy="1884452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4343400"/>
            <a:ext cx="2326422" cy="2425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857" y="5063706"/>
            <a:ext cx="2483143" cy="159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034" y="3295651"/>
            <a:ext cx="2475966" cy="15716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525963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80196" y="6519446"/>
            <a:ext cx="67664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hlinkClick r:id="rId2"/>
              </a:rPr>
              <a:t>http://www.dioxinfacts.org/dioxin_health/dioxin_food/dioxin_foodsupply.html</a:t>
            </a:r>
            <a:endParaRPr lang="en-US" sz="1600" dirty="0"/>
          </a:p>
        </p:txBody>
      </p:sp>
      <p:pic>
        <p:nvPicPr>
          <p:cNvPr id="1026" name="Picture 2" descr="http://www.dioxinfacts.org/images/dioxin_sourc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7816" y="1051586"/>
            <a:ext cx="7804319" cy="580641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1586"/>
          </a:xfrm>
        </p:spPr>
        <p:txBody>
          <a:bodyPr>
            <a:noAutofit/>
          </a:bodyPr>
          <a:lstStyle/>
          <a:p>
            <a:r>
              <a:rPr lang="en-US" sz="2400" dirty="0" smtClean="0"/>
              <a:t>Dioxins/furans emissions declined 90% between 1987 and 2000 (EPA).  In 2000, backyard burn barrels were the largest source.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863119" y="4105245"/>
            <a:ext cx="1608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Municipal Waste</a:t>
            </a:r>
          </a:p>
          <a:p>
            <a:pPr algn="ctr"/>
            <a:r>
              <a:rPr lang="en-US" sz="1600" b="1" dirty="0" smtClean="0"/>
              <a:t>Combustion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313306" y="3580281"/>
            <a:ext cx="1237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Burn Barrels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Dioxins/furans are widespread in the environment.  Some characteristics: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89" y="1600200"/>
            <a:ext cx="8961021" cy="52578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3600" dirty="0" smtClean="0">
                <a:solidFill>
                  <a:srgbClr val="FFFF00"/>
                </a:solidFill>
              </a:rPr>
              <a:t>Persistent</a:t>
            </a:r>
            <a:r>
              <a:rPr lang="en-US" sz="36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– 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last a long time in the environment.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3600" dirty="0" smtClean="0">
                <a:solidFill>
                  <a:srgbClr val="FFFF00"/>
                </a:solidFill>
              </a:rPr>
              <a:t>Low volatility</a:t>
            </a:r>
            <a:r>
              <a:rPr lang="en-US" sz="36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– 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do not evaporate easily.</a:t>
            </a:r>
            <a:endParaRPr lang="en-US" dirty="0" smtClean="0">
              <a:solidFill>
                <a:srgbClr val="FFFF0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3600" dirty="0" smtClean="0">
                <a:solidFill>
                  <a:srgbClr val="FFFF00"/>
                </a:solidFill>
              </a:rPr>
              <a:t>Low mobility</a:t>
            </a:r>
            <a:r>
              <a:rPr lang="en-US" sz="36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– 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attach to organic carbon in soil.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3600" dirty="0" smtClean="0">
                <a:solidFill>
                  <a:srgbClr val="FFFF00"/>
                </a:solidFill>
              </a:rPr>
              <a:t>Low solubility</a:t>
            </a:r>
            <a:r>
              <a:rPr lang="en-US" sz="36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– 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do not dissolve easily in water.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3600" dirty="0" smtClean="0">
                <a:solidFill>
                  <a:srgbClr val="FFFF00"/>
                </a:solidFill>
              </a:rPr>
              <a:t>Bioaccumulative</a:t>
            </a:r>
            <a:r>
              <a:rPr lang="en-US" sz="36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– 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concentrate in organisms.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noFill/>
        </p:spPr>
        <p:txBody>
          <a:bodyPr>
            <a:noAutofit/>
          </a:bodyPr>
          <a:lstStyle/>
          <a:p>
            <a:r>
              <a:rPr lang="en-US" sz="2800" dirty="0" smtClean="0"/>
              <a:t>The Port of Seattle will clean up the three areas of the site, overseen by Ecology.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97074"/>
            <a:ext cx="9144000" cy="537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828800" y="2819400"/>
            <a:ext cx="1066800" cy="609600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895600" y="6324600"/>
            <a:ext cx="990600" cy="381000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086600" y="2971800"/>
            <a:ext cx="1066800" cy="762000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ide 19 Contaminant Distribu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467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3858" y="4977442"/>
            <a:ext cx="6970142" cy="1483743"/>
          </a:xfrm>
          <a:solidFill>
            <a:schemeClr val="tx1">
              <a:lumMod val="85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Within the Lora Lake Apartments Parcel dioxins/furans soil contamination is highest at and downhill from the old barrel cleanout area.  Over much of the western part of the property dioxins/furans concentrations are &lt; 100 parts per trillion (ppt).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757268" y="295422"/>
            <a:ext cx="2504049" cy="222269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46253" y="0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A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33888" y="2206283"/>
            <a:ext cx="479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A’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30848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Soil cleanup at the Lora Lake Apartments Parcel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4511616" y="3272836"/>
            <a:ext cx="1181818" cy="553998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b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Excavate, Manage On Site, Backfill</a:t>
            </a:r>
            <a:endParaRPr lang="en-US" sz="1000" dirty="0">
              <a:solidFill>
                <a:schemeClr val="bg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A Cross-section edit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43025"/>
            <a:ext cx="9144000" cy="4573660"/>
          </a:xfrm>
          <a:prstGeom prst="rect">
            <a:avLst/>
          </a:prstGeom>
        </p:spPr>
      </p:pic>
      <p:sp>
        <p:nvSpPr>
          <p:cNvPr id="5" name="Title 7"/>
          <p:cNvSpPr txBox="1">
            <a:spLocks/>
          </p:cNvSpPr>
          <p:nvPr/>
        </p:nvSpPr>
        <p:spPr>
          <a:xfrm>
            <a:off x="365806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Greater than 100 ppt  -  excavated and sent to a landfill</a:t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Less than 100 ppt  -  capped and contained on site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ttp://www.scienceinthebox.com.de/en_UK/safety/pic/221_principl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7366" y="1491414"/>
            <a:ext cx="5534667" cy="5252286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6250" y="0"/>
            <a:ext cx="8229600" cy="59439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Managing Risk at Cleanup Sites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223161" y="6139794"/>
            <a:ext cx="1381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Sharon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7697" y="5408282"/>
            <a:ext cx="10695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Suzie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81497" y="885795"/>
            <a:ext cx="43873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Risk = Hazard x Exposure</a:t>
            </a:r>
            <a:endParaRPr lang="en-US" sz="32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4" y="1647567"/>
            <a:ext cx="9052560" cy="5186872"/>
          </a:xfrm>
          <a:prstGeom prst="rect">
            <a:avLst/>
          </a:prstGeom>
          <a:noFill/>
          <a:ln w="4127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Freeform 25"/>
          <p:cNvSpPr/>
          <p:nvPr/>
        </p:nvSpPr>
        <p:spPr>
          <a:xfrm>
            <a:off x="2784297" y="3657600"/>
            <a:ext cx="1921267" cy="1273996"/>
          </a:xfrm>
          <a:custGeom>
            <a:avLst/>
            <a:gdLst>
              <a:gd name="connsiteX0" fmla="*/ 0 w 1921267"/>
              <a:gd name="connsiteY0" fmla="*/ 0 h 1273996"/>
              <a:gd name="connsiteX1" fmla="*/ 339047 w 1921267"/>
              <a:gd name="connsiteY1" fmla="*/ 308225 h 1273996"/>
              <a:gd name="connsiteX2" fmla="*/ 626723 w 1921267"/>
              <a:gd name="connsiteY2" fmla="*/ 554804 h 1273996"/>
              <a:gd name="connsiteX3" fmla="*/ 1921267 w 1921267"/>
              <a:gd name="connsiteY3" fmla="*/ 1273996 h 1273996"/>
              <a:gd name="connsiteX4" fmla="*/ 1921267 w 1921267"/>
              <a:gd name="connsiteY4" fmla="*/ 1273996 h 1273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1267" h="1273996">
                <a:moveTo>
                  <a:pt x="0" y="0"/>
                </a:moveTo>
                <a:cubicBezTo>
                  <a:pt x="117296" y="106166"/>
                  <a:pt x="234593" y="215758"/>
                  <a:pt x="339047" y="308225"/>
                </a:cubicBezTo>
                <a:cubicBezTo>
                  <a:pt x="443501" y="400692"/>
                  <a:pt x="363020" y="393842"/>
                  <a:pt x="626723" y="554804"/>
                </a:cubicBezTo>
                <a:cubicBezTo>
                  <a:pt x="890426" y="715766"/>
                  <a:pt x="1921267" y="1273996"/>
                  <a:pt x="1921267" y="1273996"/>
                </a:cubicBezTo>
                <a:lnTo>
                  <a:pt x="1921267" y="1273996"/>
                </a:lnTo>
              </a:path>
            </a:pathLst>
          </a:custGeom>
          <a:noFill/>
          <a:ln w="44450"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" y="12842"/>
            <a:ext cx="9135146" cy="163472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Dioxins/furans concentrations in ground water</a:t>
            </a:r>
            <a:br>
              <a:rPr lang="en-US" sz="3600" dirty="0" smtClean="0"/>
            </a:br>
            <a:r>
              <a:rPr lang="en-US" sz="3600" dirty="0" smtClean="0"/>
              <a:t>(parts per quadrillion)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834275" y="3576239"/>
            <a:ext cx="314510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4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9307" y="2028855"/>
            <a:ext cx="314510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6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49770" y="4122419"/>
            <a:ext cx="314510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3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55525" y="4343400"/>
            <a:ext cx="314510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3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49140" y="2458029"/>
            <a:ext cx="314510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3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10055" y="4858386"/>
            <a:ext cx="314510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4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96795" y="2228910"/>
            <a:ext cx="314510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3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80670" y="4346243"/>
            <a:ext cx="314510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3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87964" y="3017136"/>
            <a:ext cx="444352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38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01750" y="1752600"/>
            <a:ext cx="314510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3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57855" y="2056623"/>
            <a:ext cx="314510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2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5180" y="3776294"/>
            <a:ext cx="314510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3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83745" y="3217191"/>
            <a:ext cx="314510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2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8855" y="2256678"/>
            <a:ext cx="314510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3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53200" y="3017136"/>
            <a:ext cx="314510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3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15200" y="4672338"/>
            <a:ext cx="314510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3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01000" y="3617301"/>
            <a:ext cx="314510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4" name="Freeform 23"/>
          <p:cNvSpPr/>
          <p:nvPr/>
        </p:nvSpPr>
        <p:spPr>
          <a:xfrm>
            <a:off x="3739793" y="2681555"/>
            <a:ext cx="1172015" cy="1921267"/>
          </a:xfrm>
          <a:custGeom>
            <a:avLst/>
            <a:gdLst>
              <a:gd name="connsiteX0" fmla="*/ 0 w 1172015"/>
              <a:gd name="connsiteY0" fmla="*/ 0 h 1921267"/>
              <a:gd name="connsiteX1" fmla="*/ 246580 w 1172015"/>
              <a:gd name="connsiteY1" fmla="*/ 205483 h 1921267"/>
              <a:gd name="connsiteX2" fmla="*/ 441789 w 1172015"/>
              <a:gd name="connsiteY2" fmla="*/ 421241 h 1921267"/>
              <a:gd name="connsiteX3" fmla="*/ 780836 w 1172015"/>
              <a:gd name="connsiteY3" fmla="*/ 842481 h 1921267"/>
              <a:gd name="connsiteX4" fmla="*/ 1006868 w 1172015"/>
              <a:gd name="connsiteY4" fmla="*/ 1232899 h 1921267"/>
              <a:gd name="connsiteX5" fmla="*/ 1150706 w 1172015"/>
              <a:gd name="connsiteY5" fmla="*/ 1500027 h 1921267"/>
              <a:gd name="connsiteX6" fmla="*/ 1171254 w 1172015"/>
              <a:gd name="connsiteY6" fmla="*/ 1921267 h 1921267"/>
              <a:gd name="connsiteX7" fmla="*/ 1171254 w 1172015"/>
              <a:gd name="connsiteY7" fmla="*/ 1921267 h 192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2015" h="1921267">
                <a:moveTo>
                  <a:pt x="0" y="0"/>
                </a:moveTo>
                <a:cubicBezTo>
                  <a:pt x="86474" y="67638"/>
                  <a:pt x="172949" y="135276"/>
                  <a:pt x="246580" y="205483"/>
                </a:cubicBezTo>
                <a:cubicBezTo>
                  <a:pt x="320211" y="275690"/>
                  <a:pt x="352746" y="315075"/>
                  <a:pt x="441789" y="421241"/>
                </a:cubicBezTo>
                <a:cubicBezTo>
                  <a:pt x="530832" y="527407"/>
                  <a:pt x="686656" y="707205"/>
                  <a:pt x="780836" y="842481"/>
                </a:cubicBezTo>
                <a:cubicBezTo>
                  <a:pt x="875016" y="977757"/>
                  <a:pt x="945223" y="1123308"/>
                  <a:pt x="1006868" y="1232899"/>
                </a:cubicBezTo>
                <a:cubicBezTo>
                  <a:pt x="1068513" y="1342490"/>
                  <a:pt x="1123308" y="1385299"/>
                  <a:pt x="1150706" y="1500027"/>
                </a:cubicBezTo>
                <a:cubicBezTo>
                  <a:pt x="1178104" y="1614755"/>
                  <a:pt x="1171254" y="1921267"/>
                  <a:pt x="1171254" y="1921267"/>
                </a:cubicBezTo>
                <a:lnTo>
                  <a:pt x="1171254" y="1921267"/>
                </a:lnTo>
              </a:path>
            </a:pathLst>
          </a:custGeom>
          <a:noFill/>
          <a:ln w="44450"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3256434">
            <a:off x="3998752" y="3135487"/>
            <a:ext cx="1048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</a:rPr>
              <a:t>GW FLOW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4930" y="5562600"/>
            <a:ext cx="3200399" cy="120032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Except for the well at the barrel-cleanout location, ground water concentrations are near the limits of detection.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7374" y="2534973"/>
            <a:ext cx="1256008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Upgradient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</a:rPr>
              <a:t>Well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391150" y="1743075"/>
            <a:ext cx="3752849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Ground water cleanup level = 6.7 ppq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577549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Lora Lake Apartments, FSID# 1880040\Photos\LoraLake_001_edited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54483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Lora Lake, looking southwest</a:t>
            </a:r>
            <a:br>
              <a:rPr lang="en-US" sz="3600" b="1" dirty="0" smtClean="0">
                <a:solidFill>
                  <a:srgbClr val="0070C0"/>
                </a:solidFill>
              </a:rPr>
            </a:br>
            <a:r>
              <a:rPr lang="en-US" sz="3600" b="1" dirty="0" smtClean="0">
                <a:solidFill>
                  <a:srgbClr val="0070C0"/>
                </a:solidFill>
              </a:rPr>
              <a:t>(Size ~ 3 acres)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260" y="1762125"/>
            <a:ext cx="2719761" cy="38055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" y="0"/>
            <a:ext cx="6267450" cy="1581150"/>
          </a:xfrm>
        </p:spPr>
        <p:txBody>
          <a:bodyPr>
            <a:noAutofit/>
          </a:bodyPr>
          <a:lstStyle/>
          <a:p>
            <a:r>
              <a:rPr lang="en-US" sz="3200" dirty="0" smtClean="0"/>
              <a:t>Bioassays were performed to assess sediment effect on aquatic life.</a:t>
            </a:r>
            <a:br>
              <a:rPr lang="en-US" sz="3200" dirty="0" smtClean="0"/>
            </a:br>
            <a:r>
              <a:rPr lang="en-US" sz="3200" dirty="0" smtClean="0"/>
              <a:t>(No numerical standards)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81175"/>
            <a:ext cx="3125563" cy="482917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dirty="0" smtClean="0"/>
              <a:t>Scuds and midge larvae were exposed to surface sediment from Lora Lake and Miller Creek.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The effect on their growth and mortality was measured.</a:t>
            </a:r>
            <a:endParaRPr lang="en-US" sz="2800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4209" y="758342"/>
            <a:ext cx="4003665" cy="25737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28277" y="5651869"/>
            <a:ext cx="22996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00B0F0"/>
                </a:solidFill>
              </a:rPr>
              <a:t>Scud</a:t>
            </a:r>
          </a:p>
          <a:p>
            <a:pPr algn="r"/>
            <a:r>
              <a:rPr lang="en-US" sz="2800" dirty="0">
                <a:solidFill>
                  <a:srgbClr val="00B0F0"/>
                </a:solidFill>
              </a:rPr>
              <a:t>(</a:t>
            </a:r>
            <a:r>
              <a:rPr lang="en-US" sz="2800" dirty="0" smtClean="0">
                <a:solidFill>
                  <a:srgbClr val="00B0F0"/>
                </a:solidFill>
              </a:rPr>
              <a:t>Hyalla azteca)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2200" y="4082794"/>
            <a:ext cx="297073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00B0F0"/>
                </a:solidFill>
              </a:rPr>
              <a:t>Midge larvae (Chironomous dilutus)</a:t>
            </a:r>
            <a:endParaRPr lang="en-US" sz="2400" dirty="0">
              <a:solidFill>
                <a:srgbClr val="00B0F0"/>
              </a:solidFill>
            </a:endParaRPr>
          </a:p>
          <a:p>
            <a:pPr algn="r"/>
            <a:endParaRPr lang="en-US" sz="2800" dirty="0">
              <a:solidFill>
                <a:srgbClr val="00B0F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194" y="4953000"/>
            <a:ext cx="2745652" cy="18288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20160" y="6412469"/>
            <a:ext cx="2235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Midge – adult stage</a:t>
            </a:r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34342106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374" y="0"/>
            <a:ext cx="69406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26367"/>
            <a:ext cx="2203374" cy="6405265"/>
          </a:xfrm>
        </p:spPr>
        <p:txBody>
          <a:bodyPr>
            <a:normAutofit fontScale="90000"/>
          </a:bodyPr>
          <a:lstStyle/>
          <a:p>
            <a:r>
              <a:rPr lang="en-US" sz="2400" b="1" dirty="0" smtClean="0"/>
              <a:t>Bioassay results:  </a:t>
            </a:r>
            <a:br>
              <a:rPr lang="en-US" sz="2400" b="1" dirty="0" smtClean="0"/>
            </a:b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 smtClean="0"/>
              <a:t>Surface sediments are unlikely to cause adverse effects on biological receptors except in the deepest part of the lake (LL-SED2).</a:t>
            </a:r>
            <a:br>
              <a:rPr lang="en-US" sz="2400" b="1" dirty="0" smtClean="0"/>
            </a:b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 smtClean="0"/>
              <a:t>The adverse effect is thought to be due to high sulfides.</a:t>
            </a:r>
            <a:br>
              <a:rPr lang="en-US" sz="2400" b="1" dirty="0" smtClean="0"/>
            </a:b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i="1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53000" y="838200"/>
            <a:ext cx="35800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Bioassays were performed at all</a:t>
            </a:r>
          </a:p>
          <a:p>
            <a:r>
              <a:rPr lang="en-US" sz="2000" b="1" dirty="0" smtClean="0">
                <a:solidFill>
                  <a:srgbClr val="002060"/>
                </a:solidFill>
              </a:rPr>
              <a:t>locations except LL-SED5.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76725" y="2371725"/>
            <a:ext cx="741293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Pass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609850" y="4048125"/>
            <a:ext cx="741293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Pass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781800" y="4276725"/>
            <a:ext cx="741293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Pass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181975" y="4876800"/>
            <a:ext cx="741293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Pass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038975" y="5067300"/>
            <a:ext cx="741293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Pass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210175" y="5748635"/>
            <a:ext cx="741293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Pass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343400" y="4086225"/>
            <a:ext cx="1649426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Fail, Sulfide</a:t>
            </a:r>
          </a:p>
        </p:txBody>
      </p:sp>
    </p:spTree>
    <p:extLst>
      <p:ext uri="{BB962C8B-B14F-4D97-AF65-F5344CB8AC3E}">
        <p14:creationId xmlns="" xmlns:p14="http://schemas.microsoft.com/office/powerpoint/2010/main" val="8372755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374" y="0"/>
            <a:ext cx="69406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2138559" cy="4251951"/>
          </a:xfrm>
        </p:spPr>
        <p:txBody>
          <a:bodyPr lIns="45720" rIns="45720" anchor="t">
            <a:noAutofit/>
          </a:bodyPr>
          <a:lstStyle/>
          <a:p>
            <a:pPr>
              <a:spcAft>
                <a:spcPts val="1800"/>
              </a:spcAft>
            </a:pPr>
            <a:r>
              <a:rPr lang="en-US" sz="2000" b="1" dirty="0" smtClean="0"/>
              <a:t>Dioxins/furans concentrations in surface sediments  </a:t>
            </a:r>
            <a:r>
              <a:rPr lang="en-US" sz="2000" b="1" dirty="0"/>
              <a:t>(ppt</a:t>
            </a:r>
            <a:r>
              <a:rPr lang="en-US" sz="2000" b="1" dirty="0" smtClean="0"/>
              <a:t>)</a:t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Cleanup of Lora Lake sediment is needed to protect human health against bioaccumulation in fish.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57650" y="801963"/>
            <a:ext cx="129844" cy="307777"/>
          </a:xfrm>
          <a:prstGeom prst="rect">
            <a:avLst/>
          </a:prstGeom>
          <a:solidFill>
            <a:srgbClr val="00B0F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8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90800" y="3657600"/>
            <a:ext cx="574196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149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4400" y="3642848"/>
            <a:ext cx="574196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217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0" y="3962400"/>
            <a:ext cx="574196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152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43400" y="1981200"/>
            <a:ext cx="574196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193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55637" y="5257800"/>
            <a:ext cx="643125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0.44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77200" y="4467255"/>
            <a:ext cx="643125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0.44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38378" y="6143655"/>
            <a:ext cx="643125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0.33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52758" y="4888442"/>
            <a:ext cx="3126940" cy="1200329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Dioxins/furans concentrations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in Miller Creek sediment are much lower than in Lora Lake sediment.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1" y="57150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LL OUTFALL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10500" y="4095750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UPSTREAM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67176" y="6276975"/>
            <a:ext cx="1666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DOWNSTREAM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65911" y="241000"/>
            <a:ext cx="3408947" cy="1200329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Contaminated sediments are</a:t>
            </a:r>
          </a:p>
          <a:p>
            <a:r>
              <a:rPr lang="en-US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a little less than 2 ft thick at</a:t>
            </a:r>
          </a:p>
          <a:p>
            <a:r>
              <a:rPr lang="en-US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the deepest part of the lake,</a:t>
            </a:r>
          </a:p>
          <a:p>
            <a:r>
              <a:rPr lang="en-US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and thin towards the lake margin.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3" name="Line Callout 2 (No Border) 22"/>
          <p:cNvSpPr/>
          <p:nvPr/>
        </p:nvSpPr>
        <p:spPr>
          <a:xfrm>
            <a:off x="2428875" y="171449"/>
            <a:ext cx="914400" cy="809626"/>
          </a:xfrm>
          <a:prstGeom prst="callout2">
            <a:avLst>
              <a:gd name="adj1" fmla="val 21859"/>
              <a:gd name="adj2" fmla="val 97917"/>
              <a:gd name="adj3" fmla="val 20304"/>
              <a:gd name="adj4" fmla="val 127082"/>
              <a:gd name="adj5" fmla="val 62246"/>
              <a:gd name="adj6" fmla="val 157500"/>
            </a:avLst>
          </a:prstGeom>
          <a:ln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Storm Drain Outfall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28581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5532098"/>
            <a:ext cx="9144000" cy="1325902"/>
          </a:xfrm>
        </p:spPr>
        <p:txBody>
          <a:bodyPr>
            <a:noAutofit/>
          </a:bodyPr>
          <a:lstStyle/>
          <a:p>
            <a:r>
              <a:rPr lang="en-US" sz="2400" dirty="0" smtClean="0"/>
              <a:t>West side of Lora Lake Parcel – remove contaminated soil.</a:t>
            </a:r>
            <a:br>
              <a:rPr lang="en-US" sz="2400" dirty="0" smtClean="0"/>
            </a:br>
            <a:r>
              <a:rPr lang="en-US" sz="2400" dirty="0" smtClean="0"/>
              <a:t>Lora Lake – cap contaminated sediment to keep dioxin/furans in place.</a:t>
            </a:r>
            <a:br>
              <a:rPr lang="en-US" sz="2400" dirty="0" smtClean="0"/>
            </a:br>
            <a:r>
              <a:rPr lang="en-US" sz="2400" dirty="0" smtClean="0"/>
              <a:t>                  – create a new wetland at Lora Lake.</a:t>
            </a:r>
            <a:endParaRPr lang="en-US" sz="2200" dirty="0"/>
          </a:p>
        </p:txBody>
      </p:sp>
      <p:pic>
        <p:nvPicPr>
          <p:cNvPr id="4" name="Picture 3" descr="B Cross-section edit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3966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62150" y="0"/>
            <a:ext cx="561975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3333FF"/>
                </a:solidFill>
              </a:rPr>
              <a:t>How will the cap be monitored?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/>
              <a:t>Advantages of Proposed</a:t>
            </a:r>
            <a:br>
              <a:rPr lang="en-US" sz="3200" b="1" dirty="0" smtClean="0"/>
            </a:br>
            <a:r>
              <a:rPr lang="en-US" sz="3200" b="1" dirty="0" smtClean="0"/>
              <a:t>Lora Lake Sediment Cleanup Remedy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4413" y="1676401"/>
            <a:ext cx="7118350" cy="4152900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  <a:spcAft>
                <a:spcPts val="2600"/>
              </a:spcAft>
            </a:pPr>
            <a:r>
              <a:rPr lang="en-US" dirty="0" smtClean="0"/>
              <a:t>Eliminates low oxygen, high temperature water source to Miller Creek.</a:t>
            </a:r>
          </a:p>
          <a:p>
            <a:pPr>
              <a:spcBef>
                <a:spcPts val="0"/>
              </a:spcBef>
              <a:spcAft>
                <a:spcPts val="2600"/>
              </a:spcAft>
            </a:pPr>
            <a:r>
              <a:rPr lang="en-US" dirty="0" smtClean="0"/>
              <a:t>Eliminates non-native fish that compete with and prey on salmon in Miller Creek. </a:t>
            </a:r>
          </a:p>
          <a:p>
            <a:pPr>
              <a:spcBef>
                <a:spcPts val="0"/>
              </a:spcBef>
              <a:spcAft>
                <a:spcPts val="2600"/>
              </a:spcAft>
            </a:pPr>
            <a:r>
              <a:rPr lang="en-US" dirty="0" smtClean="0"/>
              <a:t>Improves floodplain response.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Reduces bird strike hazard to aircraft.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458702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86390" y="2514610"/>
            <a:ext cx="3476445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Any activity in the Mitigation Area … shall use methods that minimize damage to the Mitigation Area. 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(from Miller Creek/Lora Lake/Vacca Farm Wetland and Floodplain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Mitigation Area Restrictive Covenants.)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943585" y="0"/>
            <a:ext cx="3027872" cy="187333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Lora Lake Shallow Soil Excavation</a:t>
            </a:r>
            <a:endParaRPr lang="en-US" dirty="0"/>
          </a:p>
        </p:txBody>
      </p:sp>
      <p:pic>
        <p:nvPicPr>
          <p:cNvPr id="9" name="Picture 8" descr="Slide 29 LL Excavation Areas V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540" y="0"/>
            <a:ext cx="4902158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9060" y="1567975"/>
            <a:ext cx="326371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none" lIns="45720" tIns="45720" rIns="45720" bIns="45720" rtlCol="0" anchor="ctr" anchorCtr="0">
            <a:noAutofit/>
          </a:bodyPr>
          <a:lstStyle/>
          <a:p>
            <a:pPr algn="ctr"/>
            <a:r>
              <a:rPr lang="en-US" b="1" dirty="0" smtClean="0"/>
              <a:t>40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669338" y="970097"/>
            <a:ext cx="326371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none" lIns="45720" tIns="45720" rIns="45720" bIns="45720" rtlCol="0" anchor="ctr" anchorCtr="0">
            <a:noAutofit/>
          </a:bodyPr>
          <a:lstStyle/>
          <a:p>
            <a:pPr algn="ctr"/>
            <a:r>
              <a:rPr lang="en-US" b="1" dirty="0" smtClean="0"/>
              <a:t>4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997584" y="2154129"/>
            <a:ext cx="326371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none" lIns="45720" tIns="45720" rIns="45720" bIns="45720" rtlCol="0" anchor="ctr" anchorCtr="0">
            <a:noAutofit/>
          </a:bodyPr>
          <a:lstStyle/>
          <a:p>
            <a:pPr algn="ctr"/>
            <a:r>
              <a:rPr lang="en-US" b="1" dirty="0" smtClean="0"/>
              <a:t>3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376260" y="2705112"/>
            <a:ext cx="326371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none" lIns="45720" tIns="45720" rIns="45720" bIns="45720" rtlCol="0" anchor="ctr" anchorCtr="0">
            <a:noAutofit/>
          </a:bodyPr>
          <a:lstStyle/>
          <a:p>
            <a:pPr algn="ctr"/>
            <a:r>
              <a:rPr lang="en-US" b="1" dirty="0" smtClean="0"/>
              <a:t>6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778383" y="3138866"/>
            <a:ext cx="326371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none" lIns="45720" tIns="45720" rIns="45720" bIns="45720" rtlCol="0" anchor="ctr" anchorCtr="0">
            <a:noAutofit/>
          </a:bodyPr>
          <a:lstStyle/>
          <a:p>
            <a:pPr algn="ctr"/>
            <a:r>
              <a:rPr lang="en-US" b="1" dirty="0" smtClean="0"/>
              <a:t>6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520474" y="2130682"/>
            <a:ext cx="326371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none" lIns="45720" tIns="45720" rIns="45720" bIns="45720" rtlCol="0" anchor="ctr" anchorCtr="0">
            <a:noAutofit/>
          </a:bodyPr>
          <a:lstStyle/>
          <a:p>
            <a:pPr algn="ctr"/>
            <a:r>
              <a:rPr lang="en-US" b="1" dirty="0" smtClean="0"/>
              <a:t>40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110167" y="2693390"/>
            <a:ext cx="326371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none" lIns="45720" tIns="45720" rIns="45720" bIns="45720" rtlCol="0" anchor="ctr" anchorCtr="0">
            <a:noAutofit/>
          </a:bodyPr>
          <a:lstStyle/>
          <a:p>
            <a:pPr algn="ctr"/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711583" y="3162312"/>
            <a:ext cx="326371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none" lIns="45720" tIns="45720" rIns="45720" bIns="45720" rtlCol="0" anchor="ctr" anchorCtr="0">
            <a:noAutofit/>
          </a:bodyPr>
          <a:lstStyle/>
          <a:p>
            <a:pPr algn="ctr"/>
            <a:r>
              <a:rPr lang="en-US" b="1" dirty="0" smtClean="0"/>
              <a:t>5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160599" y="3853975"/>
            <a:ext cx="326371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none" lIns="45720" tIns="45720" rIns="45720" bIns="45720" rtlCol="0" anchor="ctr" anchorCtr="0">
            <a:noAutofit/>
          </a:bodyPr>
          <a:lstStyle/>
          <a:p>
            <a:pPr algn="ctr"/>
            <a:r>
              <a:rPr lang="en-US" b="1" dirty="0" smtClean="0"/>
              <a:t>13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242660" y="4862158"/>
            <a:ext cx="326371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none" lIns="45720" tIns="45720" rIns="45720" bIns="45720" rtlCol="0" anchor="ctr" anchorCtr="0">
            <a:noAutofit/>
          </a:bodyPr>
          <a:lstStyle/>
          <a:p>
            <a:pPr algn="ctr"/>
            <a:r>
              <a:rPr lang="en-US" b="1" dirty="0" smtClean="0"/>
              <a:t>2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887429" y="4475298"/>
            <a:ext cx="326371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none" lIns="45720" tIns="45720" rIns="45720" bIns="45720" rtlCol="0" anchor="ctr" anchorCtr="0">
            <a:noAutofit/>
          </a:bodyPr>
          <a:lstStyle/>
          <a:p>
            <a:pPr algn="ctr"/>
            <a:r>
              <a:rPr lang="en-US" b="1" dirty="0" smtClean="0"/>
              <a:t>2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27064" y="193863"/>
            <a:ext cx="2890728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none" lIns="45720" tIns="45720" rIns="45720" bIns="45720" rtlCol="0" anchor="ctr" anchorCtr="0">
            <a:spAutoFit/>
          </a:bodyPr>
          <a:lstStyle/>
          <a:p>
            <a:pPr algn="ctr"/>
            <a:r>
              <a:rPr lang="en-US" b="1" dirty="0" smtClean="0"/>
              <a:t>MAXIMUM CONCENTRATION</a:t>
            </a:r>
          </a:p>
          <a:p>
            <a:pPr algn="ctr"/>
            <a:r>
              <a:rPr lang="en-US" b="1" dirty="0" smtClean="0"/>
              <a:t>AT LOCATION (ppt)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181" y="3707385"/>
            <a:ext cx="8229600" cy="173704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After cleanup the area will be similar to the rest of the habitat mitigation area.</a:t>
            </a:r>
            <a:endParaRPr lang="en-US" dirty="0"/>
          </a:p>
        </p:txBody>
      </p:sp>
      <p:pic>
        <p:nvPicPr>
          <p:cNvPr id="4" name="Content Placeholder 3" descr="IMG_10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06237"/>
            <a:ext cx="9144000" cy="315648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MCAmap.jpg"/>
          <p:cNvPicPr>
            <a:picLocks noChangeAspect="1"/>
          </p:cNvPicPr>
          <p:nvPr/>
        </p:nvPicPr>
        <p:blipFill>
          <a:blip r:embed="rId2" cstate="print"/>
          <a:srcRect l="7426" t="14179" r="6743" b="21586"/>
          <a:stretch>
            <a:fillRect/>
          </a:stretch>
        </p:blipFill>
        <p:spPr>
          <a:xfrm>
            <a:off x="0" y="1155804"/>
            <a:ext cx="9144000" cy="52879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19764" y="2605177"/>
            <a:ext cx="616172" cy="373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TP-1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72827" y="2475781"/>
            <a:ext cx="616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TP-4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01559" y="3378679"/>
            <a:ext cx="616172" cy="373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TP-2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67718" y="3784120"/>
            <a:ext cx="616172" cy="373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TP-5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4306" y="4707146"/>
            <a:ext cx="616172" cy="373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TP-3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04481" y="4784785"/>
            <a:ext cx="616172" cy="373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TP-6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ctr"/>
            <a:r>
              <a:rPr lang="en-US" dirty="0" smtClean="0"/>
              <a:t>Dredged Material Containment Area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8951559">
            <a:off x="3364301" y="3709358"/>
            <a:ext cx="1533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Gravel Surface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VennDiagram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68880" y="2240280"/>
            <a:ext cx="3657600" cy="3313964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950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/>
              <a:t>How does Ecology manage risk at cleanup sites?</a:t>
            </a:r>
            <a:endParaRPr lang="en-US" sz="3600" b="1" dirty="0"/>
          </a:p>
        </p:txBody>
      </p:sp>
      <p:sp>
        <p:nvSpPr>
          <p:cNvPr id="103428" name="AutoShape 4" descr="http://www.google.com/url?sa=i&amp;source=images&amp;cd=&amp;ved=0CAUQjBw&amp;url=https%3A%2F%2Fwww.niwa.co.nz%2Fsites%2Fniwa.co.nz%2Ffiles%2Fstyles%2Flarge%2Fpublic%2Fsites%2Fdefault%2Ffiles%2Fimages%2Frisk%2520venn%2520diagram.png%3Fitok%3D_Cc46SUc&amp;ei=MXkVVa-VC4zooAT4xoHYDA&amp;psig=AFQjCNHN5UH3bYDJrqXlOfCSRITw7W69kw&amp;ust=1427557041340738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430" name="AutoShape 6" descr="http://www.google.com/url?sa=i&amp;source=images&amp;cd=&amp;ved=0CAUQjBw&amp;url=https%3A%2F%2Fwww.niwa.co.nz%2Fsites%2Fniwa.co.nz%2Ffiles%2Fstyles%2Flarge%2Fpublic%2Fsites%2Fdefault%2Ffiles%2Fimages%2Frisk%2520venn%2520diagram.png%3Fitok%3D_Cc46SUc&amp;ei=MXkVVa-VC4zooAT4xoHYDA&amp;psig=AFQjCNHN5UH3bYDJrqXlOfCSRITw7W69kw&amp;ust=1427557041340738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432" name="AutoShape 8" descr="http://www.google.com/url?sa=i&amp;source=images&amp;cd=&amp;ved=0CAUQjBw&amp;url=https%3A%2F%2Fwww.niwa.co.nz%2Fsites%2Fniwa.co.nz%2Ffiles%2Fstyles%2Flarge%2Fpublic%2Fsites%2Fdefault%2Ffiles%2Fimages%2Frisk%2520venn%2520diagram.png%3Fitok%3D_Cc46SUc&amp;ei=MXkVVa-VC4zooAT4xoHYDA&amp;psig=AFQjCNHN5UH3bYDJrqXlOfCSRITw7W69kw&amp;ust=1427557041340738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54878" y="1292347"/>
            <a:ext cx="3812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The highest exposure that can be reasonably expected to occur is used to calculate cleanup levels.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3316" y="1299896"/>
            <a:ext cx="3574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Cleanup actions are selected that are appropriate for the level of hazard.</a:t>
            </a:r>
            <a:r>
              <a:rPr lang="en-US" sz="2000" dirty="0" smtClean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60342" y="5532097"/>
            <a:ext cx="337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Toxicity parameters protect sensitive individuals and ecosystems.</a:t>
            </a:r>
            <a:r>
              <a:rPr lang="en-US" sz="2000" dirty="0" smtClean="0"/>
              <a:t> </a:t>
            </a:r>
          </a:p>
        </p:txBody>
      </p:sp>
      <p:pic>
        <p:nvPicPr>
          <p:cNvPr id="12" name="Picture 11" descr="VennDiagram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68880" y="2240280"/>
            <a:ext cx="3657600" cy="33139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2713012"/>
            <a:ext cx="24477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Cleanup actions reduce hazard, exposure, or both, to return land to productive use.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181725" y="2710669"/>
            <a:ext cx="29622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Cost </a:t>
            </a:r>
            <a:r>
              <a:rPr lang="en-US" sz="2000" b="1" u="heavy" dirty="0" smtClean="0"/>
              <a:t>is not considered</a:t>
            </a:r>
            <a:r>
              <a:rPr lang="en-US" sz="2000" b="1" dirty="0" smtClean="0"/>
              <a:t> in deciding what needs to be cleaned up.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Cost </a:t>
            </a:r>
            <a:r>
              <a:rPr lang="en-US" sz="2000" b="1" u="heavy" dirty="0" smtClean="0"/>
              <a:t>is considered</a:t>
            </a:r>
            <a:r>
              <a:rPr lang="en-US" sz="2000" b="1" dirty="0" smtClean="0"/>
              <a:t> in deciding how cleanup is to be accomplished.</a:t>
            </a:r>
            <a:endParaRPr lang="en-US" sz="20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 Cross-section edit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0273" y="0"/>
            <a:ext cx="7782240" cy="560288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5641675"/>
            <a:ext cx="9144000" cy="1216324"/>
          </a:xfrm>
        </p:spPr>
        <p:txBody>
          <a:bodyPr>
            <a:noAutofit/>
          </a:bodyPr>
          <a:lstStyle/>
          <a:p>
            <a:r>
              <a:rPr lang="en-US" sz="2400" dirty="0" smtClean="0"/>
              <a:t>Soil with dioxins/furans less than 100 ppt will likely be consolidated at the Dredged Material Containment area.  This is compatible with Ecology’s goal of integrating cleanups with site redevelopment.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504950" y="3009900"/>
            <a:ext cx="7745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333FF"/>
                </a:solidFill>
              </a:rPr>
              <a:t>About</a:t>
            </a:r>
          </a:p>
          <a:p>
            <a:pPr algn="ctr"/>
            <a:r>
              <a:rPr lang="en-US" b="1" dirty="0" smtClean="0">
                <a:solidFill>
                  <a:srgbClr val="3333FF"/>
                </a:solidFill>
              </a:rPr>
              <a:t>8 feet</a:t>
            </a:r>
          </a:p>
          <a:p>
            <a:pPr algn="ctr"/>
            <a:r>
              <a:rPr lang="en-US" b="1" dirty="0" smtClean="0">
                <a:solidFill>
                  <a:srgbClr val="3333FF"/>
                </a:solidFill>
              </a:rPr>
              <a:t>high.</a:t>
            </a:r>
            <a:endParaRPr lang="en-US" b="1" dirty="0">
              <a:solidFill>
                <a:srgbClr val="3333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276475" y="3063246"/>
            <a:ext cx="9550" cy="984879"/>
          </a:xfrm>
          <a:prstGeom prst="straightConnector1">
            <a:avLst/>
          </a:prstGeom>
          <a:ln w="25400">
            <a:solidFill>
              <a:srgbClr val="3333FF"/>
            </a:solidFill>
            <a:headEnd type="arrow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Construction Considerations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pPr algn="ctr"/>
            <a:r>
              <a:rPr lang="en-US" dirty="0" smtClean="0"/>
              <a:t>Health and Safety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There will be a project-specific Health and Safety Plan.</a:t>
            </a:r>
          </a:p>
          <a:p>
            <a:r>
              <a:rPr lang="en-US" dirty="0" smtClean="0"/>
              <a:t>Dust will be controlled and monitored.</a:t>
            </a:r>
          </a:p>
          <a:p>
            <a:pPr lvl="1"/>
            <a:r>
              <a:rPr lang="en-US" dirty="0" smtClean="0"/>
              <a:t>No visible dust will be allowed.</a:t>
            </a:r>
          </a:p>
          <a:p>
            <a:pPr lvl="1"/>
            <a:r>
              <a:rPr lang="en-US" dirty="0" smtClean="0"/>
              <a:t>Dust monitoring will be done upwind, within, and at the periphery of the Site.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 anchor="ctr"/>
          <a:lstStyle/>
          <a:p>
            <a:pPr algn="ctr"/>
            <a:r>
              <a:rPr lang="en-US" dirty="0" smtClean="0"/>
              <a:t>Traffic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There will be a City of SeaTac Maintenance of Traffic Plan.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7269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Stormwater and storm drain solids.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846317" y="960147"/>
            <a:ext cx="4107566" cy="575982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200" dirty="0" smtClean="0"/>
              <a:t>Samples were collected to assess whether the Site was contaminating stormwater discharge to Lora Lake, and whether immediate action was necessary.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200" dirty="0" smtClean="0"/>
              <a:t>There was no statistical difference in chemical concentrations in upstream samples compared to downstream samples.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200" dirty="0" smtClean="0"/>
              <a:t>Immediate action was not necessary.</a:t>
            </a:r>
          </a:p>
        </p:txBody>
      </p:sp>
      <p:pic>
        <p:nvPicPr>
          <p:cNvPr id="7" name="Picture 6" descr="Figure 3.3 Stormwater Drainage System Upgradient Are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918967"/>
            <a:ext cx="4589253" cy="593903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0883"/>
          </a:xfrm>
        </p:spPr>
        <p:txBody>
          <a:bodyPr/>
          <a:lstStyle/>
          <a:p>
            <a:pPr algn="ctr"/>
            <a:r>
              <a:rPr lang="en-US" dirty="0" smtClean="0"/>
              <a:t>Companion Stormwater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694" y="772064"/>
            <a:ext cx="4038600" cy="608593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A city of Burien storm drain currently conveys stormwater from a 78-acre area upstream of the former apartment complex to Lora Lake.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en-US" dirty="0" smtClean="0"/>
              <a:t>Burien proposes to re-route this storm water to a Low Impact Development infiltration facility south of the former apartment complex.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en-US" dirty="0" smtClean="0"/>
              <a:t>Ecology has offered Burien a $1.45 million grant to partially fund this project.</a:t>
            </a:r>
          </a:p>
          <a:p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3694" y="772064"/>
            <a:ext cx="4038600" cy="608593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If this project is not done before cleanup, stormwater will be temporarily diverted to Port property or Miller Creek.</a:t>
            </a: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en-US" dirty="0" smtClean="0"/>
              <a:t>If the project is not done at all the stormwater will be conveyed to the rehabilitated wetland and infiltrated.</a:t>
            </a: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en-US" dirty="0" smtClean="0"/>
              <a:t>Stormwater from the Lora Lake Apartments Parcel itself will be routed to the south into an infiltration facility after soil cleanup is complete.</a:t>
            </a:r>
          </a:p>
          <a:p>
            <a:pPr>
              <a:lnSpc>
                <a:spcPct val="110000"/>
              </a:lnSpc>
              <a:spcBef>
                <a:spcPts val="1800"/>
              </a:spcBef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40512_1508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578044"/>
          </a:xfrm>
          <a:prstGeom prst="rect">
            <a:avLst/>
          </a:prstGeom>
        </p:spPr>
      </p:pic>
      <p:pic>
        <p:nvPicPr>
          <p:cNvPr id="5" name="Picture 4" descr="DSC_18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68284" y="2767590"/>
            <a:ext cx="6175716" cy="409041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894123"/>
            <a:ext cx="3071005" cy="3239259"/>
          </a:xfrm>
        </p:spPr>
        <p:txBody>
          <a:bodyPr anchor="t" anchorCtr="0"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2000" dirty="0" smtClean="0"/>
              <a:t>Installation of an Infiltration Gallery – Part of Burien stormwater improvements</a:t>
            </a:r>
            <a:br>
              <a:rPr lang="en-US" sz="2000" dirty="0" smtClean="0"/>
            </a:br>
            <a:r>
              <a:rPr lang="en-US" sz="2000" dirty="0" smtClean="0"/>
              <a:t>for the Northeast Redevelopment Area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Total Cost:  $4.6 million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Ecology share:  ~ $1 million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723529" y="1992703"/>
            <a:ext cx="2420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Photo courtesy</a:t>
            </a:r>
          </a:p>
          <a:p>
            <a:pPr algn="r"/>
            <a:r>
              <a:rPr lang="en-US" sz="1600" dirty="0" smtClean="0"/>
              <a:t>Dan O’Brien, City of Burien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000"/>
            <a:ext cx="9144000" cy="68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211" y="0"/>
            <a:ext cx="8229600" cy="78500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85000"/>
                  </a:schemeClr>
                </a:solidFill>
              </a:rPr>
              <a:t>Proposed SR 518 Ramp Limits</a:t>
            </a:r>
            <a:endParaRPr lang="en-US" b="1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1954" y="569344"/>
            <a:ext cx="2268747" cy="71599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Schedule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Slide 31 Schedule Visi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2143" y="0"/>
            <a:ext cx="8873214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ctr"/>
            <a:r>
              <a:rPr lang="en-US" dirty="0" smtClean="0"/>
              <a:t>2015 Site Activities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573" y="948905"/>
            <a:ext cx="4040188" cy="786022"/>
          </a:xfrm>
        </p:spPr>
        <p:txBody>
          <a:bodyPr anchor="ctr" anchorCtr="0"/>
          <a:lstStyle/>
          <a:p>
            <a:pPr algn="ctr"/>
            <a:r>
              <a:rPr lang="en-US" dirty="0" smtClean="0"/>
              <a:t>Soil Sampling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398" y="948905"/>
            <a:ext cx="4041775" cy="786022"/>
          </a:xfrm>
        </p:spPr>
        <p:txBody>
          <a:bodyPr anchor="ctr" anchorCtr="0">
            <a:normAutofit fontScale="92500" lnSpcReduction="10000"/>
          </a:bodyPr>
          <a:lstStyle/>
          <a:p>
            <a:pPr algn="ctr"/>
            <a:r>
              <a:rPr lang="en-US" dirty="0" smtClean="0"/>
              <a:t>Tree Felling</a:t>
            </a:r>
          </a:p>
          <a:p>
            <a:pPr algn="ctr"/>
            <a:r>
              <a:rPr lang="en-US" dirty="0" smtClean="0"/>
              <a:t>by Seattle City Light</a:t>
            </a:r>
            <a:endParaRPr lang="en-US" dirty="0"/>
          </a:p>
        </p:txBody>
      </p:sp>
      <p:pic>
        <p:nvPicPr>
          <p:cNvPr id="8" name="Content Placeholder 7" descr="Tree 3 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977723" y="1719909"/>
            <a:ext cx="3769461" cy="5025948"/>
          </a:xfrm>
        </p:spPr>
      </p:pic>
      <p:pic>
        <p:nvPicPr>
          <p:cNvPr id="7" name="Picture 2" descr="C:\Documents and Settings\dsou461\My Documents\Lora Lake Apartments, FSID# 188040\RIFS Report\HighlineForumMeeting28March\Soil Sampling, 30JUL2010\LoraLakeSoilSmpl_0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902" y="2584204"/>
            <a:ext cx="4166558" cy="3128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45" y="0"/>
            <a:ext cx="8229600" cy="1143000"/>
          </a:xfrm>
        </p:spPr>
        <p:txBody>
          <a:bodyPr/>
          <a:lstStyle/>
          <a:p>
            <a:r>
              <a:rPr lang="en-US" dirty="0" smtClean="0"/>
              <a:t>Summary: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81000" y="1051586"/>
            <a:ext cx="4038600" cy="566921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Dioxins/furans drive the cleanup.  Removing the dioxins/furans will remove the other chemicals.</a:t>
            </a:r>
          </a:p>
          <a:p>
            <a:pPr>
              <a:lnSpc>
                <a:spcPct val="110000"/>
              </a:lnSpc>
            </a:pP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The Lora Lake Apartments Site has not contributed measurable amounts of dioxins/furans to Miller Creek sediment.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0" y="1051586"/>
            <a:ext cx="4362138" cy="566921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Contamination will be excavated , capped, or immobilized, depending upon concentration and location.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Cleanup integrity will be maintained by monitoring and restricting land use.</a:t>
            </a:r>
          </a:p>
          <a:p>
            <a:pPr>
              <a:buNone/>
            </a:pPr>
            <a:endParaRPr lang="en-US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Ecology will review Site conditions at least every five years to assess whether the cleanup action remains effective.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Documents for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 smtClean="0"/>
              <a:t>Draft Consent Decree with attached Cleanup Action Plan (Exhibit B of the Consent Decree)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 smtClean="0"/>
              <a:t>SEPA Documents (Appendix A of the Cleanup Action Plan)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dirty="0" smtClean="0"/>
              <a:t>Withdrawal of previous Mitigated Determination on Nonsignificance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dirty="0" smtClean="0"/>
              <a:t>New Mitigated Determination of Nonsignificance</a:t>
            </a:r>
          </a:p>
          <a:p>
            <a:pPr lvl="1"/>
            <a:r>
              <a:rPr lang="en-US" dirty="0" smtClean="0"/>
              <a:t>SEPA Environmental Checklist of potential impacts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 - Aerial</a:t>
            </a:r>
            <a:endParaRPr lang="en-US" dirty="0"/>
          </a:p>
        </p:txBody>
      </p:sp>
      <p:pic>
        <p:nvPicPr>
          <p:cNvPr id="4" name="Picture Placeholder 4" descr="DetailMap_SPSouth.jpg"/>
          <p:cNvPicPr>
            <a:picLocks noChangeAspect="1"/>
          </p:cNvPicPr>
          <p:nvPr/>
        </p:nvPicPr>
        <p:blipFill>
          <a:blip r:embed="rId2" cstate="print"/>
          <a:srcRect t="1471" b="147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66536" y="533400"/>
            <a:ext cx="2148864" cy="452431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Lora Lake Apartments parcel is at the intersection of SR 518 and Des Moines Memorial Drive.</a:t>
            </a:r>
          </a:p>
          <a:p>
            <a:endParaRPr lang="en-US" b="1" dirty="0"/>
          </a:p>
          <a:p>
            <a:r>
              <a:rPr lang="en-US" b="1" dirty="0" smtClean="0"/>
              <a:t>Two other areas of interest are Lora Lake and an area where sediment dredged from Lora Lake in 1982 was placed, the Dredged Material Containment Area.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622453" y="2286000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LL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029200" y="1143000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DMCA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 rot="17036633">
            <a:off x="2133600" y="3962400"/>
            <a:ext cx="1347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Miller Creek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381000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SR 518</a:t>
            </a:r>
          </a:p>
        </p:txBody>
      </p:sp>
      <p:sp>
        <p:nvSpPr>
          <p:cNvPr id="10" name="TextBox 9"/>
          <p:cNvSpPr txBox="1"/>
          <p:nvPr/>
        </p:nvSpPr>
        <p:spPr>
          <a:xfrm rot="18490475">
            <a:off x="936237" y="2944279"/>
            <a:ext cx="2241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Des Moines Mem. Dr.</a:t>
            </a:r>
          </a:p>
        </p:txBody>
      </p:sp>
    </p:spTree>
    <p:extLst>
      <p:ext uri="{BB962C8B-B14F-4D97-AF65-F5344CB8AC3E}">
        <p14:creationId xmlns="" xmlns:p14="http://schemas.microsoft.com/office/powerpoint/2010/main" val="15111117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ew Slide 35 Summary of Remedial Action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9692" y="0"/>
            <a:ext cx="887505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45" y="320074"/>
            <a:ext cx="8229600" cy="59439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Summary of Cleanup Actions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376363">
            <a:off x="1506368" y="2161504"/>
            <a:ext cx="2506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Excavation and landfill disposal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4285" y="1330724"/>
            <a:ext cx="1999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Consolidation &amp; capping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4222" y="2774830"/>
            <a:ext cx="1378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Consolidation &amp;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capping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86677" y="4184188"/>
            <a:ext cx="1632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Capping &amp; Filling to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create wetland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4609" y="4595004"/>
            <a:ext cx="978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Excavation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3623094" y="4201064"/>
            <a:ext cx="94891" cy="388189"/>
          </a:xfrm>
          <a:prstGeom prst="straightConnector1">
            <a:avLst/>
          </a:prstGeom>
          <a:ln w="25400">
            <a:solidFill>
              <a:schemeClr val="bg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726611" y="3390181"/>
            <a:ext cx="526212" cy="1190446"/>
          </a:xfrm>
          <a:prstGeom prst="straightConnector1">
            <a:avLst/>
          </a:prstGeom>
          <a:ln w="25400">
            <a:solidFill>
              <a:schemeClr val="bg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44052" y="5288340"/>
            <a:ext cx="5899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3333FF"/>
                </a:solidFill>
              </a:rPr>
              <a:t>Questions?</a:t>
            </a:r>
            <a:endParaRPr lang="en-US" sz="9600" b="1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319" y="2438400"/>
            <a:ext cx="8686800" cy="1143000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 smtClean="0"/>
              <a:t>Reserve Slides</a:t>
            </a:r>
            <a:endParaRPr lang="en-US" sz="9600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" y="4953000"/>
            <a:ext cx="8229600" cy="0"/>
          </a:xfrm>
          <a:prstGeom prst="line">
            <a:avLst/>
          </a:prstGeom>
          <a:ln w="228600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1295400"/>
            <a:ext cx="8229600" cy="0"/>
          </a:xfrm>
          <a:prstGeom prst="line">
            <a:avLst/>
          </a:prstGeom>
          <a:ln w="228600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4469862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9439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Overview of Cleanup Activities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502952"/>
            <a:ext cx="2926099" cy="1188708"/>
          </a:xfrm>
        </p:spPr>
        <p:txBody>
          <a:bodyPr anchor="ctr">
            <a:noAutofit/>
          </a:bodyPr>
          <a:lstStyle/>
          <a:p>
            <a:pPr algn="ctr"/>
            <a:r>
              <a:rPr lang="en-US" dirty="0" smtClean="0"/>
              <a:t>Lora Lake Apartments Complex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" y="1692264"/>
            <a:ext cx="2743220" cy="507521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200" dirty="0" smtClean="0"/>
              <a:t>Remove highly contaminated soil for disposal.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200" dirty="0" smtClean="0"/>
              <a:t>Place a cap (such as pavement) over less contaminated areas.</a:t>
            </a:r>
          </a:p>
          <a:p>
            <a:pPr>
              <a:spcBef>
                <a:spcPts val="0"/>
              </a:spcBef>
            </a:pPr>
            <a:r>
              <a:rPr lang="en-US" sz="2200" dirty="0" smtClean="0"/>
              <a:t>Place a deed restriction to protect the cap and limit Site to commercial use.</a:t>
            </a:r>
            <a:endParaRPr lang="en-US" sz="2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00416" y="503367"/>
            <a:ext cx="2743170" cy="1188258"/>
          </a:xfrm>
        </p:spPr>
        <p:txBody>
          <a:bodyPr anchor="ctr">
            <a:normAutofit/>
          </a:bodyPr>
          <a:lstStyle/>
          <a:p>
            <a:pPr algn="ctr"/>
            <a:r>
              <a:rPr lang="en-US" dirty="0" smtClean="0"/>
              <a:t>Lora Lake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200416" y="1692576"/>
            <a:ext cx="2743170" cy="5074902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Fill the lake with clean soil to contain contaminated sediment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Re-establish a former wetland to protect water quality in Miller Creek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In response to public comments, remove a small area of lightly contaminated soil west of the lake.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6400781" y="502952"/>
            <a:ext cx="2743220" cy="11887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Dredged Material Containment Area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6400781" y="1692576"/>
            <a:ext cx="2743220" cy="5074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Consolidate less contaminated soil from the Lora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Lake Apartments Complex.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Cover sediment from a past Lora Lake Dredging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with pavement or gravel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baseline="0" dirty="0" smtClean="0">
                <a:solidFill>
                  <a:srgbClr val="00B0F0"/>
                </a:solidFill>
              </a:rPr>
              <a:t>Place</a:t>
            </a:r>
            <a:r>
              <a:rPr lang="en-US" sz="2200" dirty="0" smtClean="0">
                <a:solidFill>
                  <a:srgbClr val="00B0F0"/>
                </a:solidFill>
              </a:rPr>
              <a:t> a deed restriction to maintain the cover.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4350" y="1198563"/>
            <a:ext cx="7229475" cy="1087437"/>
          </a:xfrm>
        </p:spPr>
        <p:txBody>
          <a:bodyPr/>
          <a:lstStyle/>
          <a:p>
            <a:r>
              <a:rPr lang="en-US" dirty="0" smtClean="0"/>
              <a:t>Historical Site Operations</a:t>
            </a:r>
            <a:endParaRPr lang="en-US" dirty="0"/>
          </a:p>
        </p:txBody>
      </p:sp>
      <p:pic>
        <p:nvPicPr>
          <p:cNvPr id="2" name="Picture 1" descr="SiteAreaMap_Station1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2275"/>
            <a:ext cx="9144000" cy="6013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2025"/>
          </a:xfrm>
        </p:spPr>
        <p:txBody>
          <a:bodyPr/>
          <a:lstStyle/>
          <a:p>
            <a:r>
              <a:rPr lang="en-US" dirty="0" smtClean="0"/>
              <a:t>Summary of Chemical Locations</a:t>
            </a:r>
            <a:endParaRPr lang="en-US" dirty="0"/>
          </a:p>
        </p:txBody>
      </p:sp>
      <p:pic>
        <p:nvPicPr>
          <p:cNvPr id="4" name="Picture 3" descr="Slide 44 Summary of Contaminant Distribu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14222"/>
            <a:ext cx="9144000" cy="5843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ra Lake Figure 3.2, Rev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43362"/>
            <a:ext cx="9144000" cy="55146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3013" y="2660961"/>
            <a:ext cx="7787068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3333FF"/>
                </a:solidFill>
              </a:rPr>
              <a:t>4% of mass of dioxins/furans in 30,000 cy of soil will be managed on site</a:t>
            </a:r>
            <a:endParaRPr lang="en-US" sz="2000" b="1" dirty="0">
              <a:solidFill>
                <a:srgbClr val="3333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6630" y="5342158"/>
            <a:ext cx="7470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96% of mass of dioxins/furans in 19,000 cy of soil will be sent off site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3281" y="4108580"/>
            <a:ext cx="7755713" cy="70788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100 ppt; 19,000 cy – point at which the cost of off site disposal becomes</a:t>
            </a:r>
          </a:p>
          <a:p>
            <a:r>
              <a:rPr lang="en-US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disproportionate to the environmental benefit</a:t>
            </a:r>
            <a:endParaRPr lang="en-US" sz="20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6131" y="1341298"/>
            <a:ext cx="1990225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13 ppt; 49,000 cy</a:t>
            </a:r>
            <a:endParaRPr lang="en-US" sz="20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06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Soil Volume Exceeding vs. Concentration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de 50_Dioxin Mass Remov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74787"/>
            <a:ext cx="9144000" cy="550909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4621" y="0"/>
            <a:ext cx="8229600" cy="1143000"/>
          </a:xfrm>
        </p:spPr>
        <p:txBody>
          <a:bodyPr/>
          <a:lstStyle/>
          <a:p>
            <a:r>
              <a:rPr lang="en-US" dirty="0" smtClean="0"/>
              <a:t>Cleanup Cost vs. Mass Removed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01" y="115247"/>
            <a:ext cx="2533475" cy="5698323"/>
          </a:xfrm>
        </p:spPr>
        <p:txBody>
          <a:bodyPr anchor="t" anchorCtr="0">
            <a:normAutofit/>
          </a:bodyPr>
          <a:lstStyle/>
          <a:p>
            <a:r>
              <a:rPr lang="en-US" sz="4000" dirty="0" smtClean="0"/>
              <a:t>Seattle Urban Soil Dioxins/</a:t>
            </a:r>
            <a:br>
              <a:rPr lang="en-US" sz="4000" dirty="0" smtClean="0"/>
            </a:br>
            <a:r>
              <a:rPr lang="en-US" sz="4000" dirty="0" smtClean="0"/>
              <a:t>Furans Study Areas</a:t>
            </a:r>
            <a:endParaRPr lang="en-US" sz="4000" dirty="0"/>
          </a:p>
        </p:txBody>
      </p:sp>
      <p:pic>
        <p:nvPicPr>
          <p:cNvPr id="3" name="Picture 2" descr="Urban_Bkgd_Study_Are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69712" y="0"/>
            <a:ext cx="657428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38474" y="1093787"/>
            <a:ext cx="3162301" cy="1506538"/>
          </a:xfrm>
        </p:spPr>
        <p:txBody>
          <a:bodyPr>
            <a:normAutofit/>
          </a:bodyPr>
          <a:lstStyle/>
          <a:p>
            <a:r>
              <a:rPr lang="en-US" dirty="0" smtClean="0"/>
              <a:t>LLA&lt;100, LL </a:t>
            </a:r>
            <a:r>
              <a:rPr lang="en-US" dirty="0" err="1" smtClean="0"/>
              <a:t>cf</a:t>
            </a:r>
            <a:r>
              <a:rPr lang="en-US" dirty="0" smtClean="0"/>
              <a:t> Urban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1480" y="0"/>
            <a:ext cx="52615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gd_LLA_Urban_S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47507"/>
            <a:ext cx="9144000" cy="475368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628775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Comparison of Dioxins/Furans Natural Background, Urban Background, and Lora Lake Apartments Site (&lt; 100) Soil Concentrations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 8 Site M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42008" y="0"/>
            <a:ext cx="2876550" cy="89629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Site Map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285875" y="1543050"/>
            <a:ext cx="3514725" cy="1905000"/>
          </a:xfrm>
          <a:prstGeom prst="line">
            <a:avLst/>
          </a:prstGeom>
          <a:ln w="317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719335">
            <a:off x="2705102" y="2781299"/>
            <a:ext cx="1775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Current Stormwater Pipe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40263"/>
            <a:ext cx="9144000" cy="444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308633"/>
          </a:xfrm>
        </p:spPr>
        <p:txBody>
          <a:bodyPr>
            <a:noAutofit/>
          </a:bodyPr>
          <a:lstStyle/>
          <a:p>
            <a:r>
              <a:rPr lang="en-US" sz="3200" dirty="0" smtClean="0"/>
              <a:t>Multiple Range Tests for </a:t>
            </a:r>
            <a:r>
              <a:rPr lang="en-US" sz="3200" dirty="0" err="1" smtClean="0"/>
              <a:t>Dioxin_ppt</a:t>
            </a:r>
            <a:r>
              <a:rPr lang="en-US" sz="3200" dirty="0" smtClean="0"/>
              <a:t> and Log(</a:t>
            </a:r>
            <a:r>
              <a:rPr lang="en-US" sz="3200" dirty="0" err="1" smtClean="0"/>
              <a:t>Dioxin_ppt</a:t>
            </a:r>
            <a:r>
              <a:rPr lang="en-US" sz="3200" dirty="0" smtClean="0"/>
              <a:t>) – columns show data sets for which there is no significant difference in the means at the 95% significance level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924175" y="3552825"/>
            <a:ext cx="2046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Normal Distribution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29425" y="3571875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Lognormal Distribution</a:t>
            </a:r>
            <a:endParaRPr lang="en-US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Dioxins/furans in catch-basin solids (ppt)</a:t>
            </a:r>
            <a:br>
              <a:rPr lang="en-US" sz="3200" dirty="0" smtClean="0"/>
            </a:br>
            <a:r>
              <a:rPr lang="en-US" sz="3200" dirty="0" smtClean="0"/>
              <a:t>The catch basin solids were removed in 2010  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68572"/>
            <a:ext cx="9144000" cy="5389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37845" y="2891879"/>
            <a:ext cx="1968809" cy="769441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</a:rPr>
              <a:t>In </a:t>
            </a:r>
            <a:r>
              <a:rPr lang="en-US" sz="4400" b="1" dirty="0" smtClean="0">
                <a:solidFill>
                  <a:srgbClr val="002060"/>
                </a:solidFill>
                <a:sym typeface="Wingdings"/>
              </a:rPr>
              <a:t></a:t>
            </a:r>
            <a:r>
              <a:rPr lang="en-US" sz="4400" b="1" dirty="0" smtClean="0">
                <a:solidFill>
                  <a:srgbClr val="002060"/>
                </a:solidFill>
              </a:rPr>
              <a:t> 36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2819400"/>
            <a:ext cx="755335" cy="769441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</a:rPr>
              <a:t>89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1600" y="3778565"/>
            <a:ext cx="1040670" cy="769441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</a:rPr>
              <a:t>143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0" y="3204120"/>
            <a:ext cx="755335" cy="769441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</a:rPr>
              <a:t>45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0800" y="4197828"/>
            <a:ext cx="2395207" cy="769441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</a:rPr>
              <a:t>13 </a:t>
            </a:r>
            <a:r>
              <a:rPr lang="en-US" sz="4400" b="1" dirty="0" smtClean="0">
                <a:solidFill>
                  <a:srgbClr val="002060"/>
                </a:solidFill>
                <a:sym typeface="Wingdings"/>
              </a:rPr>
              <a:t></a:t>
            </a:r>
            <a:r>
              <a:rPr lang="en-US" sz="4400" b="1" dirty="0" smtClean="0">
                <a:solidFill>
                  <a:srgbClr val="002060"/>
                </a:solidFill>
              </a:rPr>
              <a:t> Out</a:t>
            </a:r>
            <a:endParaRPr lang="en-US" sz="4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Dioxins/furans in in-line solids traps (ppt)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68572"/>
            <a:ext cx="9144000" cy="5389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6200" y="2891879"/>
            <a:ext cx="2254143" cy="769441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</a:rPr>
              <a:t>In </a:t>
            </a:r>
            <a:r>
              <a:rPr lang="en-US" sz="4400" b="1" dirty="0">
                <a:solidFill>
                  <a:srgbClr val="002060"/>
                </a:solidFill>
                <a:sym typeface="Wingdings"/>
              </a:rPr>
              <a:t></a:t>
            </a:r>
            <a:r>
              <a:rPr lang="en-US" sz="4400" b="1" dirty="0">
                <a:solidFill>
                  <a:srgbClr val="002060"/>
                </a:solidFill>
              </a:rPr>
              <a:t> 107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57800" y="3778565"/>
            <a:ext cx="1040670" cy="769441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</a:rPr>
              <a:t>181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0800" y="4197828"/>
            <a:ext cx="2395207" cy="769441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</a:rPr>
              <a:t>63 </a:t>
            </a:r>
            <a:r>
              <a:rPr lang="en-US" sz="4400" b="1" dirty="0" smtClean="0">
                <a:solidFill>
                  <a:srgbClr val="002060"/>
                </a:solidFill>
                <a:sym typeface="Wingdings"/>
              </a:rPr>
              <a:t></a:t>
            </a:r>
            <a:r>
              <a:rPr lang="en-US" sz="4400" b="1" dirty="0" smtClean="0">
                <a:solidFill>
                  <a:srgbClr val="002060"/>
                </a:solidFill>
              </a:rPr>
              <a:t> Out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0867" y="3276599"/>
            <a:ext cx="755335" cy="769441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</a:rPr>
              <a:t>44</a:t>
            </a:r>
            <a:endParaRPr lang="en-US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32996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8" y="1524000"/>
            <a:ext cx="5204872" cy="5334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37673"/>
            <a:ext cx="4891177" cy="505792"/>
          </a:xfrm>
        </p:spPr>
        <p:txBody>
          <a:bodyPr>
            <a:noAutofit/>
          </a:bodyPr>
          <a:lstStyle/>
          <a:p>
            <a:r>
              <a:rPr lang="en-US" sz="3000" dirty="0" smtClean="0"/>
              <a:t>Dioxins/furans in Storm Water</a:t>
            </a:r>
            <a:endParaRPr lang="en-US" sz="3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4829" y="838200"/>
            <a:ext cx="5004371" cy="696567"/>
          </a:xfrm>
        </p:spPr>
        <p:txBody>
          <a:bodyPr>
            <a:noAutofit/>
          </a:bodyPr>
          <a:lstStyle/>
          <a:p>
            <a:r>
              <a:rPr lang="en-US" dirty="0" smtClean="0"/>
              <a:t>Upstream and downstream stations were statistically the same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5102225" y="0"/>
            <a:ext cx="4041775" cy="581821"/>
          </a:xfrm>
        </p:spPr>
        <p:txBody>
          <a:bodyPr/>
          <a:lstStyle/>
          <a:p>
            <a:r>
              <a:rPr lang="en-US" dirty="0" smtClean="0"/>
              <a:t>Some standards for context: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5102225" y="533401"/>
            <a:ext cx="4041775" cy="6324600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2100" dirty="0" smtClean="0">
                <a:solidFill>
                  <a:srgbClr val="FFFF00"/>
                </a:solidFill>
              </a:rPr>
              <a:t>No numerical standard</a:t>
            </a:r>
            <a:r>
              <a:rPr lang="en-US" sz="2100" dirty="0" smtClean="0"/>
              <a:t> – for protection of aquatic life.</a:t>
            </a:r>
            <a:endParaRPr lang="en-US" sz="2100" dirty="0" smtClean="0">
              <a:solidFill>
                <a:srgbClr val="FFFF00"/>
              </a:solidFill>
            </a:endParaRPr>
          </a:p>
          <a:p>
            <a:r>
              <a:rPr lang="en-US" sz="2100" dirty="0" smtClean="0">
                <a:solidFill>
                  <a:srgbClr val="FFFF00"/>
                </a:solidFill>
              </a:rPr>
              <a:t>30 ppq</a:t>
            </a:r>
            <a:r>
              <a:rPr lang="en-US" sz="2100" dirty="0" smtClean="0"/>
              <a:t> – Safe Drinking Water Act (Federal)</a:t>
            </a:r>
          </a:p>
          <a:p>
            <a:r>
              <a:rPr lang="en-US" sz="2100" dirty="0" smtClean="0">
                <a:solidFill>
                  <a:srgbClr val="FFFF00"/>
                </a:solidFill>
              </a:rPr>
              <a:t>6.7 ppq</a:t>
            </a:r>
            <a:r>
              <a:rPr lang="en-US" sz="2100" dirty="0" smtClean="0"/>
              <a:t> – MTCA Drinking water standard (State)</a:t>
            </a:r>
          </a:p>
          <a:p>
            <a:r>
              <a:rPr lang="en-US" sz="2100" dirty="0" smtClean="0">
                <a:solidFill>
                  <a:srgbClr val="FFFF00"/>
                </a:solidFill>
              </a:rPr>
              <a:t>1 – 6 ppq</a:t>
            </a:r>
            <a:r>
              <a:rPr lang="en-US" sz="2100" dirty="0" smtClean="0"/>
              <a:t> – limits of detectability; depends upon what else is in the water.</a:t>
            </a:r>
          </a:p>
          <a:p>
            <a:r>
              <a:rPr lang="en-US" sz="2100" dirty="0" smtClean="0">
                <a:solidFill>
                  <a:srgbClr val="FFFF00"/>
                </a:solidFill>
              </a:rPr>
              <a:t>0.013 ppq</a:t>
            </a:r>
            <a:r>
              <a:rPr lang="en-US" sz="2100" dirty="0" smtClean="0"/>
              <a:t> – National Toxics Rule, Human Health, consumption of organisms and water. This has to be measured in the receiving water, not the stormwater.</a:t>
            </a:r>
            <a:endParaRPr lang="en-US" sz="2100" dirty="0" smtClean="0">
              <a:solidFill>
                <a:srgbClr val="FFFF00"/>
              </a:solidFill>
            </a:endParaRPr>
          </a:p>
          <a:p>
            <a:r>
              <a:rPr lang="en-US" sz="2100" dirty="0" smtClean="0">
                <a:solidFill>
                  <a:srgbClr val="FFFF00"/>
                </a:solidFill>
              </a:rPr>
              <a:t>0.010 ppq</a:t>
            </a:r>
            <a:r>
              <a:rPr lang="en-US" sz="2100" dirty="0" smtClean="0"/>
              <a:t> – MTCA, consumption of organisms.</a:t>
            </a:r>
            <a:endParaRPr lang="en-US" sz="2100" dirty="0" smtClean="0">
              <a:solidFill>
                <a:srgbClr val="FFFF00"/>
              </a:solidFill>
            </a:endParaRPr>
          </a:p>
          <a:p>
            <a:r>
              <a:rPr lang="en-US" sz="2100" dirty="0" smtClean="0">
                <a:solidFill>
                  <a:srgbClr val="FFFF00"/>
                </a:solidFill>
              </a:rPr>
              <a:t>0.005 ppq</a:t>
            </a:r>
            <a:r>
              <a:rPr lang="en-US" sz="2100" dirty="0" smtClean="0"/>
              <a:t> – National Recommended Water Quality Criteria, consumption of organisms and water, measured in the receiving water.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28800" y="6550223"/>
            <a:ext cx="237244" cy="307777"/>
          </a:xfrm>
          <a:prstGeom prst="rect">
            <a:avLst/>
          </a:prstGeom>
          <a:solidFill>
            <a:srgbClr val="00B0F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IN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50223"/>
            <a:ext cx="466474" cy="307777"/>
          </a:xfrm>
          <a:prstGeom prst="rect">
            <a:avLst/>
          </a:prstGeom>
          <a:solidFill>
            <a:srgbClr val="00B0F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OUT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60949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9" y="0"/>
            <a:ext cx="5614701" cy="6827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39000" y="0"/>
            <a:ext cx="1828800" cy="1143000"/>
          </a:xfrm>
        </p:spPr>
        <p:txBody>
          <a:bodyPr/>
          <a:lstStyle/>
          <a:p>
            <a:r>
              <a:rPr lang="en-US" b="1" dirty="0" smtClean="0"/>
              <a:t>1936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943600" y="1219200"/>
            <a:ext cx="3048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F0"/>
                </a:solidFill>
              </a:rPr>
              <a:t>The Apartments Parcel was rural.</a:t>
            </a:r>
          </a:p>
          <a:p>
            <a:endParaRPr lang="en-US" sz="3200" dirty="0" smtClean="0">
              <a:solidFill>
                <a:srgbClr val="00B0F0"/>
              </a:solidFill>
            </a:endParaRPr>
          </a:p>
          <a:p>
            <a:r>
              <a:rPr lang="en-US" sz="3200" dirty="0" smtClean="0">
                <a:solidFill>
                  <a:srgbClr val="00B0F0"/>
                </a:solidFill>
              </a:rPr>
              <a:t>Excavation of the peat mine that would become Lora Lake had not begun.</a:t>
            </a:r>
            <a:endParaRPr lang="en-US" sz="3200" dirty="0">
              <a:solidFill>
                <a:srgbClr val="00B0F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027872" y="1518249"/>
            <a:ext cx="2838090" cy="534838"/>
          </a:xfrm>
          <a:prstGeom prst="straightConnector1">
            <a:avLst/>
          </a:prstGeom>
          <a:ln w="38100">
            <a:solidFill>
              <a:srgbClr val="00B0F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752490" y="3232031"/>
            <a:ext cx="2162354" cy="408316"/>
          </a:xfrm>
          <a:prstGeom prst="straightConnector1">
            <a:avLst/>
          </a:prstGeom>
          <a:ln w="38100">
            <a:solidFill>
              <a:srgbClr val="00B0F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7560812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" y="0"/>
            <a:ext cx="87877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6609" y="137196"/>
            <a:ext cx="1270660" cy="762000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1946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928" y="137196"/>
            <a:ext cx="6324600" cy="101566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Novak Barrel Washing recycled drums that had contained industrial chemicals.  Lora Lake had been created by peat mining.</a:t>
            </a:r>
            <a:endParaRPr lang="en-US" sz="2000" b="1" dirty="0"/>
          </a:p>
        </p:txBody>
      </p:sp>
    </p:spTree>
    <p:extLst>
      <p:ext uri="{BB962C8B-B14F-4D97-AF65-F5344CB8AC3E}">
        <p14:creationId xmlns="" xmlns:p14="http://schemas.microsoft.com/office/powerpoint/2010/main" val="65268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39000" y="0"/>
            <a:ext cx="1828800" cy="1143000"/>
          </a:xfrm>
        </p:spPr>
        <p:txBody>
          <a:bodyPr/>
          <a:lstStyle/>
          <a:p>
            <a:r>
              <a:rPr lang="en-US" b="1" dirty="0" smtClean="0"/>
              <a:t>1980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40105" y="1676400"/>
            <a:ext cx="3803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F0"/>
                </a:solidFill>
              </a:rPr>
              <a:t>Burien Auto Wrecking </a:t>
            </a:r>
          </a:p>
          <a:p>
            <a:r>
              <a:rPr lang="en-US" sz="3200" dirty="0" smtClean="0">
                <a:solidFill>
                  <a:srgbClr val="00B0F0"/>
                </a:solidFill>
              </a:rPr>
              <a:t>(mid-1950s to the 1980s)</a:t>
            </a:r>
          </a:p>
          <a:p>
            <a:endParaRPr lang="en-US" sz="3200" dirty="0">
              <a:solidFill>
                <a:srgbClr val="00B0F0"/>
              </a:solidFill>
            </a:endParaRPr>
          </a:p>
          <a:p>
            <a:r>
              <a:rPr lang="en-US" sz="3200" dirty="0" smtClean="0">
                <a:solidFill>
                  <a:srgbClr val="00B0F0"/>
                </a:solidFill>
              </a:rPr>
              <a:t>Lora Lake was surrounded by homes.</a:t>
            </a:r>
            <a:endParaRPr lang="en-US" sz="3200" dirty="0">
              <a:solidFill>
                <a:srgbClr val="00B0F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34010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80888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39000" y="0"/>
            <a:ext cx="1828800" cy="1143000"/>
          </a:xfrm>
        </p:spPr>
        <p:txBody>
          <a:bodyPr/>
          <a:lstStyle/>
          <a:p>
            <a:r>
              <a:rPr lang="en-US" b="1" dirty="0" smtClean="0"/>
              <a:t>1985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827160" y="1079739"/>
            <a:ext cx="33168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</a:rPr>
              <a:t>1980s – The site was cleared to construct the Lora Lake Apartments.</a:t>
            </a:r>
          </a:p>
          <a:p>
            <a:endParaRPr lang="en-US" sz="2400" dirty="0">
              <a:solidFill>
                <a:srgbClr val="00B0F0"/>
              </a:solidFill>
            </a:endParaRPr>
          </a:p>
          <a:p>
            <a:r>
              <a:rPr lang="en-US" sz="2400" dirty="0" smtClean="0">
                <a:solidFill>
                  <a:srgbClr val="00B0F0"/>
                </a:solidFill>
              </a:rPr>
              <a:t>1982 – King County dredged the lake .</a:t>
            </a:r>
          </a:p>
          <a:p>
            <a:endParaRPr lang="en-US" sz="2400" dirty="0" smtClean="0">
              <a:solidFill>
                <a:srgbClr val="00B0F0"/>
              </a:solidFill>
            </a:endParaRPr>
          </a:p>
          <a:p>
            <a:r>
              <a:rPr lang="en-US" sz="2400" dirty="0" smtClean="0">
                <a:solidFill>
                  <a:srgbClr val="00B0F0"/>
                </a:solidFill>
              </a:rPr>
              <a:t>The dredged material was placed on airport land north of the lake (the DMCA).</a:t>
            </a:r>
            <a:endParaRPr lang="en-US" sz="2400" dirty="0">
              <a:solidFill>
                <a:srgbClr val="00B0F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554"/>
            <a:ext cx="5646313" cy="6843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561255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5299</TotalTime>
  <Words>2065</Words>
  <Application>Microsoft Office PowerPoint</Application>
  <PresentationFormat>On-screen Show (4:3)</PresentationFormat>
  <Paragraphs>333</Paragraphs>
  <Slides>53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Lora Lake Apartments Cleanup Site</vt:lpstr>
      <vt:lpstr>Managing Risk at Cleanup Sites</vt:lpstr>
      <vt:lpstr>How does Ecology manage risk at cleanup sites?</vt:lpstr>
      <vt:lpstr>Location - Aerial</vt:lpstr>
      <vt:lpstr>Site Map</vt:lpstr>
      <vt:lpstr>1936</vt:lpstr>
      <vt:lpstr>1946</vt:lpstr>
      <vt:lpstr>1980</vt:lpstr>
      <vt:lpstr>1985</vt:lpstr>
      <vt:lpstr>2004</vt:lpstr>
      <vt:lpstr>Currently, the Apartments Parcel is mostly paved or covered with foundations.  It is fenced.</vt:lpstr>
      <vt:lpstr>What chemicals need to be cleaned up?</vt:lpstr>
      <vt:lpstr>What are dioxins and furans?</vt:lpstr>
      <vt:lpstr>Dioxins/furans form when organic matter is burned in the presence of chlorine.</vt:lpstr>
      <vt:lpstr>Dioxins/furans emissions declined 90% between 1987 and 2000 (EPA).  In 2000, backyard burn barrels were the largest source.</vt:lpstr>
      <vt:lpstr>Dioxins/furans are widespread in the environment.  Some characteristics:</vt:lpstr>
      <vt:lpstr>The Port of Seattle will clean up the three areas of the site, overseen by Ecology.</vt:lpstr>
      <vt:lpstr>Within the Lora Lake Apartments Parcel dioxins/furans soil contamination is highest at and downhill from the old barrel cleanout area.  Over much of the western part of the property dioxins/furans concentrations are &lt; 100 parts per trillion (ppt).</vt:lpstr>
      <vt:lpstr>Soil cleanup at the Lora Lake Apartments Parcel</vt:lpstr>
      <vt:lpstr>Dioxins/furans concentrations in ground water (parts per quadrillion)</vt:lpstr>
      <vt:lpstr>Lora Lake, looking southwest (Size ~ 3 acres)</vt:lpstr>
      <vt:lpstr>Bioassays were performed to assess sediment effect on aquatic life. (No numerical standards)</vt:lpstr>
      <vt:lpstr>Bioassay results:    Surface sediments are unlikely to cause adverse effects on biological receptors except in the deepest part of the lake (LL-SED2).  The adverse effect is thought to be due to high sulfides.   </vt:lpstr>
      <vt:lpstr>Dioxins/furans concentrations in surface sediments  (ppt)   Cleanup of Lora Lake sediment is needed to protect human health against bioaccumulation in fish.</vt:lpstr>
      <vt:lpstr>West side of Lora Lake Parcel – remove contaminated soil. Lora Lake – cap contaminated sediment to keep dioxin/furans in place.                   – create a new wetland at Lora Lake.</vt:lpstr>
      <vt:lpstr>Advantages of Proposed Lora Lake Sediment Cleanup Remedy</vt:lpstr>
      <vt:lpstr>Lora Lake Shallow Soil Excavation</vt:lpstr>
      <vt:lpstr>After cleanup the area will be similar to the rest of the habitat mitigation area.</vt:lpstr>
      <vt:lpstr>Dredged Material Containment Area</vt:lpstr>
      <vt:lpstr>Soil with dioxins/furans less than 100 ppt will likely be consolidated at the Dredged Material Containment area.  This is compatible with Ecology’s goal of integrating cleanups with site redevelopment.</vt:lpstr>
      <vt:lpstr>Construction Considerations</vt:lpstr>
      <vt:lpstr>Stormwater and storm drain solids.</vt:lpstr>
      <vt:lpstr>Companion Stormwater Project</vt:lpstr>
      <vt:lpstr>Installation of an Infiltration Gallery – Part of Burien stormwater improvements for the Northeast Redevelopment Area  Total Cost:  $4.6 million  Ecology share:  ~ $1 million</vt:lpstr>
      <vt:lpstr>Proposed SR 518 Ramp Limits</vt:lpstr>
      <vt:lpstr>Schedule</vt:lpstr>
      <vt:lpstr>2015 Site Activities</vt:lpstr>
      <vt:lpstr>Summary:</vt:lpstr>
      <vt:lpstr>Documents for Review</vt:lpstr>
      <vt:lpstr>Summary of Cleanup Actions</vt:lpstr>
      <vt:lpstr>Reserve Slides</vt:lpstr>
      <vt:lpstr>Overview of Cleanup Activities</vt:lpstr>
      <vt:lpstr>Historical Site Operations</vt:lpstr>
      <vt:lpstr>Summary of Chemical Locations</vt:lpstr>
      <vt:lpstr>Soil Volume Exceeding vs. Concentration</vt:lpstr>
      <vt:lpstr>Cleanup Cost vs. Mass Removed</vt:lpstr>
      <vt:lpstr>Seattle Urban Soil Dioxins/ Furans Study Areas</vt:lpstr>
      <vt:lpstr>LLA&lt;100, LL cf Urban</vt:lpstr>
      <vt:lpstr>Comparison of Dioxins/Furans Natural Background, Urban Background, and Lora Lake Apartments Site (&lt; 100) Soil Concentrations</vt:lpstr>
      <vt:lpstr>Multiple Range Tests for Dioxin_ppt and Log(Dioxin_ppt) – columns show data sets for which there is no significant difference in the means at the 95% significance level</vt:lpstr>
      <vt:lpstr>Dioxins/furans in catch-basin solids (ppt) The catch basin solids were removed in 2010  </vt:lpstr>
      <vt:lpstr>Dioxins/furans in in-line solids traps (ppt)</vt:lpstr>
      <vt:lpstr>Dioxins/furans in Storm Water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DLS_</dc:creator>
  <cp:lastModifiedBy>DLS2_</cp:lastModifiedBy>
  <cp:revision>762</cp:revision>
  <dcterms:created xsi:type="dcterms:W3CDTF">2012-01-28T16:51:05Z</dcterms:created>
  <dcterms:modified xsi:type="dcterms:W3CDTF">2015-05-08T20:00:45Z</dcterms:modified>
</cp:coreProperties>
</file>