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0" r:id="rId19"/>
    <p:sldId id="271" r:id="rId20"/>
    <p:sldId id="275" r:id="rId21"/>
    <p:sldId id="277" r:id="rId22"/>
    <p:sldId id="278" r:id="rId23"/>
    <p:sldId id="279" r:id="rId24"/>
    <p:sldId id="276" r:id="rId25"/>
    <p:sldId id="281"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6" d="100"/>
          <a:sy n="96" d="100"/>
        </p:scale>
        <p:origin x="96"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1DF8B2-B6C9-4B95-AD26-0D547831D6A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156195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DF8B2-B6C9-4B95-AD26-0D547831D6A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34969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DF8B2-B6C9-4B95-AD26-0D547831D6A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326283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DF8B2-B6C9-4B95-AD26-0D547831D6A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294054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DF8B2-B6C9-4B95-AD26-0D547831D6A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127425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1DF8B2-B6C9-4B95-AD26-0D547831D6A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86276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DF8B2-B6C9-4B95-AD26-0D547831D6A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139059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1DF8B2-B6C9-4B95-AD26-0D547831D6A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72807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DF8B2-B6C9-4B95-AD26-0D547831D6A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423533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DF8B2-B6C9-4B95-AD26-0D547831D6A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1309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DF8B2-B6C9-4B95-AD26-0D547831D6A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605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DF8B2-B6C9-4B95-AD26-0D547831D6A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83504-F8FB-46A3-B42F-435E29FC688D}" type="slidenum">
              <a:rPr lang="en-US" smtClean="0"/>
              <a:t>‹#›</a:t>
            </a:fld>
            <a:endParaRPr lang="en-US"/>
          </a:p>
        </p:txBody>
      </p:sp>
    </p:spTree>
    <p:extLst>
      <p:ext uri="{BB962C8B-B14F-4D97-AF65-F5344CB8AC3E}">
        <p14:creationId xmlns:p14="http://schemas.microsoft.com/office/powerpoint/2010/main" val="168731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088"/>
            <a:ext cx="9144000" cy="1967948"/>
          </a:xfrm>
        </p:spPr>
        <p:txBody>
          <a:bodyPr anchor="t">
            <a:normAutofit fontScale="90000"/>
          </a:bodyPr>
          <a:lstStyle/>
          <a:p>
            <a:r>
              <a:rPr lang="en-US" dirty="0">
                <a:latin typeface="Arial" pitchFamily="34" charset="0"/>
                <a:cs typeface="Arial" pitchFamily="34" charset="0"/>
              </a:rPr>
              <a:t>Key Project Meeting #2 RI Planning Meeting</a:t>
            </a:r>
            <a:br>
              <a:rPr lang="en-US" dirty="0">
                <a:latin typeface="Arial" pitchFamily="34" charset="0"/>
                <a:cs typeface="Arial" pitchFamily="34" charset="0"/>
              </a:rPr>
            </a:br>
            <a:endParaRPr lang="en-US" b="1" dirty="0"/>
          </a:p>
        </p:txBody>
      </p:sp>
      <p:sp>
        <p:nvSpPr>
          <p:cNvPr id="3" name="Subtitle 2"/>
          <p:cNvSpPr>
            <a:spLocks noGrp="1"/>
          </p:cNvSpPr>
          <p:nvPr>
            <p:ph type="subTitle" idx="1"/>
          </p:nvPr>
        </p:nvSpPr>
        <p:spPr>
          <a:xfrm>
            <a:off x="1524000" y="1888435"/>
            <a:ext cx="9144000" cy="4631635"/>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826" y="1779105"/>
            <a:ext cx="10058400" cy="50788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22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Font typeface="Wingdings 3" pitchFamily="18" charset="2"/>
              <a:buChar char=""/>
            </a:pPr>
            <a:r>
              <a:rPr lang="en-US" dirty="0" smtClean="0">
                <a:latin typeface="Lucida Sans Unicode" pitchFamily="34" charset="0"/>
                <a:cs typeface="Lucida Sans Unicode" pitchFamily="34" charset="0"/>
              </a:rPr>
              <a:t>Cleanup levels</a:t>
            </a:r>
          </a:p>
          <a:p>
            <a:pPr>
              <a:lnSpc>
                <a:spcPct val="150000"/>
              </a:lnSpc>
              <a:buFont typeface="Wingdings 3" pitchFamily="18" charset="2"/>
              <a:buChar char=""/>
            </a:pPr>
            <a:r>
              <a:rPr lang="en-US" dirty="0" smtClean="0">
                <a:latin typeface="Lucida Sans Unicode" pitchFamily="34" charset="0"/>
                <a:cs typeface="Lucida Sans Unicode" pitchFamily="34" charset="0"/>
              </a:rPr>
              <a:t>Terrestrial Ecological Evaluation</a:t>
            </a:r>
          </a:p>
          <a:p>
            <a:pPr>
              <a:lnSpc>
                <a:spcPct val="150000"/>
              </a:lnSpc>
              <a:buFont typeface="Wingdings 3" pitchFamily="18" charset="2"/>
              <a:buChar char=""/>
            </a:pPr>
            <a:r>
              <a:rPr lang="en-US" dirty="0" smtClean="0">
                <a:latin typeface="Lucida Sans Unicode" pitchFamily="34" charset="0"/>
                <a:cs typeface="Lucida Sans Unicode" pitchFamily="34" charset="0"/>
              </a:rPr>
              <a:t>Vapor Intrusion pathway</a:t>
            </a:r>
          </a:p>
          <a:p>
            <a:pPr>
              <a:lnSpc>
                <a:spcPct val="150000"/>
              </a:lnSpc>
              <a:buFont typeface="Wingdings 3" pitchFamily="18" charset="2"/>
              <a:buChar char=""/>
            </a:pPr>
            <a:r>
              <a:rPr lang="en-US" dirty="0" smtClean="0">
                <a:latin typeface="Lucida Sans Unicode" pitchFamily="34" charset="0"/>
                <a:cs typeface="Lucida Sans Unicode" pitchFamily="34" charset="0"/>
              </a:rPr>
              <a:t>Data submittal/EIM</a:t>
            </a:r>
            <a:endParaRPr lang="en-US" dirty="0">
              <a:latin typeface="Lucida Sans Unicode" pitchFamily="34" charset="0"/>
              <a:cs typeface="Lucida Sans Unicode" pitchFamily="34" charset="0"/>
            </a:endParaRPr>
          </a:p>
          <a:p>
            <a:pPr marL="109728" indent="0">
              <a:buNone/>
            </a:pPr>
            <a:endParaRPr lang="en-US" dirty="0" smtClean="0">
              <a:latin typeface="Lucida Sans Unicode" pitchFamily="34" charset="0"/>
              <a:cs typeface="Lucida Sans Unicode" pitchFamily="34" charset="0"/>
            </a:endParaRPr>
          </a:p>
          <a:p>
            <a:endParaRPr lang="en-US" dirty="0"/>
          </a:p>
        </p:txBody>
      </p:sp>
      <p:sp>
        <p:nvSpPr>
          <p:cNvPr id="3" name="Title 2"/>
          <p:cNvSpPr>
            <a:spLocks noGrp="1"/>
          </p:cNvSpPr>
          <p:nvPr>
            <p:ph type="title"/>
          </p:nvPr>
        </p:nvSpPr>
        <p:spPr/>
        <p:txBody>
          <a:bodyPr>
            <a:normAutofit/>
          </a:bodyPr>
          <a:lstStyle/>
          <a:p>
            <a:pPr algn="ctr"/>
            <a:r>
              <a:rPr lang="en-US" b="1" dirty="0" smtClean="0"/>
              <a:t>Work Plan Requirements</a:t>
            </a:r>
            <a:endParaRPr lang="en-US" b="1" dirty="0"/>
          </a:p>
        </p:txBody>
      </p:sp>
      <p:sp>
        <p:nvSpPr>
          <p:cNvPr id="4" name="TextBox 3"/>
          <p:cNvSpPr txBox="1"/>
          <p:nvPr/>
        </p:nvSpPr>
        <p:spPr>
          <a:xfrm>
            <a:off x="2209800" y="5410200"/>
            <a:ext cx="7391400" cy="369332"/>
          </a:xfrm>
          <a:prstGeom prst="rect">
            <a:avLst/>
          </a:prstGeom>
          <a:noFill/>
        </p:spPr>
        <p:txBody>
          <a:bodyPr wrap="square" rtlCol="0">
            <a:spAutoFit/>
          </a:bodyPr>
          <a:lstStyle/>
          <a:p>
            <a:r>
              <a:rPr lang="en-US" b="1" dirty="0"/>
              <a:t>Work Plan must meet the requirements of WAC 173-340-350</a:t>
            </a:r>
          </a:p>
        </p:txBody>
      </p:sp>
    </p:spTree>
    <p:extLst>
      <p:ext uri="{BB962C8B-B14F-4D97-AF65-F5344CB8AC3E}">
        <p14:creationId xmlns:p14="http://schemas.microsoft.com/office/powerpoint/2010/main" val="2252240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Mitigate/Assess free-product presence</a:t>
            </a:r>
          </a:p>
          <a:p>
            <a:pPr lvl="1"/>
            <a:r>
              <a:rPr lang="en-US" dirty="0" smtClean="0"/>
              <a:t>Monitoring &amp; sampling of on-site wells</a:t>
            </a:r>
          </a:p>
          <a:p>
            <a:pPr lvl="1"/>
            <a:r>
              <a:rPr lang="en-US" dirty="0" smtClean="0"/>
              <a:t>Review well construction &amp; condition</a:t>
            </a:r>
          </a:p>
          <a:p>
            <a:endParaRPr lang="en-US" dirty="0" smtClean="0"/>
          </a:p>
          <a:p>
            <a:r>
              <a:rPr lang="en-US" dirty="0" smtClean="0"/>
              <a:t>Drilling, sampling, and well installation goals</a:t>
            </a:r>
          </a:p>
          <a:p>
            <a:pPr lvl="1"/>
            <a:r>
              <a:rPr lang="en-US" dirty="0" smtClean="0"/>
              <a:t>Extent of groundwater &amp; soil impacts on-site</a:t>
            </a:r>
          </a:p>
          <a:p>
            <a:pPr lvl="1"/>
            <a:r>
              <a:rPr lang="en-US" dirty="0" smtClean="0"/>
              <a:t>Hydrogeology -  establish thickness of semi-confined groundwater unit</a:t>
            </a:r>
          </a:p>
          <a:p>
            <a:pPr lvl="1"/>
            <a:r>
              <a:rPr lang="en-US" dirty="0" smtClean="0"/>
              <a:t>Selecting screened intervals</a:t>
            </a:r>
          </a:p>
        </p:txBody>
      </p:sp>
      <p:sp>
        <p:nvSpPr>
          <p:cNvPr id="3" name="Title 2"/>
          <p:cNvSpPr>
            <a:spLocks noGrp="1"/>
          </p:cNvSpPr>
          <p:nvPr>
            <p:ph type="title"/>
          </p:nvPr>
        </p:nvSpPr>
        <p:spPr/>
        <p:txBody>
          <a:bodyPr>
            <a:normAutofit/>
          </a:bodyPr>
          <a:lstStyle/>
          <a:p>
            <a:r>
              <a:rPr lang="en-US" dirty="0" smtClean="0"/>
              <a:t>On-Site Characterization</a:t>
            </a:r>
            <a:endParaRPr lang="en-US" dirty="0"/>
          </a:p>
        </p:txBody>
      </p:sp>
    </p:spTree>
    <p:extLst>
      <p:ext uri="{BB962C8B-B14F-4D97-AF65-F5344CB8AC3E}">
        <p14:creationId xmlns:p14="http://schemas.microsoft.com/office/powerpoint/2010/main" val="257511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79005"/>
          </a:xfrm>
        </p:spPr>
        <p:txBody>
          <a:bodyPr>
            <a:normAutofit/>
          </a:bodyPr>
          <a:lstStyle/>
          <a:p>
            <a:pPr algn="ctr"/>
            <a:r>
              <a:rPr lang="en-US" sz="4800" b="1" dirty="0" smtClean="0"/>
              <a:t>This is what I want to discuss in this meeting</a:t>
            </a:r>
            <a:endParaRPr lang="en-US" sz="4800" b="1" dirty="0"/>
          </a:p>
        </p:txBody>
      </p:sp>
      <p:sp>
        <p:nvSpPr>
          <p:cNvPr id="3" name="Content Placeholder 2"/>
          <p:cNvSpPr>
            <a:spLocks noGrp="1"/>
          </p:cNvSpPr>
          <p:nvPr>
            <p:ph idx="1"/>
          </p:nvPr>
        </p:nvSpPr>
        <p:spPr/>
        <p:txBody>
          <a:bodyPr>
            <a:normAutofit lnSpcReduction="10000"/>
          </a:bodyPr>
          <a:lstStyle/>
          <a:p>
            <a:pPr marL="0" indent="0" algn="ctr">
              <a:lnSpc>
                <a:spcPct val="150000"/>
              </a:lnSpc>
              <a:buNone/>
            </a:pPr>
            <a:r>
              <a:rPr lang="en-US" b="1" dirty="0" smtClean="0"/>
              <a:t>Checklist and Templates</a:t>
            </a:r>
          </a:p>
          <a:p>
            <a:pPr>
              <a:lnSpc>
                <a:spcPct val="150000"/>
              </a:lnSpc>
            </a:pPr>
            <a:r>
              <a:rPr lang="en-US" dirty="0" smtClean="0"/>
              <a:t>Remedial Investigation Checklist</a:t>
            </a:r>
          </a:p>
          <a:p>
            <a:pPr>
              <a:lnSpc>
                <a:spcPct val="150000"/>
              </a:lnSpc>
            </a:pPr>
            <a:r>
              <a:rPr lang="en-US" dirty="0" smtClean="0"/>
              <a:t>Remedial Investigation Template</a:t>
            </a:r>
          </a:p>
          <a:p>
            <a:pPr>
              <a:lnSpc>
                <a:spcPct val="150000"/>
              </a:lnSpc>
            </a:pPr>
            <a:r>
              <a:rPr lang="en-US" dirty="0" smtClean="0"/>
              <a:t>Feasibility Study Checklist</a:t>
            </a:r>
          </a:p>
          <a:p>
            <a:pPr>
              <a:lnSpc>
                <a:spcPct val="150000"/>
              </a:lnSpc>
            </a:pPr>
            <a:r>
              <a:rPr lang="en-US" dirty="0" smtClean="0"/>
              <a:t>Cleanup Action Plan Checklist</a:t>
            </a:r>
          </a:p>
          <a:p>
            <a:pPr>
              <a:lnSpc>
                <a:spcPct val="150000"/>
              </a:lnSpc>
            </a:pPr>
            <a:r>
              <a:rPr lang="en-US" dirty="0" smtClean="0"/>
              <a:t>Cleanup Action Plan Template</a:t>
            </a:r>
            <a:endParaRPr lang="en-US" dirty="0"/>
          </a:p>
        </p:txBody>
      </p:sp>
    </p:spTree>
    <p:extLst>
      <p:ext uri="{BB962C8B-B14F-4D97-AF65-F5344CB8AC3E}">
        <p14:creationId xmlns:p14="http://schemas.microsoft.com/office/powerpoint/2010/main" val="2860429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Naming of Documents</a:t>
            </a:r>
            <a:endParaRPr lang="en-US" b="1" dirty="0"/>
          </a:p>
        </p:txBody>
      </p:sp>
      <p:sp>
        <p:nvSpPr>
          <p:cNvPr id="3" name="Content Placeholder 2"/>
          <p:cNvSpPr>
            <a:spLocks noGrp="1"/>
          </p:cNvSpPr>
          <p:nvPr>
            <p:ph idx="1"/>
          </p:nvPr>
        </p:nvSpPr>
        <p:spPr>
          <a:xfrm>
            <a:off x="838200" y="1359243"/>
            <a:ext cx="10515600" cy="4817720"/>
          </a:xfrm>
        </p:spPr>
        <p:txBody>
          <a:bodyPr>
            <a:normAutofit lnSpcReduction="10000"/>
          </a:bodyPr>
          <a:lstStyle/>
          <a:p>
            <a:endParaRPr lang="en-US" dirty="0" smtClean="0"/>
          </a:p>
          <a:p>
            <a:r>
              <a:rPr lang="en-US" dirty="0" smtClean="0"/>
              <a:t>Agency review draft Remedial Investigation Work Plan</a:t>
            </a:r>
          </a:p>
          <a:p>
            <a:r>
              <a:rPr lang="en-US" dirty="0" smtClean="0"/>
              <a:t>Public Review draft Remedial Investigation Work Plan</a:t>
            </a:r>
          </a:p>
          <a:p>
            <a:r>
              <a:rPr lang="en-US" dirty="0" smtClean="0"/>
              <a:t>Remedial Investigation Work Plan (post Public Comment period)</a:t>
            </a:r>
          </a:p>
          <a:p>
            <a:pPr marL="0" indent="0">
              <a:buNone/>
            </a:pPr>
            <a:endParaRPr lang="en-US" dirty="0" smtClean="0"/>
          </a:p>
          <a:p>
            <a:r>
              <a:rPr lang="en-US" dirty="0" smtClean="0"/>
              <a:t>Agency Review draft Remedial Investigation</a:t>
            </a:r>
          </a:p>
          <a:p>
            <a:r>
              <a:rPr lang="en-US" dirty="0" smtClean="0"/>
              <a:t>Agency Review draft Remedial Investigation/Feasibility Study Report</a:t>
            </a:r>
          </a:p>
          <a:p>
            <a:r>
              <a:rPr lang="en-US" dirty="0" smtClean="0"/>
              <a:t>Public Review draft Remedial Investigation/Feasibility Study Report</a:t>
            </a:r>
          </a:p>
          <a:p>
            <a:r>
              <a:rPr lang="en-US" dirty="0" smtClean="0"/>
              <a:t>Remedial Investigation/Feasibility Study Report (post Public Comment period)</a:t>
            </a:r>
            <a:endParaRPr lang="en-US" dirty="0"/>
          </a:p>
        </p:txBody>
      </p:sp>
    </p:spTree>
    <p:extLst>
      <p:ext uri="{BB962C8B-B14F-4D97-AF65-F5344CB8AC3E}">
        <p14:creationId xmlns:p14="http://schemas.microsoft.com/office/powerpoint/2010/main" val="3253899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Cleanup Action Plan is an Ecology document</a:t>
            </a:r>
            <a:endParaRPr lang="en-US" b="1" dirty="0"/>
          </a:p>
        </p:txBody>
      </p:sp>
      <p:sp>
        <p:nvSpPr>
          <p:cNvPr id="3" name="Content Placeholder 2"/>
          <p:cNvSpPr>
            <a:spLocks noGrp="1"/>
          </p:cNvSpPr>
          <p:nvPr>
            <p:ph idx="1"/>
          </p:nvPr>
        </p:nvSpPr>
        <p:spPr/>
        <p:txBody>
          <a:bodyPr/>
          <a:lstStyle/>
          <a:p>
            <a:pPr>
              <a:lnSpc>
                <a:spcPct val="100000"/>
              </a:lnSpc>
            </a:pPr>
            <a:r>
              <a:rPr lang="en-US" dirty="0" smtClean="0"/>
              <a:t>Agency Review draft Preliminary Cleanup Action Report</a:t>
            </a:r>
          </a:p>
          <a:p>
            <a:pPr lvl="1">
              <a:lnSpc>
                <a:spcPct val="100000"/>
              </a:lnSpc>
            </a:pPr>
            <a:r>
              <a:rPr lang="en-US" dirty="0" smtClean="0"/>
              <a:t>The CAP is prepared by the PLP’s for Ecology’s use</a:t>
            </a:r>
          </a:p>
          <a:p>
            <a:pPr>
              <a:lnSpc>
                <a:spcPct val="100000"/>
              </a:lnSpc>
            </a:pPr>
            <a:r>
              <a:rPr lang="en-US" dirty="0" smtClean="0"/>
              <a:t>Public Review draft Preliminary Cleanup Action Plan</a:t>
            </a:r>
          </a:p>
          <a:p>
            <a:pPr lvl="1">
              <a:lnSpc>
                <a:spcPct val="100000"/>
              </a:lnSpc>
            </a:pPr>
            <a:r>
              <a:rPr lang="en-US" dirty="0" smtClean="0"/>
              <a:t>PLP’s </a:t>
            </a:r>
            <a:r>
              <a:rPr lang="en-US" i="1" dirty="0" smtClean="0"/>
              <a:t>shall</a:t>
            </a:r>
            <a:r>
              <a:rPr lang="en-US" dirty="0" smtClean="0"/>
              <a:t> incorporate Ecology’s edits &amp; comments and prepare CAP under Ecology’s direction for Public review</a:t>
            </a:r>
          </a:p>
          <a:p>
            <a:pPr lvl="1">
              <a:lnSpc>
                <a:spcPct val="100000"/>
              </a:lnSpc>
            </a:pPr>
            <a:r>
              <a:rPr lang="en-US" dirty="0" smtClean="0"/>
              <a:t>For Public review, HG and/or PE sig’s &amp; stamps required</a:t>
            </a:r>
            <a:endParaRPr lang="en-US" dirty="0"/>
          </a:p>
          <a:p>
            <a:pPr>
              <a:lnSpc>
                <a:spcPct val="100000"/>
              </a:lnSpc>
            </a:pPr>
            <a:r>
              <a:rPr lang="en-US" dirty="0" smtClean="0"/>
              <a:t>Final Cleanup Action Report</a:t>
            </a:r>
          </a:p>
          <a:p>
            <a:pPr lvl="1">
              <a:lnSpc>
                <a:spcPct val="100000"/>
              </a:lnSpc>
            </a:pPr>
            <a:r>
              <a:rPr lang="en-US" dirty="0" smtClean="0"/>
              <a:t>After public comment PLP’s </a:t>
            </a:r>
            <a:r>
              <a:rPr lang="en-US" i="1" dirty="0" smtClean="0"/>
              <a:t>shall</a:t>
            </a:r>
            <a:r>
              <a:rPr lang="en-US" dirty="0" smtClean="0"/>
              <a:t> prepare for Ecology the Final ‘</a:t>
            </a:r>
            <a:r>
              <a:rPr lang="en-US" i="1" dirty="0" smtClean="0"/>
              <a:t>working</a:t>
            </a:r>
            <a:r>
              <a:rPr lang="en-US" dirty="0" smtClean="0"/>
              <a:t>’ document</a:t>
            </a:r>
            <a:endParaRPr lang="en-US" dirty="0"/>
          </a:p>
          <a:p>
            <a:endParaRPr lang="en-US" dirty="0"/>
          </a:p>
        </p:txBody>
      </p:sp>
    </p:spTree>
    <p:extLst>
      <p:ext uri="{BB962C8B-B14F-4D97-AF65-F5344CB8AC3E}">
        <p14:creationId xmlns:p14="http://schemas.microsoft.com/office/powerpoint/2010/main" val="2043804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Remedial Investigation Work Plan</a:t>
            </a:r>
            <a:endParaRPr lang="en-US" b="1" dirty="0"/>
          </a:p>
        </p:txBody>
      </p:sp>
      <p:sp>
        <p:nvSpPr>
          <p:cNvPr id="3" name="Content Placeholder 2"/>
          <p:cNvSpPr>
            <a:spLocks noGrp="1"/>
          </p:cNvSpPr>
          <p:nvPr>
            <p:ph idx="1"/>
          </p:nvPr>
        </p:nvSpPr>
        <p:spPr/>
        <p:txBody>
          <a:bodyPr>
            <a:normAutofit lnSpcReduction="10000"/>
          </a:bodyPr>
          <a:lstStyle/>
          <a:p>
            <a:r>
              <a:rPr lang="en-US" dirty="0"/>
              <a:t>The Work Plan shall clearly describe the project management strategy for implementing and reporting on RI </a:t>
            </a:r>
            <a:r>
              <a:rPr lang="en-US" dirty="0" smtClean="0"/>
              <a:t>activities</a:t>
            </a:r>
          </a:p>
          <a:p>
            <a:r>
              <a:rPr lang="en-US" dirty="0"/>
              <a:t>The Work Plan shall describe general facility information; site history and conditions; including previous operations; past field investigations, including any data collection and analysis of soils, air, groundwater, surface water, and sediments; a conceptual site model showing contaminants, migration pathways in all environmental media, potential receptors, and screening levels based on the conceptual site model; geology and groundwater system characteristics; past, current, and future land use; identification of natural resources and ecological receptors; hazardous substances and their sources, </a:t>
            </a:r>
            <a:r>
              <a:rPr lang="en-US" dirty="0" err="1"/>
              <a:t>etc</a:t>
            </a:r>
            <a:endParaRPr lang="en-US" dirty="0"/>
          </a:p>
        </p:txBody>
      </p:sp>
    </p:spTree>
    <p:extLst>
      <p:ext uri="{BB962C8B-B14F-4D97-AF65-F5344CB8AC3E}">
        <p14:creationId xmlns:p14="http://schemas.microsoft.com/office/powerpoint/2010/main" val="2845098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 Assurance Project Plan and Sampling and Analysis Plans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Work Plan will also identify specific data collection procedures in a Sampling and Analysis Plan (SAP) and Quality Assurance Project Plan (QAPP) as part of the Work Plan in compliance with WAC 173-340-820 and WAC 173-204-600 for defining the nature and extent of contamination. </a:t>
            </a:r>
            <a:endParaRPr lang="en-US" dirty="0" smtClean="0"/>
          </a:p>
          <a:p>
            <a:pPr lvl="1"/>
            <a:r>
              <a:rPr lang="en-US" dirty="0"/>
              <a:t>The SAP identifies the proposed number and location of all environmental samples and methods, including soil borings, groundwater monitoring wells, soil, groundwater, stormwater, seep, catch basin, approximate depths, and includes a quality assurance project </a:t>
            </a:r>
            <a:r>
              <a:rPr lang="en-US" dirty="0" smtClean="0"/>
              <a:t>plan</a:t>
            </a:r>
          </a:p>
          <a:p>
            <a:pPr lvl="1"/>
            <a:endParaRPr lang="en-US" dirty="0" smtClean="0"/>
          </a:p>
          <a:p>
            <a:pPr lvl="1"/>
            <a:r>
              <a:rPr lang="en-US" dirty="0"/>
              <a:t>The QAPP will be prepared in accordance with the Guidance for Preparation of Quality Assurance Project Plans, EPA Region 10, Quality Data Management Program, QA/R-5 and requirements of the EPA Contract Laboratory Program. The QAPP will also follow Ecology's Guidelines for Preparing Quality Assurance Project Plans for Environmental Studies </a:t>
            </a:r>
            <a:endParaRPr lang="en-US" dirty="0" smtClean="0"/>
          </a:p>
        </p:txBody>
      </p:sp>
    </p:spTree>
    <p:extLst>
      <p:ext uri="{BB962C8B-B14F-4D97-AF65-F5344CB8AC3E}">
        <p14:creationId xmlns:p14="http://schemas.microsoft.com/office/powerpoint/2010/main" val="459113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QAPP, SAP &amp; HASP</a:t>
            </a:r>
            <a:endParaRPr lang="en-US" b="1" dirty="0"/>
          </a:p>
        </p:txBody>
      </p:sp>
      <p:sp>
        <p:nvSpPr>
          <p:cNvPr id="3" name="Content Placeholder 2"/>
          <p:cNvSpPr>
            <a:spLocks noGrp="1"/>
          </p:cNvSpPr>
          <p:nvPr>
            <p:ph idx="1"/>
          </p:nvPr>
        </p:nvSpPr>
        <p:spPr/>
        <p:txBody>
          <a:bodyPr/>
          <a:lstStyle/>
          <a:p>
            <a:r>
              <a:rPr lang="en-US" dirty="0"/>
              <a:t>The SAP, including the QAPP, will be submitted to Ecology for review and approval. As with all environmental work at the Site, work may not begin without written approval from Ecology. </a:t>
            </a:r>
            <a:endParaRPr lang="en-US" dirty="0" smtClean="0"/>
          </a:p>
          <a:p>
            <a:r>
              <a:rPr lang="en-US" dirty="0"/>
              <a:t>The PLPs will also submit a copy of the Health and Safety Plan (HASP) </a:t>
            </a:r>
            <a:r>
              <a:rPr lang="en-US" dirty="0" smtClean="0"/>
              <a:t>for </a:t>
            </a:r>
            <a:r>
              <a:rPr lang="en-US" dirty="0"/>
              <a:t>the project</a:t>
            </a:r>
            <a:r>
              <a:rPr lang="en-US" dirty="0" smtClean="0"/>
              <a:t>.</a:t>
            </a:r>
          </a:p>
          <a:p>
            <a:endParaRPr lang="en-US" dirty="0"/>
          </a:p>
          <a:p>
            <a:pPr marL="0" indent="0">
              <a:buNone/>
            </a:pPr>
            <a:r>
              <a:rPr lang="en-US" dirty="0" smtClean="0"/>
              <a:t>Full details for the QAPP, SAP, and HASP are discussed in detail </a:t>
            </a:r>
            <a:r>
              <a:rPr lang="en-US" dirty="0" smtClean="0"/>
              <a:t>in</a:t>
            </a:r>
            <a:r>
              <a:rPr lang="en-US" dirty="0" smtClean="0"/>
              <a:t> </a:t>
            </a:r>
            <a:r>
              <a:rPr lang="en-US" dirty="0" smtClean="0"/>
              <a:t>Agreed Order – Exhibit B – Scope of Work</a:t>
            </a:r>
            <a:endParaRPr lang="en-US" dirty="0"/>
          </a:p>
        </p:txBody>
      </p:sp>
    </p:spTree>
    <p:extLst>
      <p:ext uri="{BB962C8B-B14F-4D97-AF65-F5344CB8AC3E}">
        <p14:creationId xmlns:p14="http://schemas.microsoft.com/office/powerpoint/2010/main" val="2456210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Validation Requirement</a:t>
            </a:r>
            <a:endParaRPr lang="en-US" b="1" dirty="0"/>
          </a:p>
        </p:txBody>
      </p:sp>
      <p:sp>
        <p:nvSpPr>
          <p:cNvPr id="3" name="Content Placeholder 2"/>
          <p:cNvSpPr>
            <a:spLocks noGrp="1"/>
          </p:cNvSpPr>
          <p:nvPr>
            <p:ph idx="1"/>
          </p:nvPr>
        </p:nvSpPr>
        <p:spPr/>
        <p:txBody>
          <a:bodyPr>
            <a:normAutofit lnSpcReduction="10000"/>
          </a:bodyPr>
          <a:lstStyle/>
          <a:p>
            <a:pPr>
              <a:lnSpc>
                <a:spcPct val="200000"/>
              </a:lnSpc>
            </a:pPr>
            <a:r>
              <a:rPr lang="en-US" dirty="0"/>
              <a:t>Environmental data validation must be performed using Ecology’s TCP Data Validation and Sampling Analysis Plan (SAP)/Quality Assurance Project Plan (QAAP) for data validation for all Formal Cleanup Sites (Ecology September 23, 2016). Data validation shall be performed at Quality Assurance Level 2 (EAP2) with Third Party Data Validation</a:t>
            </a:r>
          </a:p>
        </p:txBody>
      </p:sp>
    </p:spTree>
    <p:extLst>
      <p:ext uri="{BB962C8B-B14F-4D97-AF65-F5344CB8AC3E}">
        <p14:creationId xmlns:p14="http://schemas.microsoft.com/office/powerpoint/2010/main" val="1097065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en-US" b="1" dirty="0"/>
              <a:t>Policy 840 Environmental Information Management System (EIM)</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lnSpc>
                <a:spcPct val="200000"/>
              </a:lnSpc>
            </a:pPr>
            <a:r>
              <a:rPr lang="en-US" dirty="0"/>
              <a:t>Ecology has updated Policy 840 related to data submittal requirements for TCP sites. Policy 840 requires environmental monitoring data collected at TCP sites as part of site investigations and cleanups to be submitted into EIM at the time of submittal for Ecology review of any report containing this data</a:t>
            </a:r>
            <a:r>
              <a:rPr lang="en-US" dirty="0" smtClean="0"/>
              <a:t>.</a:t>
            </a:r>
            <a:endParaRPr lang="en-US" dirty="0"/>
          </a:p>
        </p:txBody>
      </p:sp>
    </p:spTree>
    <p:extLst>
      <p:ext uri="{BB962C8B-B14F-4D97-AF65-F5344CB8AC3E}">
        <p14:creationId xmlns:p14="http://schemas.microsoft.com/office/powerpoint/2010/main" val="126359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48678"/>
            <a:ext cx="10515600" cy="4328285"/>
          </a:xfrm>
        </p:spPr>
        <p:txBody>
          <a:bodyPr/>
          <a:lstStyle/>
          <a:p>
            <a:pPr>
              <a:lnSpc>
                <a:spcPct val="100000"/>
              </a:lnSpc>
            </a:pPr>
            <a:r>
              <a:rPr lang="en-US" dirty="0" smtClean="0"/>
              <a:t>Plan Remedial Investigation field work</a:t>
            </a:r>
          </a:p>
          <a:p>
            <a:pPr>
              <a:lnSpc>
                <a:spcPct val="100000"/>
              </a:lnSpc>
            </a:pPr>
            <a:r>
              <a:rPr lang="en-US" dirty="0" smtClean="0"/>
              <a:t>Review conceptual site </a:t>
            </a:r>
            <a:r>
              <a:rPr lang="en-US" dirty="0" smtClean="0"/>
              <a:t>model </a:t>
            </a:r>
          </a:p>
          <a:p>
            <a:pPr lvl="1">
              <a:lnSpc>
                <a:spcPct val="100000"/>
              </a:lnSpc>
            </a:pPr>
            <a:r>
              <a:rPr lang="en-US" b="1" i="1" dirty="0" smtClean="0"/>
              <a:t>We do not have one</a:t>
            </a:r>
            <a:endParaRPr lang="en-US" b="1" i="1" dirty="0" smtClean="0"/>
          </a:p>
          <a:p>
            <a:pPr>
              <a:lnSpc>
                <a:spcPct val="100000"/>
              </a:lnSpc>
            </a:pPr>
            <a:r>
              <a:rPr lang="en-US" dirty="0" smtClean="0"/>
              <a:t>Review SAP and QAPP requirements</a:t>
            </a:r>
          </a:p>
          <a:p>
            <a:pPr>
              <a:lnSpc>
                <a:spcPct val="100000"/>
              </a:lnSpc>
            </a:pPr>
            <a:r>
              <a:rPr lang="en-US" dirty="0" smtClean="0"/>
              <a:t>Discuss data needs</a:t>
            </a:r>
          </a:p>
          <a:p>
            <a:pPr>
              <a:lnSpc>
                <a:spcPct val="100000"/>
              </a:lnSpc>
            </a:pPr>
            <a:r>
              <a:rPr lang="en-US" dirty="0" smtClean="0"/>
              <a:t>Establish </a:t>
            </a:r>
            <a:r>
              <a:rPr lang="en-US" dirty="0" smtClean="0"/>
              <a:t>communications strategy</a:t>
            </a:r>
          </a:p>
          <a:p>
            <a:pPr>
              <a:lnSpc>
                <a:spcPct val="100000"/>
              </a:lnSpc>
            </a:pPr>
            <a:r>
              <a:rPr lang="en-US" dirty="0" smtClean="0"/>
              <a:t>Discuss timing and purpose of future </a:t>
            </a:r>
            <a:r>
              <a:rPr lang="en-US" dirty="0" smtClean="0"/>
              <a:t>meetings</a:t>
            </a:r>
          </a:p>
          <a:p>
            <a:pPr lvl="1">
              <a:lnSpc>
                <a:spcPct val="100000"/>
              </a:lnSpc>
            </a:pPr>
            <a:r>
              <a:rPr lang="en-US" dirty="0" smtClean="0"/>
              <a:t>Pre-RI Check in meeting</a:t>
            </a:r>
            <a:endParaRPr lang="en-US" dirty="0"/>
          </a:p>
        </p:txBody>
      </p:sp>
      <p:sp>
        <p:nvSpPr>
          <p:cNvPr id="3" name="Title 2"/>
          <p:cNvSpPr>
            <a:spLocks noGrp="1"/>
          </p:cNvSpPr>
          <p:nvPr>
            <p:ph type="title"/>
          </p:nvPr>
        </p:nvSpPr>
        <p:spPr/>
        <p:txBody>
          <a:bodyPr/>
          <a:lstStyle/>
          <a:p>
            <a:pPr algn="ctr"/>
            <a:r>
              <a:rPr lang="en-US" b="1" dirty="0" smtClean="0"/>
              <a:t>Purpose of this Meeting</a:t>
            </a:r>
            <a:endParaRPr lang="en-US" b="1" dirty="0"/>
          </a:p>
        </p:txBody>
      </p:sp>
      <p:sp>
        <p:nvSpPr>
          <p:cNvPr id="4" name="Title 1"/>
          <p:cNvSpPr txBox="1">
            <a:spLocks/>
          </p:cNvSpPr>
          <p:nvPr/>
        </p:nvSpPr>
        <p:spPr>
          <a:xfrm>
            <a:off x="3223591" y="6357617"/>
            <a:ext cx="1241317" cy="45719"/>
          </a:xfrm>
          <a:prstGeom prst="rect">
            <a:avLst/>
          </a:prstGeom>
        </p:spPr>
        <p:txBody>
          <a:bodyPr vert="horz" lIns="91440" tIns="45720" rIns="91440" bIns="45720" rtlCol="0" anchor="ctr">
            <a:normAutofit fontScale="25000" lnSpcReduction="20000"/>
          </a:bodyPr>
          <a:lstStyle/>
          <a:p>
            <a:pPr algn="ctr">
              <a:spcBef>
                <a:spcPct val="0"/>
              </a:spcBef>
              <a:defRPr/>
            </a:pPr>
            <a:r>
              <a:rPr lang="en-US" sz="3600" dirty="0">
                <a:latin typeface="Lucida Sans" pitchFamily="34" charset="0"/>
                <a:ea typeface="+mj-ea"/>
                <a:cs typeface="+mj-cs"/>
              </a:rPr>
              <a:t>Second of 5 key project meetings</a:t>
            </a:r>
          </a:p>
        </p:txBody>
      </p:sp>
    </p:spTree>
    <p:extLst>
      <p:ext uri="{BB962C8B-B14F-4D97-AF65-F5344CB8AC3E}">
        <p14:creationId xmlns:p14="http://schemas.microsoft.com/office/powerpoint/2010/main" val="4060274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7744"/>
            <a:ext cx="10515600" cy="1157591"/>
          </a:xfrm>
        </p:spPr>
        <p:txBody>
          <a:bodyPr tIns="822960" anchor="b" anchorCtr="1">
            <a:normAutofit fontScale="90000"/>
          </a:bodyPr>
          <a:lstStyle/>
          <a:p>
            <a:pPr algn="ctr"/>
            <a:r>
              <a:rPr lang="en-US" b="1" dirty="0"/>
              <a:t>EXHIBIT C – SCHEDULE OF DELIVERABLES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5178827"/>
              </p:ext>
            </p:extLst>
          </p:nvPr>
        </p:nvGraphicFramePr>
        <p:xfrm>
          <a:off x="1429966" y="1712068"/>
          <a:ext cx="9815208" cy="4114801"/>
        </p:xfrm>
        <a:graphic>
          <a:graphicData uri="http://schemas.openxmlformats.org/drawingml/2006/table">
            <a:tbl>
              <a:tblPr>
                <a:tableStyleId>{5C22544A-7EE6-4342-B048-85BDC9FD1C3A}</a:tableStyleId>
              </a:tblPr>
              <a:tblGrid>
                <a:gridCol w="4912943"/>
                <a:gridCol w="4902265"/>
              </a:tblGrid>
              <a:tr h="590604">
                <a:tc>
                  <a:txBody>
                    <a:bodyPr/>
                    <a:lstStyle/>
                    <a:p>
                      <a:pPr marL="0" marR="0">
                        <a:lnSpc>
                          <a:spcPts val="600"/>
                        </a:lnSpc>
                        <a:spcBef>
                          <a:spcPts val="0"/>
                        </a:spcBef>
                        <a:spcAft>
                          <a:spcPts val="0"/>
                        </a:spcAft>
                        <a:tabLst>
                          <a:tab pos="0" algn="l"/>
                        </a:tabLst>
                      </a:pPr>
                      <a:r>
                        <a:rPr lang="en-US" sz="1400" dirty="0">
                          <a:effectLst/>
                        </a:rPr>
                        <a:t> </a:t>
                      </a:r>
                      <a:endParaRPr lang="en-US" sz="1200" dirty="0">
                        <a:effectLst/>
                      </a:endParaRPr>
                    </a:p>
                    <a:p>
                      <a:pPr marL="0" marR="0">
                        <a:spcBef>
                          <a:spcPts val="0"/>
                        </a:spcBef>
                        <a:spcAft>
                          <a:spcPts val="0"/>
                        </a:spcAft>
                        <a:tabLst>
                          <a:tab pos="1209040" algn="ctr"/>
                        </a:tabLst>
                      </a:pPr>
                      <a:r>
                        <a:rPr lang="en-US" sz="1400" dirty="0">
                          <a:effectLst/>
                        </a:rPr>
                        <a:t>	Deliverable</a:t>
                      </a:r>
                      <a:endParaRPr lang="en-U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marL="0" marR="0">
                        <a:lnSpc>
                          <a:spcPts val="600"/>
                        </a:lnSpc>
                        <a:spcBef>
                          <a:spcPts val="0"/>
                        </a:spcBef>
                        <a:spcAft>
                          <a:spcPts val="0"/>
                        </a:spcAft>
                        <a:tabLst>
                          <a:tab pos="0" algn="l"/>
                        </a:tabLst>
                      </a:pPr>
                      <a:r>
                        <a:rPr lang="en-US" sz="1400">
                          <a:effectLst/>
                        </a:rPr>
                        <a:t> </a:t>
                      </a:r>
                      <a:endParaRPr lang="en-US" sz="1200">
                        <a:effectLst/>
                      </a:endParaRPr>
                    </a:p>
                    <a:p>
                      <a:pPr marL="0" marR="0">
                        <a:spcBef>
                          <a:spcPts val="0"/>
                        </a:spcBef>
                        <a:spcAft>
                          <a:spcPts val="0"/>
                        </a:spcAft>
                        <a:tabLst>
                          <a:tab pos="1409700" algn="ctr"/>
                        </a:tabLst>
                      </a:pPr>
                      <a:r>
                        <a:rPr lang="en-US" sz="1400">
                          <a:effectLst/>
                        </a:rPr>
                        <a:t>	Due Date</a:t>
                      </a:r>
                      <a:r>
                        <a:rPr lang="en-US" sz="1400" baseline="30000">
                          <a:effectLst/>
                        </a:rPr>
                        <a:t>a</a:t>
                      </a:r>
                      <a:endParaRPr lang="en-US" sz="1200">
                        <a:effectLst/>
                        <a:latin typeface="Times New Roman" panose="02020603050405020304" pitchFamily="18" charset="0"/>
                        <a:ea typeface="Times New Roman" panose="02020603050405020304" pitchFamily="18" charset="0"/>
                      </a:endParaRPr>
                    </a:p>
                  </a:txBody>
                  <a:tcPr marL="76200" marR="76200" marT="0" marB="0"/>
                </a:tc>
              </a:tr>
              <a:tr h="1160486">
                <a:tc>
                  <a:txBody>
                    <a:bodyPr/>
                    <a:lstStyle/>
                    <a:p>
                      <a:pPr marL="0" marR="0" algn="l">
                        <a:spcBef>
                          <a:spcPts val="0"/>
                        </a:spcBef>
                        <a:spcAft>
                          <a:spcPts val="1200"/>
                        </a:spcAft>
                      </a:pPr>
                      <a:endParaRPr lang="en-US" sz="1200" dirty="0" smtClean="0">
                        <a:effectLst/>
                      </a:endParaRPr>
                    </a:p>
                    <a:p>
                      <a:pPr marL="0" marR="0" algn="l">
                        <a:spcBef>
                          <a:spcPts val="0"/>
                        </a:spcBef>
                        <a:spcAft>
                          <a:spcPts val="1200"/>
                        </a:spcAft>
                      </a:pPr>
                      <a:r>
                        <a:rPr lang="en-US" sz="1600" dirty="0" smtClean="0">
                          <a:effectLst/>
                        </a:rPr>
                        <a:t>Agency </a:t>
                      </a:r>
                      <a:r>
                        <a:rPr lang="en-US" sz="1600" dirty="0">
                          <a:effectLst/>
                        </a:rPr>
                        <a:t>Review Draft Remedial Investigation (RI) Work Plan</a:t>
                      </a:r>
                      <a:endParaRPr lang="en-US" sz="16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marL="0" marR="0" algn="l">
                        <a:spcBef>
                          <a:spcPts val="0"/>
                        </a:spcBef>
                        <a:spcAft>
                          <a:spcPts val="1200"/>
                        </a:spcAft>
                      </a:pPr>
                      <a:endParaRPr lang="en-US" sz="1200" dirty="0" smtClean="0">
                        <a:effectLst/>
                      </a:endParaRPr>
                    </a:p>
                    <a:p>
                      <a:pPr marL="0" marR="0" algn="l">
                        <a:spcBef>
                          <a:spcPts val="0"/>
                        </a:spcBef>
                        <a:spcAft>
                          <a:spcPts val="1200"/>
                        </a:spcAft>
                      </a:pPr>
                      <a:r>
                        <a:rPr lang="en-US" sz="1800" dirty="0" smtClean="0">
                          <a:effectLst/>
                        </a:rPr>
                        <a:t>90 </a:t>
                      </a:r>
                      <a:r>
                        <a:rPr lang="en-US" sz="1800" dirty="0">
                          <a:effectLst/>
                        </a:rPr>
                        <a:t>days after the Agreed </a:t>
                      </a:r>
                      <a:r>
                        <a:rPr lang="en-US" sz="1800" dirty="0" smtClean="0">
                          <a:effectLst/>
                        </a:rPr>
                        <a:t>Order </a:t>
                      </a:r>
                      <a:r>
                        <a:rPr lang="en-US" sz="1800" dirty="0">
                          <a:effectLst/>
                        </a:rPr>
                        <a:t>effective date</a:t>
                      </a:r>
                      <a:endParaRPr lang="en-US" sz="1800" dirty="0">
                        <a:effectLst/>
                        <a:latin typeface="Times New Roman" panose="02020603050405020304" pitchFamily="18" charset="0"/>
                        <a:ea typeface="Times New Roman" panose="02020603050405020304" pitchFamily="18" charset="0"/>
                      </a:endParaRPr>
                    </a:p>
                  </a:txBody>
                  <a:tcPr marL="76200" marR="76200" marT="0" marB="0"/>
                </a:tc>
              </a:tr>
              <a:tr h="373013">
                <a:tc>
                  <a:txBody>
                    <a:bodyPr/>
                    <a:lstStyle/>
                    <a:p>
                      <a:pPr marL="0" marR="0" algn="l" defTabSz="914400" rtl="0" eaLnBrk="1" latinLnBrk="0" hangingPunct="1">
                        <a:spcBef>
                          <a:spcPts val="0"/>
                        </a:spcBef>
                        <a:spcAft>
                          <a:spcPts val="1200"/>
                        </a:spcAft>
                      </a:pPr>
                      <a:r>
                        <a:rPr lang="en-US" sz="1600" kern="1200" dirty="0">
                          <a:solidFill>
                            <a:schemeClr val="dk1"/>
                          </a:solidFill>
                          <a:effectLst/>
                          <a:latin typeface="+mn-lt"/>
                          <a:ea typeface="+mn-ea"/>
                          <a:cs typeface="+mn-cs"/>
                        </a:rPr>
                        <a:t>Final RI Work Plan</a:t>
                      </a:r>
                    </a:p>
                  </a:txBody>
                  <a:tcPr marL="76200" marR="76200" marT="0" marB="0"/>
                </a:tc>
                <a:tc>
                  <a:txBody>
                    <a:bodyPr/>
                    <a:lstStyle/>
                    <a:p>
                      <a:pPr marL="0" marR="0" algn="l" defTabSz="914400" rtl="0" eaLnBrk="1" latinLnBrk="0" hangingPunct="1">
                        <a:spcBef>
                          <a:spcPts val="0"/>
                        </a:spcBef>
                        <a:spcAft>
                          <a:spcPts val="1200"/>
                        </a:spcAft>
                      </a:pPr>
                      <a:r>
                        <a:rPr lang="en-US" sz="1800" kern="1200" dirty="0">
                          <a:solidFill>
                            <a:schemeClr val="dk1"/>
                          </a:solidFill>
                          <a:effectLst/>
                          <a:latin typeface="+mn-lt"/>
                          <a:ea typeface="+mn-ea"/>
                          <a:cs typeface="+mn-cs"/>
                        </a:rPr>
                        <a:t>30 days after receipt of Ecology comments</a:t>
                      </a:r>
                    </a:p>
                  </a:txBody>
                  <a:tcPr marL="76200" marR="76200" marT="0" marB="0"/>
                </a:tc>
              </a:tr>
              <a:tr h="984340">
                <a:tc>
                  <a:txBody>
                    <a:bodyPr/>
                    <a:lstStyle/>
                    <a:p>
                      <a:pPr marL="0" marR="0" algn="l" defTabSz="914400" rtl="0" eaLnBrk="1" latinLnBrk="0" hangingPunct="1">
                        <a:spcBef>
                          <a:spcPts val="0"/>
                        </a:spcBef>
                        <a:spcAft>
                          <a:spcPts val="1200"/>
                        </a:spcAft>
                      </a:pPr>
                      <a:endParaRPr lang="en-US" sz="1600" kern="1200" dirty="0" smtClean="0">
                        <a:solidFill>
                          <a:schemeClr val="dk1"/>
                        </a:solidFill>
                        <a:effectLst/>
                        <a:latin typeface="+mn-lt"/>
                        <a:ea typeface="+mn-ea"/>
                        <a:cs typeface="+mn-cs"/>
                      </a:endParaRPr>
                    </a:p>
                    <a:p>
                      <a:pPr marL="0" marR="0" algn="l" defTabSz="914400" rtl="0" eaLnBrk="1" latinLnBrk="0" hangingPunct="1">
                        <a:spcBef>
                          <a:spcPts val="0"/>
                        </a:spcBef>
                        <a:spcAft>
                          <a:spcPts val="1200"/>
                        </a:spcAft>
                      </a:pPr>
                      <a:r>
                        <a:rPr lang="en-US" sz="1600" kern="1200" dirty="0" smtClean="0">
                          <a:solidFill>
                            <a:schemeClr val="dk1"/>
                          </a:solidFill>
                          <a:effectLst/>
                          <a:latin typeface="+mn-lt"/>
                          <a:ea typeface="+mn-ea"/>
                          <a:cs typeface="+mn-cs"/>
                        </a:rPr>
                        <a:t>RI </a:t>
                      </a:r>
                      <a:r>
                        <a:rPr lang="en-US" sz="1600" kern="1200" dirty="0">
                          <a:solidFill>
                            <a:schemeClr val="dk1"/>
                          </a:solidFill>
                          <a:effectLst/>
                          <a:latin typeface="+mn-lt"/>
                          <a:ea typeface="+mn-ea"/>
                          <a:cs typeface="+mn-cs"/>
                        </a:rPr>
                        <a:t>Field Investigations Completed</a:t>
                      </a:r>
                    </a:p>
                  </a:txBody>
                  <a:tcPr marL="76200" marR="76200" marT="0" marB="0"/>
                </a:tc>
                <a:tc>
                  <a:txBody>
                    <a:bodyPr/>
                    <a:lstStyle/>
                    <a:p>
                      <a:pPr marL="0" marR="0" algn="l">
                        <a:spcBef>
                          <a:spcPts val="0"/>
                        </a:spcBef>
                        <a:spcAft>
                          <a:spcPts val="1200"/>
                        </a:spcAft>
                      </a:pPr>
                      <a:endParaRPr lang="en-US" sz="1200" dirty="0" smtClean="0">
                        <a:effectLst/>
                      </a:endParaRPr>
                    </a:p>
                    <a:p>
                      <a:pPr marL="0" marR="0" algn="l" defTabSz="914400" rtl="0" eaLnBrk="1" latinLnBrk="0" hangingPunct="1">
                        <a:spcBef>
                          <a:spcPts val="0"/>
                        </a:spcBef>
                        <a:spcAft>
                          <a:spcPts val="1200"/>
                        </a:spcAft>
                      </a:pPr>
                      <a:r>
                        <a:rPr lang="en-US" sz="1800" kern="1200" dirty="0" smtClean="0">
                          <a:solidFill>
                            <a:schemeClr val="dk1"/>
                          </a:solidFill>
                          <a:effectLst/>
                          <a:latin typeface="+mn-lt"/>
                          <a:ea typeface="+mn-ea"/>
                          <a:cs typeface="+mn-cs"/>
                        </a:rPr>
                        <a:t>180 </a:t>
                      </a:r>
                      <a:r>
                        <a:rPr lang="en-US" sz="1800" kern="1200" dirty="0">
                          <a:solidFill>
                            <a:schemeClr val="dk1"/>
                          </a:solidFill>
                          <a:effectLst/>
                          <a:latin typeface="+mn-lt"/>
                          <a:ea typeface="+mn-ea"/>
                          <a:cs typeface="+mn-cs"/>
                        </a:rPr>
                        <a:t>days after Final RI Work Plan </a:t>
                      </a:r>
                    </a:p>
                  </a:txBody>
                  <a:tcPr marL="76200" marR="76200" marT="0" marB="0"/>
                </a:tc>
              </a:tr>
              <a:tr h="1006358">
                <a:tc>
                  <a:txBody>
                    <a:bodyPr/>
                    <a:lstStyle/>
                    <a:p>
                      <a:pPr marL="0" marR="0" algn="l" defTabSz="914400" rtl="0" eaLnBrk="1" latinLnBrk="0" hangingPunct="1">
                        <a:spcBef>
                          <a:spcPts val="0"/>
                        </a:spcBef>
                        <a:spcAft>
                          <a:spcPts val="1200"/>
                        </a:spcAft>
                      </a:pPr>
                      <a:endParaRPr lang="en-US" sz="1600" kern="1200" dirty="0" smtClean="0">
                        <a:solidFill>
                          <a:schemeClr val="dk1"/>
                        </a:solidFill>
                        <a:effectLst/>
                        <a:latin typeface="+mn-lt"/>
                        <a:ea typeface="+mn-ea"/>
                        <a:cs typeface="+mn-cs"/>
                      </a:endParaRPr>
                    </a:p>
                    <a:p>
                      <a:pPr marL="0" marR="0" algn="l" defTabSz="914400" rtl="0" eaLnBrk="1" latinLnBrk="0" hangingPunct="1">
                        <a:spcBef>
                          <a:spcPts val="0"/>
                        </a:spcBef>
                        <a:spcAft>
                          <a:spcPts val="1200"/>
                        </a:spcAft>
                      </a:pPr>
                      <a:r>
                        <a:rPr lang="en-US" sz="1600" kern="1200" dirty="0" smtClean="0">
                          <a:solidFill>
                            <a:schemeClr val="dk1"/>
                          </a:solidFill>
                          <a:effectLst/>
                          <a:latin typeface="+mn-lt"/>
                          <a:ea typeface="+mn-ea"/>
                          <a:cs typeface="+mn-cs"/>
                        </a:rPr>
                        <a:t>Agency </a:t>
                      </a:r>
                      <a:r>
                        <a:rPr lang="en-US" sz="1600" kern="1200" dirty="0">
                          <a:solidFill>
                            <a:schemeClr val="dk1"/>
                          </a:solidFill>
                          <a:effectLst/>
                          <a:latin typeface="+mn-lt"/>
                          <a:ea typeface="+mn-ea"/>
                          <a:cs typeface="+mn-cs"/>
                        </a:rPr>
                        <a:t>Review Draft RI Report</a:t>
                      </a:r>
                    </a:p>
                  </a:txBody>
                  <a:tcPr marL="76200" marR="76200" marT="0" marB="0"/>
                </a:tc>
                <a:tc>
                  <a:txBody>
                    <a:bodyPr/>
                    <a:lstStyle/>
                    <a:p>
                      <a:pPr marL="0" marR="0" algn="l">
                        <a:spcBef>
                          <a:spcPts val="0"/>
                        </a:spcBef>
                        <a:spcAft>
                          <a:spcPts val="1200"/>
                        </a:spcAft>
                      </a:pPr>
                      <a:endParaRPr lang="en-US" sz="1200" dirty="0" smtClean="0">
                        <a:effectLst/>
                      </a:endParaRPr>
                    </a:p>
                    <a:p>
                      <a:pPr marL="0" marR="0" algn="l" defTabSz="914400" rtl="0" eaLnBrk="1" latinLnBrk="0" hangingPunct="1">
                        <a:spcBef>
                          <a:spcPts val="0"/>
                        </a:spcBef>
                        <a:spcAft>
                          <a:spcPts val="1200"/>
                        </a:spcAft>
                      </a:pPr>
                      <a:r>
                        <a:rPr lang="en-US" sz="1800" kern="1200" dirty="0" smtClean="0">
                          <a:solidFill>
                            <a:schemeClr val="dk1"/>
                          </a:solidFill>
                          <a:effectLst/>
                          <a:latin typeface="+mn-lt"/>
                          <a:ea typeface="+mn-ea"/>
                          <a:cs typeface="+mn-cs"/>
                        </a:rPr>
                        <a:t>90 </a:t>
                      </a:r>
                      <a:r>
                        <a:rPr lang="en-US" sz="1800" kern="1200" dirty="0">
                          <a:solidFill>
                            <a:schemeClr val="dk1"/>
                          </a:solidFill>
                          <a:effectLst/>
                          <a:latin typeface="+mn-lt"/>
                          <a:ea typeface="+mn-ea"/>
                          <a:cs typeface="+mn-cs"/>
                        </a:rPr>
                        <a:t>days following receipt of RI validated data</a:t>
                      </a:r>
                    </a:p>
                  </a:txBody>
                  <a:tcPr marL="76200" marR="76200" marT="0" marB="0"/>
                </a:tc>
              </a:tr>
            </a:tbl>
          </a:graphicData>
        </a:graphic>
      </p:graphicFrame>
    </p:spTree>
    <p:extLst>
      <p:ext uri="{BB962C8B-B14F-4D97-AF65-F5344CB8AC3E}">
        <p14:creationId xmlns:p14="http://schemas.microsoft.com/office/powerpoint/2010/main" val="3374030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Applied Geotechnology, Aug 1990</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62790638"/>
              </p:ext>
            </p:extLst>
          </p:nvPr>
        </p:nvGraphicFramePr>
        <p:xfrm>
          <a:off x="2986392" y="1313234"/>
          <a:ext cx="6439710" cy="5544766"/>
        </p:xfrm>
        <a:graphic>
          <a:graphicData uri="http://schemas.openxmlformats.org/presentationml/2006/ole">
            <mc:AlternateContent xmlns:mc="http://schemas.openxmlformats.org/markup-compatibility/2006">
              <mc:Choice xmlns:v="urn:schemas-microsoft-com:vml" Requires="v">
                <p:oleObj spid="_x0000_s2052" name="Acrobat Document" r:id="rId3" imgW="5829212" imgH="7543800" progId="AcroExch.Document.DC">
                  <p:embed/>
                </p:oleObj>
              </mc:Choice>
              <mc:Fallback>
                <p:oleObj name="Acrobat Document" r:id="rId3" imgW="5829212" imgH="7543800" progId="AcroExch.Document.DC">
                  <p:embed/>
                  <p:pic>
                    <p:nvPicPr>
                      <p:cNvPr id="0" name=""/>
                      <p:cNvPicPr/>
                      <p:nvPr/>
                    </p:nvPicPr>
                    <p:blipFill>
                      <a:blip r:embed="rId4"/>
                      <a:stretch>
                        <a:fillRect/>
                      </a:stretch>
                    </p:blipFill>
                    <p:spPr>
                      <a:xfrm>
                        <a:off x="2986392" y="1313234"/>
                        <a:ext cx="6439710" cy="5544766"/>
                      </a:xfrm>
                      <a:prstGeom prst="rect">
                        <a:avLst/>
                      </a:prstGeom>
                    </p:spPr>
                  </p:pic>
                </p:oleObj>
              </mc:Fallback>
            </mc:AlternateContent>
          </a:graphicData>
        </a:graphic>
      </p:graphicFrame>
    </p:spTree>
    <p:extLst>
      <p:ext uri="{BB962C8B-B14F-4D97-AF65-F5344CB8AC3E}">
        <p14:creationId xmlns:p14="http://schemas.microsoft.com/office/powerpoint/2010/main" val="422831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Piping Diagram, Applied Geotechnology, October 1990</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959719938"/>
              </p:ext>
            </p:extLst>
          </p:nvPr>
        </p:nvGraphicFramePr>
        <p:xfrm>
          <a:off x="1498060" y="1517650"/>
          <a:ext cx="10194587" cy="5340350"/>
        </p:xfrm>
        <a:graphic>
          <a:graphicData uri="http://schemas.openxmlformats.org/presentationml/2006/ole">
            <mc:AlternateContent xmlns:mc="http://schemas.openxmlformats.org/markup-compatibility/2006">
              <mc:Choice xmlns:v="urn:schemas-microsoft-com:vml" Requires="v">
                <p:oleObj spid="_x0000_s3076" name="Acrobat Document" r:id="rId3" imgW="5829212" imgH="7543800" progId="AcroExch.Document.DC">
                  <p:embed/>
                </p:oleObj>
              </mc:Choice>
              <mc:Fallback>
                <p:oleObj name="Acrobat Document" r:id="rId3" imgW="5829212" imgH="7543800" progId="AcroExch.Document.DC">
                  <p:embed/>
                  <p:pic>
                    <p:nvPicPr>
                      <p:cNvPr id="0" name=""/>
                      <p:cNvPicPr/>
                      <p:nvPr/>
                    </p:nvPicPr>
                    <p:blipFill>
                      <a:blip r:embed="rId4"/>
                      <a:stretch>
                        <a:fillRect/>
                      </a:stretch>
                    </p:blipFill>
                    <p:spPr>
                      <a:xfrm>
                        <a:off x="1498060" y="1517650"/>
                        <a:ext cx="10194587" cy="5340350"/>
                      </a:xfrm>
                      <a:prstGeom prst="rect">
                        <a:avLst/>
                      </a:prstGeom>
                    </p:spPr>
                  </p:pic>
                </p:oleObj>
              </mc:Fallback>
            </mc:AlternateContent>
          </a:graphicData>
        </a:graphic>
      </p:graphicFrame>
    </p:spTree>
    <p:extLst>
      <p:ext uri="{BB962C8B-B14F-4D97-AF65-F5344CB8AC3E}">
        <p14:creationId xmlns:p14="http://schemas.microsoft.com/office/powerpoint/2010/main" val="3312418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Geoprobe Exploration Locations, </a:t>
            </a:r>
            <a:r>
              <a:rPr lang="en-US" dirty="0" err="1" smtClean="0"/>
              <a:t>GeoScience</a:t>
            </a:r>
            <a:r>
              <a:rPr lang="en-US" dirty="0" smtClean="0"/>
              <a:t> Management, 11-2000</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071785745"/>
              </p:ext>
            </p:extLst>
          </p:nvPr>
        </p:nvGraphicFramePr>
        <p:xfrm>
          <a:off x="2480553" y="1517514"/>
          <a:ext cx="7655668" cy="5223753"/>
        </p:xfrm>
        <a:graphic>
          <a:graphicData uri="http://schemas.openxmlformats.org/presentationml/2006/ole">
            <mc:AlternateContent xmlns:mc="http://schemas.openxmlformats.org/markup-compatibility/2006">
              <mc:Choice xmlns:v="urn:schemas-microsoft-com:vml" Requires="v">
                <p:oleObj spid="_x0000_s4100" name="Acrobat Document" r:id="rId3" imgW="7543623" imgH="5829300" progId="AcroExch.Document.DC">
                  <p:embed/>
                </p:oleObj>
              </mc:Choice>
              <mc:Fallback>
                <p:oleObj name="Acrobat Document" r:id="rId3" imgW="7543623" imgH="5829300" progId="AcroExch.Document.DC">
                  <p:embed/>
                  <p:pic>
                    <p:nvPicPr>
                      <p:cNvPr id="0" name=""/>
                      <p:cNvPicPr/>
                      <p:nvPr/>
                    </p:nvPicPr>
                    <p:blipFill>
                      <a:blip r:embed="rId4"/>
                      <a:stretch>
                        <a:fillRect/>
                      </a:stretch>
                    </p:blipFill>
                    <p:spPr>
                      <a:xfrm>
                        <a:off x="2480553" y="1517514"/>
                        <a:ext cx="7655668" cy="5223753"/>
                      </a:xfrm>
                      <a:prstGeom prst="rect">
                        <a:avLst/>
                      </a:prstGeom>
                    </p:spPr>
                  </p:pic>
                </p:oleObj>
              </mc:Fallback>
            </mc:AlternateContent>
          </a:graphicData>
        </a:graphic>
      </p:graphicFrame>
    </p:spTree>
    <p:extLst>
      <p:ext uri="{BB962C8B-B14F-4D97-AF65-F5344CB8AC3E}">
        <p14:creationId xmlns:p14="http://schemas.microsoft.com/office/powerpoint/2010/main" val="2089965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Pinnacle Sample location map 08-20-2009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038" y="1284051"/>
            <a:ext cx="10390761" cy="5573949"/>
          </a:xfrm>
        </p:spPr>
      </p:pic>
    </p:spTree>
    <p:extLst>
      <p:ext uri="{BB962C8B-B14F-4D97-AF65-F5344CB8AC3E}">
        <p14:creationId xmlns:p14="http://schemas.microsoft.com/office/powerpoint/2010/main" val="118092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Pinnacle Results, Conclusions &amp; Recommendations</a:t>
            </a:r>
            <a:endParaRPr lang="en-US" dirty="0"/>
          </a:p>
        </p:txBody>
      </p:sp>
      <p:sp>
        <p:nvSpPr>
          <p:cNvPr id="3" name="Content Placeholder 2"/>
          <p:cNvSpPr>
            <a:spLocks noGrp="1"/>
          </p:cNvSpPr>
          <p:nvPr>
            <p:ph idx="1"/>
          </p:nvPr>
        </p:nvSpPr>
        <p:spPr/>
        <p:txBody>
          <a:bodyPr/>
          <a:lstStyle/>
          <a:p>
            <a:pPr algn="ctr"/>
            <a:r>
              <a:rPr lang="en-US" dirty="0" smtClean="0"/>
              <a:t>Soil beneath dispenser islands impact with gasoline &amp; benzene above MTCA Method A (</a:t>
            </a:r>
            <a:r>
              <a:rPr lang="en-US" dirty="0"/>
              <a:t>Borings BM-4, -5, -6, -</a:t>
            </a:r>
            <a:r>
              <a:rPr lang="en-US" dirty="0" smtClean="0"/>
              <a:t>7)</a:t>
            </a:r>
          </a:p>
          <a:p>
            <a:pPr lvl="1"/>
            <a:r>
              <a:rPr lang="en-US" dirty="0" smtClean="0"/>
              <a:t>Total depth of impacts not known</a:t>
            </a:r>
          </a:p>
          <a:p>
            <a:pPr lvl="1"/>
            <a:r>
              <a:rPr lang="en-US" dirty="0" smtClean="0"/>
              <a:t>12-feet bgs was maximum depth with concentrations increasing (BM-5 @ 12’ = 4,400 mg/kg TPH)</a:t>
            </a:r>
          </a:p>
          <a:p>
            <a:pPr lvl="1"/>
            <a:r>
              <a:rPr lang="en-US" dirty="0" smtClean="0"/>
              <a:t>Soil adjacent to former UST nest shows impacts (BM-12)</a:t>
            </a:r>
          </a:p>
          <a:p>
            <a:pPr lvl="1"/>
            <a:r>
              <a:rPr lang="en-US" dirty="0" smtClean="0"/>
              <a:t>Soil adjacent to convenience store show impacts (BM-8)</a:t>
            </a:r>
          </a:p>
          <a:p>
            <a:r>
              <a:rPr lang="en-US" dirty="0" smtClean="0"/>
              <a:t>Report recommends further investigation of beneath dispenser islands</a:t>
            </a:r>
          </a:p>
          <a:p>
            <a:r>
              <a:rPr lang="en-US" dirty="0" smtClean="0"/>
              <a:t>Former interior hydraulic lifts and indoor sump not investigated</a:t>
            </a:r>
            <a:endParaRPr lang="en-US" dirty="0"/>
          </a:p>
        </p:txBody>
      </p:sp>
    </p:spTree>
    <p:extLst>
      <p:ext uri="{BB962C8B-B14F-4D97-AF65-F5344CB8AC3E}">
        <p14:creationId xmlns:p14="http://schemas.microsoft.com/office/powerpoint/2010/main" val="1796410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Groundwater Investigation</a:t>
            </a:r>
            <a:endParaRPr lang="en-US" dirty="0"/>
          </a:p>
        </p:txBody>
      </p:sp>
      <p:sp>
        <p:nvSpPr>
          <p:cNvPr id="3" name="Content Placeholder 2"/>
          <p:cNvSpPr>
            <a:spLocks noGrp="1"/>
          </p:cNvSpPr>
          <p:nvPr>
            <p:ph idx="1"/>
          </p:nvPr>
        </p:nvSpPr>
        <p:spPr/>
        <p:txBody>
          <a:bodyPr/>
          <a:lstStyle/>
          <a:p>
            <a:pPr marL="0" indent="0" algn="ctr">
              <a:buNone/>
            </a:pPr>
            <a:r>
              <a:rPr lang="en-US" dirty="0" smtClean="0"/>
              <a:t>During previous investigations groundwater has not been encountered at this Site</a:t>
            </a:r>
          </a:p>
          <a:p>
            <a:pPr marL="0" indent="0">
              <a:lnSpc>
                <a:spcPct val="150000"/>
              </a:lnSpc>
              <a:buNone/>
            </a:pPr>
            <a:r>
              <a:rPr lang="en-US" dirty="0" smtClean="0"/>
              <a:t>Questions</a:t>
            </a:r>
          </a:p>
          <a:p>
            <a:pPr lvl="1">
              <a:lnSpc>
                <a:spcPct val="150000"/>
              </a:lnSpc>
            </a:pPr>
            <a:r>
              <a:rPr lang="en-US" dirty="0" smtClean="0"/>
              <a:t>To what depth are we to investigate</a:t>
            </a:r>
          </a:p>
          <a:p>
            <a:pPr lvl="1">
              <a:lnSpc>
                <a:spcPct val="150000"/>
              </a:lnSpc>
            </a:pPr>
            <a:r>
              <a:rPr lang="en-US" dirty="0" smtClean="0"/>
              <a:t>How many borings will be required for GW investigation</a:t>
            </a:r>
          </a:p>
          <a:p>
            <a:pPr lvl="1">
              <a:lnSpc>
                <a:spcPct val="150000"/>
              </a:lnSpc>
            </a:pPr>
            <a:r>
              <a:rPr lang="en-US" dirty="0" smtClean="0"/>
              <a:t>Locations for these 50-ft borings</a:t>
            </a:r>
          </a:p>
          <a:p>
            <a:pPr lvl="1">
              <a:lnSpc>
                <a:spcPct val="150000"/>
              </a:lnSpc>
            </a:pPr>
            <a:r>
              <a:rPr lang="en-US" dirty="0" smtClean="0"/>
              <a:t>Regional &amp; local depth to GW</a:t>
            </a:r>
            <a:endParaRPr lang="en-US" dirty="0"/>
          </a:p>
        </p:txBody>
      </p:sp>
    </p:spTree>
    <p:extLst>
      <p:ext uri="{BB962C8B-B14F-4D97-AF65-F5344CB8AC3E}">
        <p14:creationId xmlns:p14="http://schemas.microsoft.com/office/powerpoint/2010/main" val="570647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Communications</a:t>
            </a:r>
          </a:p>
          <a:p>
            <a:pPr>
              <a:lnSpc>
                <a:spcPct val="150000"/>
              </a:lnSpc>
            </a:pPr>
            <a:r>
              <a:rPr lang="en-US" dirty="0" smtClean="0"/>
              <a:t>Conceptual Site Model and potential exposure pathways</a:t>
            </a:r>
          </a:p>
          <a:p>
            <a:pPr>
              <a:lnSpc>
                <a:spcPct val="150000"/>
              </a:lnSpc>
            </a:pPr>
            <a:r>
              <a:rPr lang="en-US" dirty="0" smtClean="0"/>
              <a:t>Schedule and process for Work Plans</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Overview</a:t>
            </a:r>
            <a:endParaRPr lang="en-US" dirty="0"/>
          </a:p>
        </p:txBody>
      </p:sp>
      <p:sp>
        <p:nvSpPr>
          <p:cNvPr id="4" name="Rectangle 3"/>
          <p:cNvSpPr/>
          <p:nvPr/>
        </p:nvSpPr>
        <p:spPr>
          <a:xfrm>
            <a:off x="5579165" y="4701210"/>
            <a:ext cx="4572000" cy="1200329"/>
          </a:xfrm>
          <a:prstGeom prst="rect">
            <a:avLst/>
          </a:prstGeom>
          <a:ln>
            <a:solidFill>
              <a:schemeClr val="bg2">
                <a:lumMod val="25000"/>
              </a:schemeClr>
            </a:solidFill>
          </a:ln>
        </p:spPr>
        <p:txBody>
          <a:bodyPr wrap="square">
            <a:spAutoFit/>
          </a:bodyPr>
          <a:lstStyle/>
          <a:p>
            <a:r>
              <a:rPr lang="en-US" dirty="0" smtClean="0"/>
              <a:t>Goal: Complete site characterization and remedy selection within 2 years, and construction within 5 years following execution of Agreed Order</a:t>
            </a:r>
            <a:endParaRPr lang="en-US" dirty="0"/>
          </a:p>
        </p:txBody>
      </p:sp>
    </p:spTree>
    <p:extLst>
      <p:ext uri="{BB962C8B-B14F-4D97-AF65-F5344CB8AC3E}">
        <p14:creationId xmlns:p14="http://schemas.microsoft.com/office/powerpoint/2010/main" val="232260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Ecology expects that all communications whether via email or phone to be promptly responded to, given individual work schedules and availability.  At a minimum an approximate timeframe for an appropriate response should be given.</a:t>
            </a:r>
          </a:p>
          <a:p>
            <a:pPr>
              <a:buNone/>
            </a:pPr>
            <a:endParaRPr lang="en-US" sz="2400" dirty="0"/>
          </a:p>
          <a:p>
            <a:r>
              <a:rPr lang="en-US" sz="2400" dirty="0"/>
              <a:t>Ecology also expects follow-up communications be made in a timely manner with a status update if an appropriate response is not available to due other parties within your organization.</a:t>
            </a:r>
          </a:p>
        </p:txBody>
      </p:sp>
      <p:sp>
        <p:nvSpPr>
          <p:cNvPr id="3" name="Title 2"/>
          <p:cNvSpPr>
            <a:spLocks noGrp="1"/>
          </p:cNvSpPr>
          <p:nvPr>
            <p:ph type="title"/>
          </p:nvPr>
        </p:nvSpPr>
        <p:spPr/>
        <p:txBody>
          <a:bodyPr/>
          <a:lstStyle/>
          <a:p>
            <a:pPr algn="ctr"/>
            <a:r>
              <a:rPr lang="en-US" b="1" dirty="0" smtClean="0"/>
              <a:t>Communications</a:t>
            </a:r>
            <a:endParaRPr lang="en-US" b="1" dirty="0"/>
          </a:p>
        </p:txBody>
      </p:sp>
    </p:spTree>
    <p:extLst>
      <p:ext uri="{BB962C8B-B14F-4D97-AF65-F5344CB8AC3E}">
        <p14:creationId xmlns:p14="http://schemas.microsoft.com/office/powerpoint/2010/main" val="2161546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Work standards</a:t>
            </a:r>
          </a:p>
          <a:p>
            <a:pPr>
              <a:buNone/>
            </a:pPr>
            <a:endParaRPr lang="en-US" sz="2400" dirty="0"/>
          </a:p>
          <a:p>
            <a:r>
              <a:rPr lang="en-US" sz="2400" dirty="0"/>
              <a:t>Field decision-making</a:t>
            </a:r>
          </a:p>
          <a:p>
            <a:endParaRPr lang="en-US" sz="2400" dirty="0"/>
          </a:p>
          <a:p>
            <a:r>
              <a:rPr lang="en-US" sz="2400" dirty="0"/>
              <a:t>Informal meetings</a:t>
            </a:r>
          </a:p>
          <a:p>
            <a:endParaRPr lang="en-US" sz="2400" dirty="0"/>
          </a:p>
          <a:p>
            <a:r>
              <a:rPr lang="en-US" sz="2400" dirty="0"/>
              <a:t>Data review and unexpected results</a:t>
            </a:r>
          </a:p>
          <a:p>
            <a:endParaRPr lang="en-US" sz="2400" dirty="0"/>
          </a:p>
          <a:p>
            <a:r>
              <a:rPr lang="en-US" sz="2400" dirty="0"/>
              <a:t>Progress/status reports</a:t>
            </a:r>
          </a:p>
        </p:txBody>
      </p:sp>
      <p:sp>
        <p:nvSpPr>
          <p:cNvPr id="3" name="Title 2"/>
          <p:cNvSpPr>
            <a:spLocks noGrp="1"/>
          </p:cNvSpPr>
          <p:nvPr>
            <p:ph type="title"/>
          </p:nvPr>
        </p:nvSpPr>
        <p:spPr/>
        <p:txBody>
          <a:bodyPr/>
          <a:lstStyle/>
          <a:p>
            <a:pPr algn="ctr"/>
            <a:r>
              <a:rPr lang="en-US" b="1" dirty="0" smtClean="0"/>
              <a:t>Communications</a:t>
            </a:r>
            <a:endParaRPr lang="en-US" b="1" dirty="0"/>
          </a:p>
        </p:txBody>
      </p:sp>
      <p:sp>
        <p:nvSpPr>
          <p:cNvPr id="5" name="Rectangle 4"/>
          <p:cNvSpPr/>
          <p:nvPr/>
        </p:nvSpPr>
        <p:spPr>
          <a:xfrm>
            <a:off x="5867400" y="5791201"/>
            <a:ext cx="4572000" cy="646331"/>
          </a:xfrm>
          <a:prstGeom prst="rect">
            <a:avLst/>
          </a:prstGeom>
          <a:ln>
            <a:solidFill>
              <a:schemeClr val="bg2">
                <a:lumMod val="25000"/>
              </a:schemeClr>
            </a:solidFill>
          </a:ln>
        </p:spPr>
        <p:txBody>
          <a:bodyPr wrap="square">
            <a:spAutoFit/>
          </a:bodyPr>
          <a:lstStyle/>
          <a:p>
            <a:r>
              <a:rPr lang="en-US" dirty="0"/>
              <a:t>Goal: Set expectations that support a single document review cycle</a:t>
            </a:r>
          </a:p>
        </p:txBody>
      </p:sp>
    </p:spTree>
    <p:extLst>
      <p:ext uri="{BB962C8B-B14F-4D97-AF65-F5344CB8AC3E}">
        <p14:creationId xmlns:p14="http://schemas.microsoft.com/office/powerpoint/2010/main" val="68353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buFont typeface="Wingdings 3" pitchFamily="18" charset="2"/>
              <a:buChar char=""/>
            </a:pPr>
            <a:r>
              <a:rPr lang="en-US" dirty="0" smtClean="0">
                <a:latin typeface="Lucida Sans Unicode" pitchFamily="34" charset="0"/>
                <a:cs typeface="Lucida Sans Unicode" pitchFamily="34" charset="0"/>
              </a:rPr>
              <a:t>Developed jointly </a:t>
            </a:r>
            <a:r>
              <a:rPr lang="en-US" dirty="0">
                <a:latin typeface="Lucida Sans Unicode" pitchFamily="34" charset="0"/>
                <a:cs typeface="Lucida Sans Unicode" pitchFamily="34" charset="0"/>
              </a:rPr>
              <a:t>between PLPs and </a:t>
            </a:r>
            <a:r>
              <a:rPr lang="en-US" dirty="0" smtClean="0">
                <a:latin typeface="Lucida Sans Unicode" pitchFamily="34" charset="0"/>
                <a:cs typeface="Lucida Sans Unicode" pitchFamily="34" charset="0"/>
              </a:rPr>
              <a:t>Ecology</a:t>
            </a:r>
            <a:endParaRPr lang="en-US" dirty="0">
              <a:latin typeface="Lucida Sans Unicode" pitchFamily="34" charset="0"/>
              <a:cs typeface="Lucida Sans Unicode" pitchFamily="34" charset="0"/>
            </a:endParaRPr>
          </a:p>
          <a:p>
            <a:pPr lvl="1">
              <a:lnSpc>
                <a:spcPct val="200000"/>
              </a:lnSpc>
            </a:pPr>
            <a:r>
              <a:rPr lang="en-US" dirty="0" smtClean="0">
                <a:latin typeface="Lucida Sans Unicode" pitchFamily="34" charset="0"/>
                <a:cs typeface="Lucida Sans Unicode" pitchFamily="34" charset="0"/>
              </a:rPr>
              <a:t>Health &amp; Safety Plan</a:t>
            </a:r>
          </a:p>
          <a:p>
            <a:pPr lvl="1">
              <a:lnSpc>
                <a:spcPct val="200000"/>
              </a:lnSpc>
            </a:pPr>
            <a:r>
              <a:rPr lang="en-US" dirty="0" smtClean="0">
                <a:latin typeface="Lucida Sans Unicode" pitchFamily="34" charset="0"/>
                <a:cs typeface="Lucida Sans Unicode" pitchFamily="34" charset="0"/>
              </a:rPr>
              <a:t>Sampling &amp; Analysis Plan</a:t>
            </a:r>
          </a:p>
          <a:p>
            <a:pPr lvl="1">
              <a:lnSpc>
                <a:spcPct val="200000"/>
              </a:lnSpc>
            </a:pPr>
            <a:r>
              <a:rPr lang="en-US" dirty="0" smtClean="0">
                <a:latin typeface="Lucida Sans Unicode" pitchFamily="34" charset="0"/>
                <a:cs typeface="Lucida Sans Unicode" pitchFamily="34" charset="0"/>
              </a:rPr>
              <a:t>Quality </a:t>
            </a:r>
            <a:r>
              <a:rPr lang="en-US" dirty="0">
                <a:latin typeface="Lucida Sans Unicode" pitchFamily="34" charset="0"/>
                <a:cs typeface="Lucida Sans Unicode" pitchFamily="34" charset="0"/>
              </a:rPr>
              <a:t>Assurance Project </a:t>
            </a:r>
            <a:r>
              <a:rPr lang="en-US" dirty="0" smtClean="0">
                <a:latin typeface="Lucida Sans Unicode" pitchFamily="34" charset="0"/>
                <a:cs typeface="Lucida Sans Unicode" pitchFamily="34" charset="0"/>
              </a:rPr>
              <a:t>Plan</a:t>
            </a:r>
          </a:p>
          <a:p>
            <a:pPr lvl="1">
              <a:lnSpc>
                <a:spcPct val="200000"/>
              </a:lnSpc>
            </a:pPr>
            <a:r>
              <a:rPr lang="en-US" dirty="0" smtClean="0">
                <a:latin typeface="Lucida Sans Unicode" pitchFamily="34" charset="0"/>
                <a:cs typeface="Lucida Sans Unicode" pitchFamily="34" charset="0"/>
              </a:rPr>
              <a:t>Waste Management Plan &amp; IDW handling protocol</a:t>
            </a:r>
            <a:endParaRPr lang="en-US" dirty="0">
              <a:latin typeface="Lucida Sans Unicode" pitchFamily="34" charset="0"/>
              <a:cs typeface="Lucida Sans Unicode" pitchFamily="34" charset="0"/>
            </a:endParaRPr>
          </a:p>
          <a:p>
            <a:pPr marL="109728" indent="0">
              <a:buNone/>
            </a:pPr>
            <a:endParaRPr lang="en-US" dirty="0" smtClean="0">
              <a:latin typeface="Lucida Sans Unicode" pitchFamily="34" charset="0"/>
              <a:cs typeface="Lucida Sans Unicode" pitchFamily="34" charset="0"/>
            </a:endParaRPr>
          </a:p>
          <a:p>
            <a:endParaRPr lang="en-US" dirty="0"/>
          </a:p>
        </p:txBody>
      </p:sp>
      <p:sp>
        <p:nvSpPr>
          <p:cNvPr id="3" name="Title 2"/>
          <p:cNvSpPr>
            <a:spLocks noGrp="1"/>
          </p:cNvSpPr>
          <p:nvPr>
            <p:ph type="title"/>
          </p:nvPr>
        </p:nvSpPr>
        <p:spPr/>
        <p:txBody>
          <a:bodyPr>
            <a:normAutofit/>
          </a:bodyPr>
          <a:lstStyle/>
          <a:p>
            <a:pPr algn="ctr"/>
            <a:r>
              <a:rPr lang="en-US" b="1" dirty="0" smtClean="0"/>
              <a:t>Work Plan Expectations</a:t>
            </a:r>
            <a:endParaRPr lang="en-US" b="1" dirty="0"/>
          </a:p>
        </p:txBody>
      </p:sp>
    </p:spTree>
    <p:extLst>
      <p:ext uri="{BB962C8B-B14F-4D97-AF65-F5344CB8AC3E}">
        <p14:creationId xmlns:p14="http://schemas.microsoft.com/office/powerpoint/2010/main" val="50481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buFont typeface="Wingdings 3" pitchFamily="18" charset="2"/>
              <a:buChar char=""/>
            </a:pPr>
            <a:r>
              <a:rPr lang="en-US" dirty="0">
                <a:latin typeface="Lucida Sans Unicode" pitchFamily="34" charset="0"/>
                <a:cs typeface="Lucida Sans Unicode" pitchFamily="34" charset="0"/>
              </a:rPr>
              <a:t>Make decisions quickly upon receipt of data, prior to completion of an RI Report</a:t>
            </a:r>
          </a:p>
          <a:p>
            <a:pPr>
              <a:lnSpc>
                <a:spcPct val="200000"/>
              </a:lnSpc>
              <a:buFont typeface="Wingdings 3" pitchFamily="18" charset="2"/>
              <a:buChar char=""/>
            </a:pPr>
            <a:r>
              <a:rPr lang="en-US" dirty="0">
                <a:latin typeface="Lucida Sans Unicode" pitchFamily="34" charset="0"/>
                <a:cs typeface="Lucida Sans Unicode" pitchFamily="34" charset="0"/>
              </a:rPr>
              <a:t>Begin feasibility study as soon as sufficient data available</a:t>
            </a:r>
          </a:p>
          <a:p>
            <a:pPr>
              <a:lnSpc>
                <a:spcPct val="200000"/>
              </a:lnSpc>
              <a:buFont typeface="Wingdings 3" pitchFamily="18" charset="2"/>
              <a:buChar char=""/>
            </a:pPr>
            <a:r>
              <a:rPr lang="en-US" dirty="0">
                <a:latin typeface="Lucida Sans Unicode" pitchFamily="34" charset="0"/>
                <a:cs typeface="Lucida Sans Unicode" pitchFamily="34" charset="0"/>
              </a:rPr>
              <a:t>Begin draft CAP once preferred remedy </a:t>
            </a:r>
            <a:r>
              <a:rPr lang="en-US" dirty="0" smtClean="0">
                <a:latin typeface="Lucida Sans Unicode" pitchFamily="34" charset="0"/>
                <a:cs typeface="Lucida Sans Unicode" pitchFamily="34" charset="0"/>
              </a:rPr>
              <a:t>identified</a:t>
            </a:r>
            <a:endParaRPr lang="en-US" dirty="0">
              <a:latin typeface="Lucida Sans Unicode" pitchFamily="34" charset="0"/>
              <a:cs typeface="Lucida Sans Unicode" pitchFamily="34" charset="0"/>
            </a:endParaRPr>
          </a:p>
        </p:txBody>
      </p:sp>
      <p:sp>
        <p:nvSpPr>
          <p:cNvPr id="3" name="Title 2"/>
          <p:cNvSpPr>
            <a:spLocks noGrp="1"/>
          </p:cNvSpPr>
          <p:nvPr>
            <p:ph type="title"/>
          </p:nvPr>
        </p:nvSpPr>
        <p:spPr/>
        <p:txBody>
          <a:bodyPr>
            <a:normAutofit/>
          </a:bodyPr>
          <a:lstStyle/>
          <a:p>
            <a:pPr algn="ctr"/>
            <a:r>
              <a:rPr lang="en-US" b="1" dirty="0" smtClean="0"/>
              <a:t>Work Plan Expectations</a:t>
            </a:r>
            <a:endParaRPr lang="en-US" b="1" dirty="0"/>
          </a:p>
        </p:txBody>
      </p:sp>
    </p:spTree>
    <p:extLst>
      <p:ext uri="{BB962C8B-B14F-4D97-AF65-F5344CB8AC3E}">
        <p14:creationId xmlns:p14="http://schemas.microsoft.com/office/powerpoint/2010/main" val="3502556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50000"/>
              </a:lnSpc>
              <a:buFont typeface="Wingdings 3" pitchFamily="18" charset="2"/>
              <a:buChar char=""/>
            </a:pPr>
            <a:r>
              <a:rPr lang="en-US" dirty="0" smtClean="0">
                <a:latin typeface="Lucida Sans Unicode" pitchFamily="34" charset="0"/>
                <a:cs typeface="Lucida Sans Unicode" pitchFamily="34" charset="0"/>
              </a:rPr>
              <a:t>Known and suspected conditions</a:t>
            </a:r>
          </a:p>
          <a:p>
            <a:pPr>
              <a:lnSpc>
                <a:spcPct val="250000"/>
              </a:lnSpc>
              <a:buFont typeface="Wingdings 3" pitchFamily="18" charset="2"/>
              <a:buChar char=""/>
            </a:pPr>
            <a:r>
              <a:rPr lang="en-US" dirty="0" smtClean="0">
                <a:latin typeface="Lucida Sans Unicode" pitchFamily="34" charset="0"/>
                <a:cs typeface="Lucida Sans Unicode" pitchFamily="34" charset="0"/>
              </a:rPr>
              <a:t>On-site and off-site characterization</a:t>
            </a:r>
          </a:p>
          <a:p>
            <a:pPr>
              <a:lnSpc>
                <a:spcPct val="250000"/>
              </a:lnSpc>
              <a:buFont typeface="Wingdings 3" pitchFamily="18" charset="2"/>
              <a:buChar char=""/>
            </a:pPr>
            <a:r>
              <a:rPr lang="en-US" dirty="0" smtClean="0">
                <a:latin typeface="Lucida Sans Unicode" pitchFamily="34" charset="0"/>
                <a:cs typeface="Lucida Sans Unicode" pitchFamily="34" charset="0"/>
              </a:rPr>
              <a:t>Define extent of contamination in all applicable media</a:t>
            </a:r>
            <a:endParaRPr lang="en-US" dirty="0">
              <a:latin typeface="Lucida Sans Unicode" pitchFamily="34" charset="0"/>
              <a:cs typeface="Lucida Sans Unicode" pitchFamily="34" charset="0"/>
            </a:endParaRPr>
          </a:p>
          <a:p>
            <a:pPr marL="109728" indent="0">
              <a:buNone/>
            </a:pPr>
            <a:endParaRPr lang="en-US" dirty="0" smtClean="0">
              <a:latin typeface="Lucida Sans Unicode" pitchFamily="34" charset="0"/>
              <a:cs typeface="Lucida Sans Unicode" pitchFamily="34" charset="0"/>
            </a:endParaRPr>
          </a:p>
          <a:p>
            <a:endParaRPr lang="en-US" dirty="0"/>
          </a:p>
        </p:txBody>
      </p:sp>
      <p:sp>
        <p:nvSpPr>
          <p:cNvPr id="3" name="Title 2"/>
          <p:cNvSpPr>
            <a:spLocks noGrp="1"/>
          </p:cNvSpPr>
          <p:nvPr>
            <p:ph type="title"/>
          </p:nvPr>
        </p:nvSpPr>
        <p:spPr/>
        <p:txBody>
          <a:bodyPr>
            <a:normAutofit/>
          </a:bodyPr>
          <a:lstStyle/>
          <a:p>
            <a:pPr algn="ctr"/>
            <a:r>
              <a:rPr lang="en-US" b="1" dirty="0" smtClean="0"/>
              <a:t>Sampling &amp; Analysis Plan</a:t>
            </a:r>
            <a:endParaRPr lang="en-US" b="1" dirty="0"/>
          </a:p>
        </p:txBody>
      </p:sp>
    </p:spTree>
    <p:extLst>
      <p:ext uri="{BB962C8B-B14F-4D97-AF65-F5344CB8AC3E}">
        <p14:creationId xmlns:p14="http://schemas.microsoft.com/office/powerpoint/2010/main" val="2377920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Data Quality Objectives</a:t>
            </a:r>
          </a:p>
          <a:p>
            <a:r>
              <a:rPr lang="en-US" dirty="0" smtClean="0"/>
              <a:t>Contaminants of Concern</a:t>
            </a:r>
          </a:p>
          <a:p>
            <a:pPr lvl="1"/>
            <a:r>
              <a:rPr lang="en-US" dirty="0" smtClean="0"/>
              <a:t>Diesel</a:t>
            </a:r>
          </a:p>
          <a:p>
            <a:pPr lvl="1"/>
            <a:r>
              <a:rPr lang="en-US" dirty="0" smtClean="0"/>
              <a:t>Gasoline</a:t>
            </a:r>
          </a:p>
          <a:p>
            <a:pPr lvl="1"/>
            <a:r>
              <a:rPr lang="en-US" dirty="0" smtClean="0"/>
              <a:t>BTEX Constituents</a:t>
            </a:r>
          </a:p>
          <a:p>
            <a:pPr lvl="1"/>
            <a:r>
              <a:rPr lang="en-US" dirty="0" smtClean="0"/>
              <a:t>Additives, lead</a:t>
            </a:r>
          </a:p>
          <a:p>
            <a:pPr lvl="1"/>
            <a:r>
              <a:rPr lang="en-US" dirty="0" smtClean="0"/>
              <a:t>VPH/EPH</a:t>
            </a:r>
          </a:p>
          <a:p>
            <a:r>
              <a:rPr lang="en-US" dirty="0" smtClean="0"/>
              <a:t>Silica gel cleanup – use selectively and show soil data with and without SGC</a:t>
            </a:r>
          </a:p>
          <a:p>
            <a:r>
              <a:rPr lang="en-US" dirty="0" smtClean="0"/>
              <a:t>PQLs</a:t>
            </a:r>
          </a:p>
          <a:p>
            <a:r>
              <a:rPr lang="en-US" dirty="0" smtClean="0"/>
              <a:t>Data Validation</a:t>
            </a:r>
            <a:endParaRPr lang="en-US" dirty="0"/>
          </a:p>
        </p:txBody>
      </p:sp>
      <p:sp>
        <p:nvSpPr>
          <p:cNvPr id="3" name="Title 2"/>
          <p:cNvSpPr>
            <a:spLocks noGrp="1"/>
          </p:cNvSpPr>
          <p:nvPr>
            <p:ph type="title"/>
          </p:nvPr>
        </p:nvSpPr>
        <p:spPr/>
        <p:txBody>
          <a:bodyPr>
            <a:normAutofit/>
          </a:bodyPr>
          <a:lstStyle/>
          <a:p>
            <a:pPr algn="ctr"/>
            <a:r>
              <a:rPr lang="en-US" b="1" dirty="0" smtClean="0"/>
              <a:t>Quality Assurance Project Plan</a:t>
            </a:r>
            <a:endParaRPr lang="en-US" b="1" dirty="0"/>
          </a:p>
        </p:txBody>
      </p:sp>
    </p:spTree>
    <p:extLst>
      <p:ext uri="{BB962C8B-B14F-4D97-AF65-F5344CB8AC3E}">
        <p14:creationId xmlns:p14="http://schemas.microsoft.com/office/powerpoint/2010/main" val="4014030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1229</Words>
  <Application>Microsoft Office PowerPoint</Application>
  <PresentationFormat>Widescreen</PresentationFormat>
  <Paragraphs>151</Paragraphs>
  <Slides>26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Calibri Light</vt:lpstr>
      <vt:lpstr>Lucida Sans</vt:lpstr>
      <vt:lpstr>Lucida Sans Unicode</vt:lpstr>
      <vt:lpstr>Times New Roman</vt:lpstr>
      <vt:lpstr>Wingdings 3</vt:lpstr>
      <vt:lpstr>Office Theme</vt:lpstr>
      <vt:lpstr>Acrobat Document</vt:lpstr>
      <vt:lpstr>Key Project Meeting #2 RI Planning Meeting </vt:lpstr>
      <vt:lpstr>Purpose of this Meeting</vt:lpstr>
      <vt:lpstr>Overview</vt:lpstr>
      <vt:lpstr>Communications</vt:lpstr>
      <vt:lpstr>Communications</vt:lpstr>
      <vt:lpstr>Work Plan Expectations</vt:lpstr>
      <vt:lpstr>Work Plan Expectations</vt:lpstr>
      <vt:lpstr>Sampling &amp; Analysis Plan</vt:lpstr>
      <vt:lpstr>Quality Assurance Project Plan</vt:lpstr>
      <vt:lpstr>Work Plan Requirements</vt:lpstr>
      <vt:lpstr>On-Site Characterization</vt:lpstr>
      <vt:lpstr>This is what I want to discuss in this meeting</vt:lpstr>
      <vt:lpstr>Naming of Documents</vt:lpstr>
      <vt:lpstr>The Cleanup Action Plan is an Ecology document</vt:lpstr>
      <vt:lpstr>Remedial Investigation Work Plan</vt:lpstr>
      <vt:lpstr>Quality Assurance Project Plan and Sampling and Analysis Plans</vt:lpstr>
      <vt:lpstr>QAPP, SAP &amp; HASP</vt:lpstr>
      <vt:lpstr>Data Validation Requirement</vt:lpstr>
      <vt:lpstr>Policy 840 Environmental Information Management System (EIM) </vt:lpstr>
      <vt:lpstr>EXHIBIT C – SCHEDULE OF DELIVERABLES </vt:lpstr>
      <vt:lpstr>Applied Geotechnology, Aug 1990</vt:lpstr>
      <vt:lpstr>Piping Diagram, Applied Geotechnology, October 1990</vt:lpstr>
      <vt:lpstr>Geoprobe Exploration Locations, GeoScience Management, 11-2000</vt:lpstr>
      <vt:lpstr>Pinnacle Sample location map 08-20-2009</vt:lpstr>
      <vt:lpstr>Pinnacle Results, Conclusions &amp; Recommendations</vt:lpstr>
      <vt:lpstr>Groundwater Investigation</vt:lpstr>
    </vt:vector>
  </TitlesOfParts>
  <Company>WA Department of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Project Meeting #2 RI Planning Meeting</dc:title>
  <dc:creator>Myers, Dale - TCP (ECY)</dc:creator>
  <cp:lastModifiedBy>Myers, Dale - TCP (ECY)</cp:lastModifiedBy>
  <cp:revision>16</cp:revision>
  <dcterms:created xsi:type="dcterms:W3CDTF">2018-02-27T22:30:10Z</dcterms:created>
  <dcterms:modified xsi:type="dcterms:W3CDTF">2018-02-28T18:15:13Z</dcterms:modified>
</cp:coreProperties>
</file>