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1" r:id="rId3"/>
    <p:sldId id="258" r:id="rId4"/>
    <p:sldId id="319" r:id="rId5"/>
    <p:sldId id="294" r:id="rId6"/>
    <p:sldId id="331" r:id="rId7"/>
    <p:sldId id="332" r:id="rId8"/>
    <p:sldId id="333" r:id="rId9"/>
    <p:sldId id="334" r:id="rId10"/>
    <p:sldId id="322" r:id="rId11"/>
    <p:sldId id="280" r:id="rId12"/>
    <p:sldId id="324" r:id="rId13"/>
    <p:sldId id="328" r:id="rId14"/>
    <p:sldId id="325" r:id="rId15"/>
    <p:sldId id="335" r:id="rId16"/>
    <p:sldId id="326" r:id="rId17"/>
    <p:sldId id="329" r:id="rId18"/>
    <p:sldId id="261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Howard" initials="BH" lastIdx="0" clrIdx="0">
    <p:extLst>
      <p:ext uri="{19B8F6BF-5375-455C-9EA6-DF929625EA0E}">
        <p15:presenceInfo xmlns:p15="http://schemas.microsoft.com/office/powerpoint/2012/main" userId="S-1-5-21-1083555744-4052869208-2240593705-5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539"/>
    <a:srgbClr val="185394"/>
    <a:srgbClr val="0033CC"/>
    <a:srgbClr val="981E1E"/>
    <a:srgbClr val="990000"/>
    <a:srgbClr val="DB9B1B"/>
    <a:srgbClr val="A2A690"/>
    <a:srgbClr val="969EA0"/>
    <a:srgbClr val="1D63AF"/>
    <a:srgbClr val="424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2" autoAdjust="0"/>
    <p:restoredTop sz="95923" autoAdjust="0"/>
  </p:normalViewPr>
  <p:slideViewPr>
    <p:cSldViewPr>
      <p:cViewPr varScale="1">
        <p:scale>
          <a:sx n="116" d="100"/>
          <a:sy n="116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1" d="100"/>
          <a:sy n="21" d="100"/>
        </p:scale>
        <p:origin x="-3366" y="-19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88699-3D3F-4273-883F-6A0E11F226AE}" type="doc">
      <dgm:prSet loTypeId="urn:microsoft.com/office/officeart/2005/8/layout/vProcess5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7A3BF9-5C1E-4DD8-A810-B44A0664493E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 Site Assessment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0FC4E9-E2DA-4EA8-8281-41DDEA3099B3}" type="parTrans" cxnId="{0F35875F-05CE-4CA2-8C77-95735B434291}">
      <dgm:prSet/>
      <dgm:spPr/>
      <dgm:t>
        <a:bodyPr/>
        <a:lstStyle/>
        <a:p>
          <a:endParaRPr lang="en-US"/>
        </a:p>
      </dgm:t>
    </dgm:pt>
    <dgm:pt modelId="{95093266-06AB-48C3-A9E8-53446FAA8DF1}" type="sibTrans" cxnId="{0F35875F-05CE-4CA2-8C77-95735B434291}">
      <dgm:prSet/>
      <dgm:spPr/>
      <dgm:t>
        <a:bodyPr/>
        <a:lstStyle/>
        <a:p>
          <a:endParaRPr lang="en-US" dirty="0"/>
        </a:p>
      </dgm:t>
    </dgm:pt>
    <dgm:pt modelId="{14FD926A-23A3-4473-8840-C7DB5A7B8E28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Remedial Investigation/ Feasibility Study (RI/FS)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C4277-9315-47DE-BAD8-07E5F6884A8B}" type="parTrans" cxnId="{61501D7C-FE17-4A47-BB0B-72D5DF78260A}">
      <dgm:prSet/>
      <dgm:spPr/>
      <dgm:t>
        <a:bodyPr/>
        <a:lstStyle/>
        <a:p>
          <a:endParaRPr lang="en-US"/>
        </a:p>
      </dgm:t>
    </dgm:pt>
    <dgm:pt modelId="{A694847F-F24B-4896-9127-BCB5316F89B3}" type="sibTrans" cxnId="{61501D7C-FE17-4A47-BB0B-72D5DF78260A}">
      <dgm:prSet/>
      <dgm:spPr/>
      <dgm:t>
        <a:bodyPr/>
        <a:lstStyle/>
        <a:p>
          <a:endParaRPr lang="en-US" dirty="0"/>
        </a:p>
      </dgm:t>
    </dgm:pt>
    <dgm:pt modelId="{2A6CB36A-9412-4F49-A5F3-C44ED6248502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Interim Actions (if necessary)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90E533-825D-454D-9767-C9F1422D3537}" type="parTrans" cxnId="{ABDE10FA-4C49-452F-880B-EAC54A113FE8}">
      <dgm:prSet/>
      <dgm:spPr/>
      <dgm:t>
        <a:bodyPr/>
        <a:lstStyle/>
        <a:p>
          <a:endParaRPr lang="en-US"/>
        </a:p>
      </dgm:t>
    </dgm:pt>
    <dgm:pt modelId="{E6123AAE-E39E-4395-9F47-CA0923A4D958}" type="sibTrans" cxnId="{ABDE10FA-4C49-452F-880B-EAC54A113FE8}">
      <dgm:prSet/>
      <dgm:spPr/>
      <dgm:t>
        <a:bodyPr/>
        <a:lstStyle/>
        <a:p>
          <a:endParaRPr lang="en-US" dirty="0"/>
        </a:p>
      </dgm:t>
    </dgm:pt>
    <dgm:pt modelId="{A6FD0D57-D61E-412B-A079-F7D1F6F7DF9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Remedial Design, Permitting, Construction, and Monitoring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945EAE-51E5-4702-AFDA-49781033A1F6}" type="parTrans" cxnId="{9916EDD5-F895-42FD-B33A-96C285158A44}">
      <dgm:prSet/>
      <dgm:spPr/>
      <dgm:t>
        <a:bodyPr/>
        <a:lstStyle/>
        <a:p>
          <a:endParaRPr lang="en-US"/>
        </a:p>
      </dgm:t>
    </dgm:pt>
    <dgm:pt modelId="{14FBBDAE-D11B-4A5D-935D-223152B4F93F}" type="sibTrans" cxnId="{9916EDD5-F895-42FD-B33A-96C285158A44}">
      <dgm:prSet/>
      <dgm:spPr/>
      <dgm:t>
        <a:bodyPr/>
        <a:lstStyle/>
        <a:p>
          <a:endParaRPr lang="en-US" dirty="0"/>
        </a:p>
      </dgm:t>
    </dgm:pt>
    <dgm:pt modelId="{DA783A78-EDEC-41C0-8047-8E0303383B5D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Agreed Order Amendment &amp; Cleanup Action Plan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B202BC-1CC4-455F-A4CA-AADB04AC5FE8}" type="parTrans" cxnId="{97EB5C0F-950D-4B53-8592-6B20102043DE}">
      <dgm:prSet/>
      <dgm:spPr/>
      <dgm:t>
        <a:bodyPr/>
        <a:lstStyle/>
        <a:p>
          <a:endParaRPr lang="en-US"/>
        </a:p>
      </dgm:t>
    </dgm:pt>
    <dgm:pt modelId="{15A3A031-BBAB-431B-B633-EE34D17E54A4}" type="sibTrans" cxnId="{97EB5C0F-950D-4B53-8592-6B20102043DE}">
      <dgm:prSet/>
      <dgm:spPr/>
      <dgm:t>
        <a:bodyPr/>
        <a:lstStyle/>
        <a:p>
          <a:endParaRPr lang="en-US"/>
        </a:p>
      </dgm:t>
    </dgm:pt>
    <dgm:pt modelId="{06E1C352-08D4-4DCB-B190-214287337C1A}" type="pres">
      <dgm:prSet presAssocID="{75D88699-3D3F-4273-883F-6A0E11F226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77D70C-3847-4CF1-A101-2843C505402E}" type="pres">
      <dgm:prSet presAssocID="{75D88699-3D3F-4273-883F-6A0E11F226AE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108EB66-7D8C-4227-A984-65E5F31A76DD}" type="pres">
      <dgm:prSet presAssocID="{75D88699-3D3F-4273-883F-6A0E11F226A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56716-42D2-45B1-B9A0-D77ED27A301E}" type="pres">
      <dgm:prSet presAssocID="{75D88699-3D3F-4273-883F-6A0E11F226A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24D76-3A18-412A-94F8-A2C04A0BF901}" type="pres">
      <dgm:prSet presAssocID="{75D88699-3D3F-4273-883F-6A0E11F226A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909AC-A570-46FC-9CD2-10AC37F0753F}" type="pres">
      <dgm:prSet presAssocID="{75D88699-3D3F-4273-883F-6A0E11F226AE}" presName="FiveNodes_4" presStyleLbl="node1" presStyleIdx="3" presStyleCnt="5" custLinFactY="16667" custLinFactNeighborX="598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E2A4D-10E1-4726-968F-576207E69023}" type="pres">
      <dgm:prSet presAssocID="{75D88699-3D3F-4273-883F-6A0E11F226AE}" presName="FiveNodes_5" presStyleLbl="node1" presStyleIdx="4" presStyleCnt="5" custLinFactY="-15278" custLinFactNeighborX="-801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67E64-5220-4E49-A894-D4854862BC76}" type="pres">
      <dgm:prSet presAssocID="{75D88699-3D3F-4273-883F-6A0E11F226A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78CF3-7755-4480-84EA-6B82858A9F69}" type="pres">
      <dgm:prSet presAssocID="{75D88699-3D3F-4273-883F-6A0E11F226A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48BE9-53DC-46ED-9911-BF626A975E3E}" type="pres">
      <dgm:prSet presAssocID="{75D88699-3D3F-4273-883F-6A0E11F226A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784E9-4E7B-43E1-806C-CFA2FC047F24}" type="pres">
      <dgm:prSet presAssocID="{75D88699-3D3F-4273-883F-6A0E11F226A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859EE-BDF7-468C-8E49-53A80E74FC3C}" type="pres">
      <dgm:prSet presAssocID="{75D88699-3D3F-4273-883F-6A0E11F226A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6DA17-6BCC-4A78-AF26-1546A6AC74DA}" type="pres">
      <dgm:prSet presAssocID="{75D88699-3D3F-4273-883F-6A0E11F226A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405F3-1D0D-4E4D-AD09-DF2C3F17AF0D}" type="pres">
      <dgm:prSet presAssocID="{75D88699-3D3F-4273-883F-6A0E11F226A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DF8D3-D5E6-4E4C-B08C-3DF162F45FBE}" type="pres">
      <dgm:prSet presAssocID="{75D88699-3D3F-4273-883F-6A0E11F226A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9AF58-99DD-4C6F-9BB6-E4B37D1A0753}" type="pres">
      <dgm:prSet presAssocID="{75D88699-3D3F-4273-883F-6A0E11F226A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35875F-05CE-4CA2-8C77-95735B434291}" srcId="{75D88699-3D3F-4273-883F-6A0E11F226AE}" destId="{8E7A3BF9-5C1E-4DD8-A810-B44A0664493E}" srcOrd="0" destOrd="0" parTransId="{0D0FC4E9-E2DA-4EA8-8281-41DDEA3099B3}" sibTransId="{95093266-06AB-48C3-A9E8-53446FAA8DF1}"/>
    <dgm:cxn modelId="{F325134D-9FCC-498F-B2BC-1F5E1A9A0A5F}" type="presOf" srcId="{2A6CB36A-9412-4F49-A5F3-C44ED6248502}" destId="{C4D24D76-3A18-412A-94F8-A2C04A0BF901}" srcOrd="0" destOrd="0" presId="urn:microsoft.com/office/officeart/2005/8/layout/vProcess5"/>
    <dgm:cxn modelId="{E349795F-9CB4-4C31-B00D-92314A4A2E56}" type="presOf" srcId="{8E7A3BF9-5C1E-4DD8-A810-B44A0664493E}" destId="{A18859EE-BDF7-468C-8E49-53A80E74FC3C}" srcOrd="1" destOrd="0" presId="urn:microsoft.com/office/officeart/2005/8/layout/vProcess5"/>
    <dgm:cxn modelId="{38CD660B-9942-4EFF-BA12-1BB0DACED6F5}" type="presOf" srcId="{14FD926A-23A3-4473-8840-C7DB5A7B8E28}" destId="{9916DA17-6BCC-4A78-AF26-1546A6AC74DA}" srcOrd="1" destOrd="0" presId="urn:microsoft.com/office/officeart/2005/8/layout/vProcess5"/>
    <dgm:cxn modelId="{9BDB38E1-3BE9-4AFB-A44B-BBAA3E8BA257}" type="presOf" srcId="{DA783A78-EDEC-41C0-8047-8E0303383B5D}" destId="{51DE2A4D-10E1-4726-968F-576207E69023}" srcOrd="0" destOrd="0" presId="urn:microsoft.com/office/officeart/2005/8/layout/vProcess5"/>
    <dgm:cxn modelId="{31D33FF1-848F-4A49-A77C-B6A622C445E3}" type="presOf" srcId="{14FD926A-23A3-4473-8840-C7DB5A7B8E28}" destId="{90456716-42D2-45B1-B9A0-D77ED27A301E}" srcOrd="0" destOrd="0" presId="urn:microsoft.com/office/officeart/2005/8/layout/vProcess5"/>
    <dgm:cxn modelId="{B5A4DD81-52B2-4FC5-86A2-3E91C7A8E38C}" type="presOf" srcId="{75D88699-3D3F-4273-883F-6A0E11F226AE}" destId="{06E1C352-08D4-4DCB-B190-214287337C1A}" srcOrd="0" destOrd="0" presId="urn:microsoft.com/office/officeart/2005/8/layout/vProcess5"/>
    <dgm:cxn modelId="{F9833325-B971-4954-A702-D8CC85FE82FF}" type="presOf" srcId="{95093266-06AB-48C3-A9E8-53446FAA8DF1}" destId="{D9867E64-5220-4E49-A894-D4854862BC76}" srcOrd="0" destOrd="0" presId="urn:microsoft.com/office/officeart/2005/8/layout/vProcess5"/>
    <dgm:cxn modelId="{A8048BF7-E87A-47E2-85F8-5D927EB02001}" type="presOf" srcId="{8E7A3BF9-5C1E-4DD8-A810-B44A0664493E}" destId="{F108EB66-7D8C-4227-A984-65E5F31A76DD}" srcOrd="0" destOrd="0" presId="urn:microsoft.com/office/officeart/2005/8/layout/vProcess5"/>
    <dgm:cxn modelId="{E20AE68B-0EB0-4FAE-B995-469E094DAF5D}" type="presOf" srcId="{2A6CB36A-9412-4F49-A5F3-C44ED6248502}" destId="{93F405F3-1D0D-4E4D-AD09-DF2C3F17AF0D}" srcOrd="1" destOrd="0" presId="urn:microsoft.com/office/officeart/2005/8/layout/vProcess5"/>
    <dgm:cxn modelId="{9916EDD5-F895-42FD-B33A-96C285158A44}" srcId="{75D88699-3D3F-4273-883F-6A0E11F226AE}" destId="{A6FD0D57-D61E-412B-A079-F7D1F6F7DF9A}" srcOrd="3" destOrd="0" parTransId="{80945EAE-51E5-4702-AFDA-49781033A1F6}" sibTransId="{14FBBDAE-D11B-4A5D-935D-223152B4F93F}"/>
    <dgm:cxn modelId="{761684CB-DE66-4197-A574-7DB758AE2A11}" type="presOf" srcId="{A6FD0D57-D61E-412B-A079-F7D1F6F7DF9A}" destId="{7CC909AC-A570-46FC-9CD2-10AC37F0753F}" srcOrd="0" destOrd="0" presId="urn:microsoft.com/office/officeart/2005/8/layout/vProcess5"/>
    <dgm:cxn modelId="{6126F9F9-03B4-4E32-80CB-DDDB126EFC67}" type="presOf" srcId="{A6FD0D57-D61E-412B-A079-F7D1F6F7DF9A}" destId="{298DF8D3-D5E6-4E4C-B08C-3DF162F45FBE}" srcOrd="1" destOrd="0" presId="urn:microsoft.com/office/officeart/2005/8/layout/vProcess5"/>
    <dgm:cxn modelId="{CE496680-98D2-441A-AEF8-B70B29875556}" type="presOf" srcId="{DA783A78-EDEC-41C0-8047-8E0303383B5D}" destId="{6809AF58-99DD-4C6F-9BB6-E4B37D1A0753}" srcOrd="1" destOrd="0" presId="urn:microsoft.com/office/officeart/2005/8/layout/vProcess5"/>
    <dgm:cxn modelId="{0C99BA3B-0745-472D-AB9B-74AEAD25FBA3}" type="presOf" srcId="{A694847F-F24B-4896-9127-BCB5316F89B3}" destId="{37078CF3-7755-4480-84EA-6B82858A9F69}" srcOrd="0" destOrd="0" presId="urn:microsoft.com/office/officeart/2005/8/layout/vProcess5"/>
    <dgm:cxn modelId="{BE8A04EA-9C62-4D44-BC4A-9F6EC10A3345}" type="presOf" srcId="{E6123AAE-E39E-4395-9F47-CA0923A4D958}" destId="{06548BE9-53DC-46ED-9911-BF626A975E3E}" srcOrd="0" destOrd="0" presId="urn:microsoft.com/office/officeart/2005/8/layout/vProcess5"/>
    <dgm:cxn modelId="{B88FE63E-ECC5-472B-8865-826A02910FAD}" type="presOf" srcId="{14FBBDAE-D11B-4A5D-935D-223152B4F93F}" destId="{708784E9-4E7B-43E1-806C-CFA2FC047F24}" srcOrd="0" destOrd="0" presId="urn:microsoft.com/office/officeart/2005/8/layout/vProcess5"/>
    <dgm:cxn modelId="{97EB5C0F-950D-4B53-8592-6B20102043DE}" srcId="{75D88699-3D3F-4273-883F-6A0E11F226AE}" destId="{DA783A78-EDEC-41C0-8047-8E0303383B5D}" srcOrd="4" destOrd="0" parTransId="{BDB202BC-1CC4-455F-A4CA-AADB04AC5FE8}" sibTransId="{15A3A031-BBAB-431B-B633-EE34D17E54A4}"/>
    <dgm:cxn modelId="{ABDE10FA-4C49-452F-880B-EAC54A113FE8}" srcId="{75D88699-3D3F-4273-883F-6A0E11F226AE}" destId="{2A6CB36A-9412-4F49-A5F3-C44ED6248502}" srcOrd="2" destOrd="0" parTransId="{3C90E533-825D-454D-9767-C9F1422D3537}" sibTransId="{E6123AAE-E39E-4395-9F47-CA0923A4D958}"/>
    <dgm:cxn modelId="{61501D7C-FE17-4A47-BB0B-72D5DF78260A}" srcId="{75D88699-3D3F-4273-883F-6A0E11F226AE}" destId="{14FD926A-23A3-4473-8840-C7DB5A7B8E28}" srcOrd="1" destOrd="0" parTransId="{DD2C4277-9315-47DE-BAD8-07E5F6884A8B}" sibTransId="{A694847F-F24B-4896-9127-BCB5316F89B3}"/>
    <dgm:cxn modelId="{E665B6B9-B0C7-4640-9FFF-25E4E1B73A08}" type="presParOf" srcId="{06E1C352-08D4-4DCB-B190-214287337C1A}" destId="{7D77D70C-3847-4CF1-A101-2843C505402E}" srcOrd="0" destOrd="0" presId="urn:microsoft.com/office/officeart/2005/8/layout/vProcess5"/>
    <dgm:cxn modelId="{57539E4C-1258-443E-A4DC-7DC2E09738F3}" type="presParOf" srcId="{06E1C352-08D4-4DCB-B190-214287337C1A}" destId="{F108EB66-7D8C-4227-A984-65E5F31A76DD}" srcOrd="1" destOrd="0" presId="urn:microsoft.com/office/officeart/2005/8/layout/vProcess5"/>
    <dgm:cxn modelId="{63F26D37-1B9A-4AF7-80CB-4FA2F0DCEF34}" type="presParOf" srcId="{06E1C352-08D4-4DCB-B190-214287337C1A}" destId="{90456716-42D2-45B1-B9A0-D77ED27A301E}" srcOrd="2" destOrd="0" presId="urn:microsoft.com/office/officeart/2005/8/layout/vProcess5"/>
    <dgm:cxn modelId="{D7E538A4-94F0-459A-A211-2D0B210C7F62}" type="presParOf" srcId="{06E1C352-08D4-4DCB-B190-214287337C1A}" destId="{C4D24D76-3A18-412A-94F8-A2C04A0BF901}" srcOrd="3" destOrd="0" presId="urn:microsoft.com/office/officeart/2005/8/layout/vProcess5"/>
    <dgm:cxn modelId="{A85FEB57-E163-472C-A395-BCAE4381D0AD}" type="presParOf" srcId="{06E1C352-08D4-4DCB-B190-214287337C1A}" destId="{7CC909AC-A570-46FC-9CD2-10AC37F0753F}" srcOrd="4" destOrd="0" presId="urn:microsoft.com/office/officeart/2005/8/layout/vProcess5"/>
    <dgm:cxn modelId="{71224F15-3261-4225-8FAE-31DD86175A46}" type="presParOf" srcId="{06E1C352-08D4-4DCB-B190-214287337C1A}" destId="{51DE2A4D-10E1-4726-968F-576207E69023}" srcOrd="5" destOrd="0" presId="urn:microsoft.com/office/officeart/2005/8/layout/vProcess5"/>
    <dgm:cxn modelId="{09DE5C70-3E25-462F-88BC-7E857D575592}" type="presParOf" srcId="{06E1C352-08D4-4DCB-B190-214287337C1A}" destId="{D9867E64-5220-4E49-A894-D4854862BC76}" srcOrd="6" destOrd="0" presId="urn:microsoft.com/office/officeart/2005/8/layout/vProcess5"/>
    <dgm:cxn modelId="{B5B46D78-0007-4CD6-87C3-75FCC9D44D30}" type="presParOf" srcId="{06E1C352-08D4-4DCB-B190-214287337C1A}" destId="{37078CF3-7755-4480-84EA-6B82858A9F69}" srcOrd="7" destOrd="0" presId="urn:microsoft.com/office/officeart/2005/8/layout/vProcess5"/>
    <dgm:cxn modelId="{51C1633D-40A0-44DC-88B5-D587AB5DC881}" type="presParOf" srcId="{06E1C352-08D4-4DCB-B190-214287337C1A}" destId="{06548BE9-53DC-46ED-9911-BF626A975E3E}" srcOrd="8" destOrd="0" presId="urn:microsoft.com/office/officeart/2005/8/layout/vProcess5"/>
    <dgm:cxn modelId="{8A6798FE-527D-4E54-8564-436E324B447A}" type="presParOf" srcId="{06E1C352-08D4-4DCB-B190-214287337C1A}" destId="{708784E9-4E7B-43E1-806C-CFA2FC047F24}" srcOrd="9" destOrd="0" presId="urn:microsoft.com/office/officeart/2005/8/layout/vProcess5"/>
    <dgm:cxn modelId="{3E5B5E3D-BFDA-4155-9CD2-24C6A7B4BD65}" type="presParOf" srcId="{06E1C352-08D4-4DCB-B190-214287337C1A}" destId="{A18859EE-BDF7-468C-8E49-53A80E74FC3C}" srcOrd="10" destOrd="0" presId="urn:microsoft.com/office/officeart/2005/8/layout/vProcess5"/>
    <dgm:cxn modelId="{CC7A1883-673C-40B8-B81B-3E6900BECCC6}" type="presParOf" srcId="{06E1C352-08D4-4DCB-B190-214287337C1A}" destId="{9916DA17-6BCC-4A78-AF26-1546A6AC74DA}" srcOrd="11" destOrd="0" presId="urn:microsoft.com/office/officeart/2005/8/layout/vProcess5"/>
    <dgm:cxn modelId="{F1FDD23E-DEDB-4064-805F-FE5FE9693E27}" type="presParOf" srcId="{06E1C352-08D4-4DCB-B190-214287337C1A}" destId="{93F405F3-1D0D-4E4D-AD09-DF2C3F17AF0D}" srcOrd="12" destOrd="0" presId="urn:microsoft.com/office/officeart/2005/8/layout/vProcess5"/>
    <dgm:cxn modelId="{0139B60F-748A-4193-B734-A8BBCE6D7F08}" type="presParOf" srcId="{06E1C352-08D4-4DCB-B190-214287337C1A}" destId="{298DF8D3-D5E6-4E4C-B08C-3DF162F45FBE}" srcOrd="13" destOrd="0" presId="urn:microsoft.com/office/officeart/2005/8/layout/vProcess5"/>
    <dgm:cxn modelId="{5B41B359-EC1B-4709-8C83-A6F3F95BC0FB}" type="presParOf" srcId="{06E1C352-08D4-4DCB-B190-214287337C1A}" destId="{6809AF58-99DD-4C6F-9BB6-E4B37D1A075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491402-326B-4CA9-B139-302BF71EE7EE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441941-9A9F-402D-945D-47182061E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38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3FBDF5-B7FC-4DF1-9531-9AF7E1F5C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0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466B7-3054-47D2-B933-2B4AED8B3A4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A5BC1549-6885-4483-951B-2A2AB8C3CA77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6629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960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6390B-E1FD-47CE-961D-613E9888F0F3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50A8E747-B555-4620-947B-0882DCDD5F8B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7893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 Geotechnical borings</a:t>
            </a:r>
          </a:p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22 Direct-push soil borings</a:t>
            </a:r>
          </a:p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Soil vapor evaluation</a:t>
            </a:r>
          </a:p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Sediment quality testing</a:t>
            </a:r>
          </a:p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12 Groundwater grab samples</a:t>
            </a:r>
          </a:p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 Groundwater monitoring wells</a:t>
            </a:r>
          </a:p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LNAPL Evaluation</a:t>
            </a:r>
          </a:p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Surface water quality testing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5040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ED564-3E9C-48D4-939B-61CEFB1BD61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34246EB6-5FB0-4A07-A77A-3429F58168B6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9941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Source – LNAPL and petroleum residuals from historical fueling facility</a:t>
            </a:r>
          </a:p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F&amp;T – Petroleum and constituents in soil and groundwater</a:t>
            </a:r>
          </a:p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Pathways – groundwater and vapor migration</a:t>
            </a:r>
          </a:p>
          <a:p>
            <a:pPr marL="342900" indent="-222250" eaLnBrk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Potential Receptors – workers and adjacent aquatic organisms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0825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AB46E-62AE-4D9B-9287-0DDE171B8381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E5B623A4-6C94-47F5-A961-3141C701EBF1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1989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2019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5E7F5-77D7-4EE4-99A5-92C67DD77915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2B6CC9DB-0971-4D8D-9572-7D79CA258EC5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9701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5106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AB46E-62AE-4D9B-9287-0DDE171B8381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E5B623A4-6C94-47F5-A961-3141C701EBF1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1989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0979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AB46E-62AE-4D9B-9287-0DDE171B8381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E5B623A4-6C94-47F5-A961-3141C701EBF1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1989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319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10CF0-ADFF-452B-92CC-5FE57D0C3F5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DAE1A650-66AA-4E38-98B4-09ECAF4975A1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6085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084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39839-5742-4BF8-B6F0-879404CA2715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EF010AB5-C4FD-4376-956D-8E039112B53A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9157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8262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39839-5742-4BF8-B6F0-879404CA271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EF010AB5-C4FD-4376-956D-8E039112B53A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9157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418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5E7F5-77D7-4EE4-99A5-92C67DD7791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2B6CC9DB-0971-4D8D-9572-7D79CA258EC5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9701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73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CC9E9-8F79-4BAA-B87D-7D91C8A50DA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8EF31ADB-45F8-49DF-975B-06BFD943E2F7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7653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075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1389B-15D7-4168-95F6-26C7703C1954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D0D6A443-E2F4-4D5A-BF5A-E55CEC33BD4B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2773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851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5E7F5-77D7-4EE4-99A5-92C67DD7791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 anchor="b"/>
          <a:lstStyle/>
          <a:p>
            <a:pPr algn="r"/>
            <a:fld id="{2B6CC9DB-0971-4D8D-9572-7D79CA258EC5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9701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9171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72A0-D2A8-4E61-9602-C08693FC4D3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01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72A0-D2A8-4E61-9602-C08693FC4D3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5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72A0-D2A8-4E61-9602-C08693FC4D3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435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72A0-D2A8-4E61-9602-C08693FC4D3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56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Cornwall Avenue Landfill Draft RI/FS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80AB1-7D8B-471E-AE16-F52F90933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42B2-B9DE-482A-9777-F9CFC4CAC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August 28, 2013	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Cornwall Avenue Landfill Draft RI/FS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9100-D116-4237-B666-4EB643088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5296-6B26-4B68-B5CE-0D36C6013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1B930-A0A9-4498-A6D8-BEC14FEA9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76217-B0EF-42A3-8317-E401DDE98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B248-14CD-4C73-9D3C-A09A2A8CC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XX,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Cornwall Avenue Landfill Draft RI/FS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4A9C-D4E1-4C46-969B-CD774DDA0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AF6F7-6AAB-40CC-8B81-252A257FC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August 28,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Cornwall Avenue Landfill Draft RI/FS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23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3124200" y="304800"/>
            <a:ext cx="5791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Blaine Marina, Inc. 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dirty="0" smtClean="0"/>
              <a:t>Draft Consent Decree – Cleanup Action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6019800"/>
            <a:ext cx="5715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 smtClean="0"/>
              <a:t>Public Meeting – May 10, 2018 </a:t>
            </a:r>
            <a:endParaRPr lang="en-US" sz="16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2311"/>
          <a:stretch/>
        </p:blipFill>
        <p:spPr>
          <a:xfrm>
            <a:off x="1336295" y="1524000"/>
            <a:ext cx="7587343" cy="38862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Rounded Rectangle 2"/>
          <p:cNvSpPr/>
          <p:nvPr/>
        </p:nvSpPr>
        <p:spPr>
          <a:xfrm rot="21327780">
            <a:off x="3914473" y="3290769"/>
            <a:ext cx="1190181" cy="762000"/>
          </a:xfrm>
          <a:prstGeom prst="roundRect">
            <a:avLst/>
          </a:prstGeom>
          <a:solidFill>
            <a:srgbClr val="FFFF00">
              <a:alpha val="28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495800" y="76200"/>
            <a:ext cx="4343400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Remedial Investigation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6096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7"/>
          <p:cNvSpPr txBox="1">
            <a:spLocks/>
          </p:cNvSpPr>
          <p:nvPr/>
        </p:nvSpPr>
        <p:spPr>
          <a:xfrm>
            <a:off x="1524000" y="4953000"/>
            <a:ext cx="350520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222250" eaLnBrk="0" hangingPunct="0">
              <a:lnSpc>
                <a:spcPct val="105000"/>
              </a:lnSpc>
              <a:spcBef>
                <a:spcPts val="800"/>
              </a:spcBef>
              <a:spcAft>
                <a:spcPts val="800"/>
              </a:spcAft>
              <a:buSzPct val="150000"/>
              <a:buFont typeface="Arial" pitchFamily="34" charset="0"/>
              <a:buChar char="•"/>
              <a:defRPr/>
            </a:pPr>
            <a:endParaRPr lang="en-US" kern="0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9677" r="22590" b="28504"/>
          <a:stretch/>
        </p:blipFill>
        <p:spPr>
          <a:xfrm>
            <a:off x="1295400" y="732480"/>
            <a:ext cx="7696200" cy="597312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038600" y="76200"/>
            <a:ext cx="4800600" cy="5238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Conceptual Model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6096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9210" r="5656" b="5263"/>
          <a:stretch/>
        </p:blipFill>
        <p:spPr>
          <a:xfrm>
            <a:off x="1298121" y="762000"/>
            <a:ext cx="7696200" cy="59435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76200"/>
            <a:ext cx="7467600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Hazardous Substances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6096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600200" y="762000"/>
            <a:ext cx="6934200" cy="556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Soil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kern="0" dirty="0"/>
              <a:t>Total Petroleum Hydrocarbons </a:t>
            </a:r>
            <a:endParaRPr lang="en-US" kern="0" dirty="0" smtClean="0"/>
          </a:p>
          <a:p>
            <a:pPr marL="1200150" lvl="2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 smtClean="0"/>
              <a:t>Gasoline- and diesel-range (TPH-G, TPH-D) </a:t>
            </a:r>
            <a:endParaRPr lang="en-US" kern="0" dirty="0" smtClean="0"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latin typeface="+mn-lt"/>
              </a:rPr>
              <a:t>Benzene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latin typeface="+mn-lt"/>
              </a:rPr>
              <a:t>Ethylbenzene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latin typeface="+mn-lt"/>
              </a:rPr>
              <a:t>Xylenes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latin typeface="+mn-lt"/>
              </a:rPr>
              <a:t>Total Naphthalene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Groundwater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kern="0" dirty="0"/>
              <a:t>Total Petroleum Hydrocarbons (TPH-D, TPH-G)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Benzene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baseline="0" dirty="0" smtClean="0">
                <a:latin typeface="+mn-lt"/>
              </a:rPr>
              <a:t>Total Naphthalene</a:t>
            </a:r>
          </a:p>
          <a:p>
            <a:pPr marL="342900" lvl="0" indent="-342900" eaLnBrk="0" hangingPunct="0">
              <a:spcBef>
                <a:spcPts val="1800"/>
              </a:spcBef>
              <a:buFontTx/>
              <a:buChar char="•"/>
              <a:defRPr/>
            </a:pPr>
            <a:r>
              <a:rPr lang="en-US" sz="2400" b="1" kern="0" dirty="0" smtClean="0"/>
              <a:t>Soil Vapor</a:t>
            </a:r>
            <a:endParaRPr lang="en-US" sz="2400" kern="0" dirty="0"/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kern="0" dirty="0" smtClean="0"/>
              <a:t>Benzene </a:t>
            </a:r>
            <a:endParaRPr lang="en-US" kern="0" dirty="0"/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kern="0" dirty="0" smtClean="0"/>
              <a:t>1,3-butadiene</a:t>
            </a:r>
            <a:endParaRPr lang="en-US" kern="0" dirty="0"/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kern="0" baseline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828800" y="6096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7"/>
          <p:cNvSpPr txBox="1">
            <a:spLocks/>
          </p:cNvSpPr>
          <p:nvPr/>
        </p:nvSpPr>
        <p:spPr>
          <a:xfrm>
            <a:off x="1447800" y="599420"/>
            <a:ext cx="7391400" cy="6248400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r>
              <a:rPr lang="en-US" i="1" dirty="0" smtClean="0">
                <a:solidFill>
                  <a:srgbClr val="FF0000"/>
                </a:solidFill>
              </a:rPr>
              <a:t>			</a:t>
            </a:r>
            <a:endParaRPr lang="en-US" dirty="0">
              <a:solidFill>
                <a:srgbClr val="FF0000"/>
              </a:solidFill>
            </a:endParaRPr>
          </a:p>
          <a:p>
            <a:pPr defTabSz="457200">
              <a:defRPr/>
            </a:pPr>
            <a:r>
              <a:rPr lang="en-US" sz="2400" b="1" u="sng" dirty="0" smtClean="0"/>
              <a:t>Consent Decree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defTabSz="457200">
              <a:defRPr/>
            </a:pPr>
            <a:r>
              <a:rPr lang="en-US" sz="2400" b="1" dirty="0" smtClean="0"/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Formal legal agreement filed in court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Settlement agreed </a:t>
            </a:r>
            <a:r>
              <a:rPr lang="en-US" sz="2400" dirty="0"/>
              <a:t>to by the Port, Ecology, and Attorney General’s </a:t>
            </a:r>
            <a:r>
              <a:rPr lang="en-US" sz="2400" dirty="0" smtClean="0"/>
              <a:t>office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Consent Decree describes site activities that must occur for Ecology to determine that the cleanup objectives have been satisfied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Consent Decrees are subject to public review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defTabSz="457200">
              <a:defRPr/>
            </a:pPr>
            <a:endParaRPr lang="en-US" b="1" dirty="0" smtClean="0"/>
          </a:p>
          <a:p>
            <a:pPr defTabSz="457200">
              <a:defRPr/>
            </a:pPr>
            <a:endParaRPr lang="en-US" b="1" dirty="0" smtClean="0"/>
          </a:p>
          <a:p>
            <a:pPr defTabSz="457200">
              <a:defRPr/>
            </a:pPr>
            <a:endParaRPr lang="en-US" dirty="0" smtClean="0"/>
          </a:p>
          <a:p>
            <a:pPr defTabSz="457200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	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76200"/>
            <a:ext cx="3810000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Process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0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76200"/>
            <a:ext cx="6248400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Cleanup Action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6096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1371600" y="914400"/>
            <a:ext cx="6858000" cy="5334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228600" marR="0" lvl="0" indent="-228600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noProof="0" dirty="0" smtClean="0">
                <a:latin typeface="+mn-lt"/>
              </a:rPr>
              <a:t>Site preparations &amp; source removal</a:t>
            </a:r>
          </a:p>
          <a:p>
            <a:pPr marL="742950" lvl="2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latin typeface="+mn-lt"/>
              </a:rPr>
              <a:t>Above ground storage tanks (ASTs) &amp; fueling system decommissioned, demolished, and disposed off-site</a:t>
            </a:r>
          </a:p>
          <a:p>
            <a:pPr marL="742950" lvl="2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noProof="0" dirty="0" smtClean="0">
                <a:latin typeface="+mn-lt"/>
              </a:rPr>
              <a:t>Buildings &amp; slabs demolished &amp; disposed off-site</a:t>
            </a:r>
          </a:p>
          <a:p>
            <a:pPr marL="742950" lvl="2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latin typeface="+mn-lt"/>
              </a:rPr>
              <a:t>~3,000 tons of contaminated soil excavated, disposed/treated off-site </a:t>
            </a:r>
          </a:p>
          <a:p>
            <a:pPr marL="45720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kern="0" noProof="0" dirty="0" smtClean="0">
              <a:latin typeface="+mn-lt"/>
            </a:endParaRPr>
          </a:p>
          <a:p>
            <a:pPr marL="228600" marR="0" lvl="0" indent="-228600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noProof="0" dirty="0" smtClean="0">
                <a:latin typeface="+mn-lt"/>
              </a:rPr>
              <a:t>Cover &amp; institutional controls</a:t>
            </a:r>
            <a:r>
              <a:rPr lang="en-US" sz="2400" b="1" kern="0" dirty="0" smtClean="0">
                <a:latin typeface="+mn-lt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latin typeface="+mn-lt"/>
              </a:rPr>
              <a:t>Pavement &amp; soil cover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latin typeface="+mn-lt"/>
              </a:rPr>
              <a:t>Possible Restrictive Covenant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endParaRPr lang="en-US" kern="0" dirty="0" smtClean="0">
              <a:latin typeface="+mn-lt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kern="0" dirty="0" smtClean="0">
                <a:latin typeface="+mn-lt"/>
              </a:rPr>
              <a:t>Sheet-pile Bulkhead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latin typeface="+mn-lt"/>
              </a:rPr>
              <a:t>Potential extension of existing structure to provide hydraulic barrier &amp; reduce near-shore tidal exchange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76200"/>
            <a:ext cx="6248400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Cleanup Action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6096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1447800" y="914400"/>
            <a:ext cx="7315200" cy="5791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kern="0" dirty="0"/>
              <a:t>Bioremediation &amp; Monitored Natural Attenuation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/>
              <a:t>Introduction of growth media to stimulate natural microbial </a:t>
            </a:r>
            <a:r>
              <a:rPr lang="en-US" kern="0" dirty="0" smtClean="0"/>
              <a:t>activity</a:t>
            </a:r>
            <a:endParaRPr lang="en-US" kern="0" dirty="0" smtClean="0">
              <a:latin typeface="+mn-lt"/>
            </a:endParaRPr>
          </a:p>
          <a:p>
            <a:pPr marL="742950" lvl="2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latin typeface="+mn-lt"/>
              </a:rPr>
              <a:t>Possible 12 injection events extending over 4 years</a:t>
            </a:r>
          </a:p>
          <a:p>
            <a:pPr marL="742950" lvl="2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latin typeface="+mn-lt"/>
              </a:rPr>
              <a:t>Monitored Natural Attenuation (MNA) may follow bioremediation depending on degree of success &amp; timeframe of active measures </a:t>
            </a:r>
            <a:endParaRPr lang="en-US" kern="0" noProof="0" dirty="0">
              <a:latin typeface="+mn-lt"/>
            </a:endParaRPr>
          </a:p>
          <a:p>
            <a:pPr marL="45720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kern="0" noProof="0" dirty="0" smtClean="0">
              <a:latin typeface="+mn-lt"/>
            </a:endParaRPr>
          </a:p>
          <a:p>
            <a:pPr marL="228600" marR="0" lvl="0" indent="-228600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noProof="0" dirty="0" smtClean="0">
                <a:latin typeface="+mn-lt"/>
              </a:rPr>
              <a:t>Compliance</a:t>
            </a:r>
            <a:r>
              <a:rPr lang="en-US" sz="2400" b="1" kern="0" dirty="0" smtClean="0">
                <a:latin typeface="+mn-lt"/>
              </a:rPr>
              <a:t> Monitoring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noProof="0" dirty="0" smtClean="0">
                <a:latin typeface="+mn-lt"/>
              </a:rPr>
              <a:t>Protection monitoring during source removal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latin typeface="+mn-lt"/>
              </a:rPr>
              <a:t>Performance monitoring gauging effectiveness of removal work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latin typeface="+mn-lt"/>
              </a:rPr>
              <a:t>Confirmation monitoring of groundwater overtime to measure progress/success of remedial work </a:t>
            </a:r>
            <a:endParaRPr lang="en-US" kern="0" noProof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44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76200"/>
            <a:ext cx="6705600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Cleanup Action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6096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12222" r="5555" b="33333"/>
          <a:stretch/>
        </p:blipFill>
        <p:spPr>
          <a:xfrm>
            <a:off x="1676400" y="687131"/>
            <a:ext cx="6705600" cy="57443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66551" y="6425988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Draft Cleanup Action Plan – Figure 3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00200" y="914400"/>
            <a:ext cx="7428266" cy="5410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</a:rPr>
              <a:t>Ecology’s Public Comment Period: </a:t>
            </a:r>
          </a:p>
          <a:p>
            <a:pPr marL="800100" lvl="1" indent="-342900" eaLnBrk="0" hangingPunct="0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en-US" sz="2000" b="1" kern="0" dirty="0" smtClean="0">
                <a:latin typeface="+mn-lt"/>
              </a:rPr>
              <a:t>May 7, 2018 – June 5, 2018</a:t>
            </a:r>
            <a:endParaRPr lang="en-US" sz="2000" b="1" kern="0" baseline="300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 smtClean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</a:rPr>
              <a:t>Ecology’s review and response to comments and any non-substantive changes; </a:t>
            </a:r>
            <a:r>
              <a:rPr lang="en-US" sz="2000" i="1" kern="0" dirty="0" smtClean="0">
                <a:latin typeface="+mn-lt"/>
              </a:rPr>
              <a:t>if substantial changes, documents go back to cleanup parties for authorization &amp; new public comment period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</a:rPr>
              <a:t>Design and Construction Plans – </a:t>
            </a:r>
            <a:r>
              <a:rPr lang="en-US" sz="2000" b="1" kern="0" dirty="0" smtClean="0">
                <a:latin typeface="+mn-lt"/>
              </a:rPr>
              <a:t>Spring/Summer 2018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</a:rPr>
              <a:t>Construction - </a:t>
            </a:r>
            <a:r>
              <a:rPr lang="en-US" sz="2000" b="1" kern="0" dirty="0" smtClean="0">
                <a:latin typeface="+mn-lt"/>
              </a:rPr>
              <a:t>Anticipated Late July 2018 to October 2018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1600" kern="0" dirty="0"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3000" y="228600"/>
            <a:ext cx="73914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Next Steps</a:t>
            </a:r>
            <a:endParaRPr lang="en-US" sz="3600" b="1" u="sng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43000" y="1066800"/>
            <a:ext cx="7848600" cy="5410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</a:rPr>
              <a:t>Document Availability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 smtClean="0">
                <a:latin typeface="+mn-lt"/>
              </a:rPr>
              <a:t>Ecology’s </a:t>
            </a:r>
            <a:r>
              <a:rPr lang="en-US" sz="2400" kern="0" dirty="0">
                <a:latin typeface="+mn-lt"/>
              </a:rPr>
              <a:t>Web </a:t>
            </a:r>
            <a:r>
              <a:rPr lang="en-US" sz="2400" kern="0" dirty="0" smtClean="0">
                <a:latin typeface="+mn-lt"/>
              </a:rPr>
              <a:t>Site </a:t>
            </a:r>
          </a:p>
          <a:p>
            <a:pPr marL="1257300" lvl="2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latin typeface="+mn-lt"/>
              </a:rPr>
              <a:t>Bit.ly/Ecology-</a:t>
            </a:r>
            <a:r>
              <a:rPr lang="en-US" sz="2000" kern="0" dirty="0" err="1" smtClean="0">
                <a:latin typeface="+mn-lt"/>
              </a:rPr>
              <a:t>BlaineMarina</a:t>
            </a:r>
            <a:endParaRPr lang="en-US" sz="2400" kern="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 smtClean="0">
                <a:latin typeface="+mn-lt"/>
              </a:rPr>
              <a:t>Document </a:t>
            </a:r>
            <a:r>
              <a:rPr lang="en-US" sz="2400" kern="0" dirty="0">
                <a:latin typeface="+mn-lt"/>
              </a:rPr>
              <a:t>Repositories</a:t>
            </a:r>
          </a:p>
          <a:p>
            <a:pPr marL="1257300" lvl="2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latin typeface="+mn-lt"/>
              </a:rPr>
              <a:t>Blaine Library </a:t>
            </a:r>
            <a:endParaRPr lang="en-US" sz="2000" kern="0" dirty="0">
              <a:latin typeface="+mn-lt"/>
            </a:endParaRPr>
          </a:p>
          <a:p>
            <a:pPr marL="1257300" lvl="2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Ecology’s Bellingham Field Office </a:t>
            </a:r>
            <a:r>
              <a:rPr lang="en-US" sz="2000" kern="0" dirty="0"/>
              <a:t>–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Bellingham</a:t>
            </a:r>
            <a:endParaRPr lang="en-US" sz="2000" kern="0" dirty="0">
              <a:latin typeface="+mn-lt"/>
            </a:endParaRPr>
          </a:p>
          <a:p>
            <a:pPr marL="1257300" lvl="2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Ecology’s Northwest Regional Office – </a:t>
            </a:r>
            <a:r>
              <a:rPr lang="en-US" sz="2000" kern="0" dirty="0" smtClean="0">
                <a:latin typeface="+mn-lt"/>
              </a:rPr>
              <a:t>Bellevue</a:t>
            </a:r>
            <a:endParaRPr lang="en-US" sz="2000" kern="0" dirty="0">
              <a:latin typeface="+mn-lt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n-US" sz="2800" b="1" kern="0" dirty="0" smtClean="0">
              <a:latin typeface="+mn-lt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r>
              <a:rPr lang="en-US" sz="2800" b="1" kern="0" dirty="0" smtClean="0">
                <a:latin typeface="+mn-lt"/>
              </a:rPr>
              <a:t>Submit </a:t>
            </a:r>
            <a:r>
              <a:rPr lang="en-US" sz="2800" b="1" kern="0" dirty="0">
                <a:latin typeface="+mn-lt"/>
              </a:rPr>
              <a:t>Comments by </a:t>
            </a:r>
            <a:r>
              <a:rPr lang="en-US" sz="2800" b="1" kern="0" dirty="0" smtClean="0">
                <a:latin typeface="+mn-lt"/>
              </a:rPr>
              <a:t>June 5, </a:t>
            </a:r>
            <a:r>
              <a:rPr lang="en-US" sz="2800" b="1" kern="0" dirty="0" smtClean="0">
                <a:latin typeface="+mn-lt"/>
              </a:rPr>
              <a:t>2018</a:t>
            </a:r>
            <a:endParaRPr lang="en-US" sz="20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 smtClean="0">
                <a:latin typeface="+mn-lt"/>
              </a:rPr>
              <a:t>Ecology’s e-comments web page:</a:t>
            </a:r>
          </a:p>
          <a:p>
            <a:pPr marL="1257300" lvl="2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latin typeface="+mn-lt"/>
              </a:rPr>
              <a:t>Bit.ly/Ecology-</a:t>
            </a:r>
            <a:r>
              <a:rPr lang="en-US" sz="2000" kern="0" dirty="0" err="1" smtClean="0">
                <a:latin typeface="+mn-lt"/>
              </a:rPr>
              <a:t>BlaineMarina</a:t>
            </a:r>
            <a:r>
              <a:rPr lang="en-US" sz="2000" kern="0" dirty="0" smtClean="0">
                <a:latin typeface="+mn-lt"/>
              </a:rPr>
              <a:t>-Comments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kern="0" dirty="0" smtClean="0">
                <a:latin typeface="+mn-lt"/>
              </a:rPr>
              <a:t>E-mail:</a:t>
            </a:r>
          </a:p>
          <a:p>
            <a:pPr marL="1257300" lvl="2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latin typeface="+mn-lt"/>
              </a:rPr>
              <a:t>Cris.Matthews@ecy.wa.gov</a:t>
            </a:r>
            <a:endParaRPr lang="en-US" sz="2000" kern="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3000" y="228600"/>
            <a:ext cx="76200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Ecology </a:t>
            </a:r>
            <a:r>
              <a:rPr lang="en-US" sz="3600" b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Wants Your </a:t>
            </a:r>
            <a:r>
              <a:rPr lang="en-US" sz="3600" b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5029200" y="76200"/>
            <a:ext cx="3810000" cy="5238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Agenda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6096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7"/>
          <p:cNvSpPr txBox="1">
            <a:spLocks/>
          </p:cNvSpPr>
          <p:nvPr/>
        </p:nvSpPr>
        <p:spPr>
          <a:xfrm>
            <a:off x="1524000" y="1066800"/>
            <a:ext cx="7620000" cy="5562600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r>
              <a:rPr lang="en-US" b="1" dirty="0" smtClean="0"/>
              <a:t>6:00 </a:t>
            </a:r>
            <a:r>
              <a:rPr lang="en-US" b="1" dirty="0"/>
              <a:t>– </a:t>
            </a:r>
            <a:r>
              <a:rPr lang="en-US" b="1" dirty="0" smtClean="0"/>
              <a:t>6:15</a:t>
            </a:r>
            <a:r>
              <a:rPr lang="en-US" b="1" dirty="0"/>
              <a:t>	</a:t>
            </a:r>
            <a:r>
              <a:rPr lang="en-US" b="1" dirty="0" smtClean="0"/>
              <a:t>Meeting Purpose &amp; Process Overview </a:t>
            </a:r>
            <a:r>
              <a:rPr lang="en-US" dirty="0" smtClean="0"/>
              <a:t>–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			Brad Petrovich - Ecology </a:t>
            </a:r>
          </a:p>
          <a:p>
            <a:pPr defTabSz="457200">
              <a:defRPr/>
            </a:pPr>
            <a:endParaRPr lang="en-US" dirty="0"/>
          </a:p>
          <a:p>
            <a:pPr lvl="1">
              <a:defRPr/>
            </a:pPr>
            <a:r>
              <a:rPr lang="en-US" i="1" dirty="0"/>
              <a:t> </a:t>
            </a:r>
            <a:r>
              <a:rPr lang="en-US" b="1" dirty="0"/>
              <a:t> </a:t>
            </a:r>
            <a:endParaRPr lang="en-US" dirty="0"/>
          </a:p>
          <a:p>
            <a:pPr defTabSz="457200">
              <a:defRPr/>
            </a:pPr>
            <a:r>
              <a:rPr lang="en-US" b="1" dirty="0" smtClean="0"/>
              <a:t>6:15 – 6:30	Site History &amp; Environmental Conditions </a:t>
            </a:r>
            <a:r>
              <a:rPr lang="en-US" dirty="0" smtClean="0"/>
              <a:t>–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			Ben Howard - Port of Bellingham</a:t>
            </a:r>
          </a:p>
          <a:p>
            <a:pPr defTabSz="457200">
              <a:defRPr/>
            </a:pPr>
            <a:r>
              <a:rPr lang="en-US" i="1" dirty="0"/>
              <a:t>	</a:t>
            </a:r>
            <a:r>
              <a:rPr lang="en-US" i="1" dirty="0" smtClean="0"/>
              <a:t>		Jeremy Davis – Landau Associates</a:t>
            </a:r>
          </a:p>
          <a:p>
            <a:pPr defTabSz="457200">
              <a:defRPr/>
            </a:pPr>
            <a:endParaRPr lang="en-US" dirty="0" smtClean="0"/>
          </a:p>
          <a:p>
            <a:pPr defTabSz="457200">
              <a:defRPr/>
            </a:pPr>
            <a:endParaRPr lang="en-US" b="1" dirty="0" smtClean="0"/>
          </a:p>
          <a:p>
            <a:pPr defTabSz="457200">
              <a:defRPr/>
            </a:pPr>
            <a:r>
              <a:rPr lang="en-US" b="1" dirty="0" smtClean="0"/>
              <a:t>6:30 </a:t>
            </a:r>
            <a:r>
              <a:rPr lang="en-US" b="1" dirty="0"/>
              <a:t>– </a:t>
            </a:r>
            <a:r>
              <a:rPr lang="en-US" b="1" dirty="0" smtClean="0"/>
              <a:t>6:45</a:t>
            </a:r>
            <a:r>
              <a:rPr lang="en-US" b="1" dirty="0"/>
              <a:t>	</a:t>
            </a:r>
            <a:r>
              <a:rPr lang="en-US" b="1" dirty="0" smtClean="0"/>
              <a:t>Site Cleanup </a:t>
            </a:r>
            <a:r>
              <a:rPr lang="en-US" dirty="0" smtClean="0"/>
              <a:t>–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			Cris Matthews - Ecology </a:t>
            </a:r>
            <a:endParaRPr lang="en-US" dirty="0" smtClean="0"/>
          </a:p>
          <a:p>
            <a:pPr marL="1828800" lvl="6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Draft Consent Decree and Cleanup Implementation</a:t>
            </a:r>
          </a:p>
          <a:p>
            <a:pPr>
              <a:defRPr/>
            </a:pPr>
            <a:r>
              <a:rPr lang="en-US" b="1" dirty="0"/>
              <a:t> </a:t>
            </a:r>
            <a:endParaRPr lang="en-US" dirty="0"/>
          </a:p>
          <a:p>
            <a:pPr>
              <a:defRPr/>
            </a:pPr>
            <a:r>
              <a:rPr lang="en-US" b="1" dirty="0"/>
              <a:t>6</a:t>
            </a:r>
            <a:r>
              <a:rPr lang="en-US" b="1" dirty="0" smtClean="0"/>
              <a:t>:45 </a:t>
            </a:r>
            <a:r>
              <a:rPr lang="en-US" b="1" dirty="0"/>
              <a:t>– </a:t>
            </a:r>
            <a:r>
              <a:rPr lang="en-US" b="1" dirty="0" smtClean="0"/>
              <a:t>7:00    </a:t>
            </a:r>
            <a:r>
              <a:rPr lang="en-US" b="1" dirty="0"/>
              <a:t>Closing and next steps </a:t>
            </a:r>
            <a:r>
              <a:rPr lang="en-US" dirty="0"/>
              <a:t>–</a:t>
            </a:r>
            <a:r>
              <a:rPr lang="en-US" i="1" dirty="0"/>
              <a:t> </a:t>
            </a:r>
            <a:endParaRPr lang="en-US" i="1" dirty="0" smtClean="0"/>
          </a:p>
          <a:p>
            <a:pPr>
              <a:defRPr/>
            </a:pPr>
            <a:r>
              <a:rPr lang="en-US" i="1" dirty="0" smtClean="0"/>
              <a:t>	        Cris Matthews, Brad Petrovich - Ecology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r>
              <a:rPr lang="en-US" b="1" dirty="0"/>
              <a:t>	</a:t>
            </a:r>
            <a:endParaRPr lang="en-US" dirty="0"/>
          </a:p>
          <a:p>
            <a:pPr>
              <a:defRPr/>
            </a:pPr>
            <a:r>
              <a:rPr lang="en-US" b="1" dirty="0"/>
              <a:t>7</a:t>
            </a:r>
            <a:r>
              <a:rPr lang="en-US" b="1" dirty="0" smtClean="0"/>
              <a:t>:00 </a:t>
            </a:r>
            <a:r>
              <a:rPr lang="en-US" b="1" dirty="0"/>
              <a:t>– </a:t>
            </a:r>
            <a:r>
              <a:rPr lang="en-US" b="1" dirty="0" smtClean="0"/>
              <a:t>8:00    </a:t>
            </a:r>
            <a:r>
              <a:rPr lang="en-US" b="1" dirty="0"/>
              <a:t>Questions and answers</a:t>
            </a:r>
          </a:p>
          <a:p>
            <a:pPr>
              <a:defRPr/>
            </a:pPr>
            <a:r>
              <a:rPr lang="en-US" dirty="0"/>
              <a:t> </a:t>
            </a:r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5486400" y="76200"/>
            <a:ext cx="3352800" cy="5238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Purpose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6096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7"/>
          <p:cNvSpPr txBox="1">
            <a:spLocks/>
          </p:cNvSpPr>
          <p:nvPr/>
        </p:nvSpPr>
        <p:spPr>
          <a:xfrm>
            <a:off x="1524000" y="1066800"/>
            <a:ext cx="7239000" cy="5029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222250" eaLnBrk="0" hangingPunc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To </a:t>
            </a:r>
            <a:r>
              <a:rPr lang="en-US" sz="2400" kern="0" dirty="0">
                <a:latin typeface="+mn-lt"/>
              </a:rPr>
              <a:t>provide information on D</a:t>
            </a:r>
            <a:r>
              <a:rPr lang="en-US" sz="2400" kern="0" dirty="0" smtClean="0">
                <a:latin typeface="+mn-lt"/>
              </a:rPr>
              <a:t>raft Consent Decree for cleanup implementation at the Blaine Marina, Inc. </a:t>
            </a:r>
            <a:r>
              <a:rPr lang="en-US" sz="2400" kern="0" dirty="0">
                <a:latin typeface="+mn-lt"/>
              </a:rPr>
              <a:t>S</a:t>
            </a:r>
            <a:r>
              <a:rPr lang="en-US" sz="2400" kern="0" dirty="0" smtClean="0">
                <a:latin typeface="+mn-lt"/>
              </a:rPr>
              <a:t>ite:</a:t>
            </a:r>
          </a:p>
          <a:p>
            <a:pPr marL="920750" lvl="1" indent="-342900" eaLnBrk="0" hangingPunc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+mn-lt"/>
              </a:rPr>
              <a:t>Describe State Cleanup Process (MTCA)</a:t>
            </a:r>
          </a:p>
          <a:p>
            <a:pPr marL="920750" lvl="1" indent="-342900" eaLnBrk="0" hangingPunc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+mn-lt"/>
              </a:rPr>
              <a:t>Describing the site history and conditions</a:t>
            </a:r>
          </a:p>
          <a:p>
            <a:pPr marL="920750" lvl="1" indent="-342900" eaLnBrk="0" hangingPunc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+mn-lt"/>
              </a:rPr>
              <a:t>Discussing the cleanup action</a:t>
            </a:r>
          </a:p>
          <a:p>
            <a:pPr marL="920750" lvl="1" indent="-342900" eaLnBrk="0" hangingPunc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+mn-lt"/>
              </a:rPr>
              <a:t>Outlining the legal agreement between Ecology and the Port of Bellingham</a:t>
            </a:r>
          </a:p>
          <a:p>
            <a:pPr marL="342900" indent="-222250" eaLnBrk="0" hangingPunc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To provide opportunity for public to ask questions and obtain additional information on the site and the process.</a:t>
            </a:r>
            <a:endParaRPr lang="en-US" sz="2400" kern="0" dirty="0">
              <a:latin typeface="+mn-lt"/>
            </a:endParaRPr>
          </a:p>
          <a:p>
            <a:pPr marL="342900" indent="-222250" eaLnBrk="0" hangingPunct="0">
              <a:lnSpc>
                <a:spcPct val="105000"/>
              </a:lnSpc>
              <a:spcBef>
                <a:spcPts val="800"/>
              </a:spcBef>
              <a:buSzPct val="150000"/>
              <a:buFont typeface="Arial" pitchFamily="34" charset="0"/>
              <a:buChar char="•"/>
              <a:defRPr/>
            </a:pPr>
            <a:endParaRPr lang="en-US" sz="2800" b="1" kern="0" dirty="0" smtClean="0">
              <a:latin typeface="+mn-lt"/>
            </a:endParaRPr>
          </a:p>
          <a:p>
            <a:pPr marL="342900" indent="-222250" eaLnBrk="0" hangingPunct="0">
              <a:lnSpc>
                <a:spcPct val="105000"/>
              </a:lnSpc>
              <a:spcBef>
                <a:spcPts val="800"/>
              </a:spcBef>
              <a:buSzPct val="150000"/>
              <a:defRPr/>
            </a:pPr>
            <a:endParaRPr lang="en-US" sz="28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191000" y="76200"/>
            <a:ext cx="4648200" cy="5238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Cleanup Process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6096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741330885"/>
              </p:ext>
            </p:extLst>
          </p:nvPr>
        </p:nvGraphicFramePr>
        <p:xfrm>
          <a:off x="1371600" y="685800"/>
          <a:ext cx="7696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7.jpg"/>
          <p:cNvPicPr preferRelativeResize="0">
            <a:picLocks/>
          </p:cNvPicPr>
          <p:nvPr/>
        </p:nvPicPr>
        <p:blipFill>
          <a:blip r:embed="rId3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76200"/>
            <a:ext cx="5791200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Blaine Marina, Inc. Site Location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6096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217" r="6097" b="11556"/>
          <a:stretch/>
        </p:blipFill>
        <p:spPr>
          <a:xfrm>
            <a:off x="1340863" y="1066800"/>
            <a:ext cx="3535937" cy="50672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8" t="13334" r="30253" b="32222"/>
          <a:stretch/>
        </p:blipFill>
        <p:spPr>
          <a:xfrm>
            <a:off x="5091344" y="1066800"/>
            <a:ext cx="3892092" cy="50673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5-Point Star 10"/>
          <p:cNvSpPr/>
          <p:nvPr/>
        </p:nvSpPr>
        <p:spPr>
          <a:xfrm>
            <a:off x="6553200" y="3580911"/>
            <a:ext cx="381000" cy="381000"/>
          </a:xfrm>
          <a:prstGeom prst="star5">
            <a:avLst/>
          </a:prstGeom>
          <a:solidFill>
            <a:srgbClr val="FFC000"/>
          </a:solidFill>
          <a:ln>
            <a:solidFill>
              <a:srgbClr val="DB9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Beginnings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7702" r="11706" b="17520"/>
          <a:stretch/>
        </p:blipFill>
        <p:spPr>
          <a:xfrm>
            <a:off x="4601099" y="3581400"/>
            <a:ext cx="4317022" cy="3054566"/>
          </a:xfrm>
          <a:prstGeom prst="rect">
            <a:avLst/>
          </a:prstGeom>
          <a:ln w="25400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955113" y="1692276"/>
            <a:ext cx="296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1949 - Creation of Blaine Harbor</a:t>
            </a:r>
            <a:endParaRPr lang="en-US" sz="2400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4993553"/>
            <a:ext cx="3226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1953 – Continued Development of Blaine Harbor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18620" r="24180" b="15000"/>
          <a:stretch/>
        </p:blipFill>
        <p:spPr>
          <a:xfrm>
            <a:off x="1229759" y="1255035"/>
            <a:ext cx="4174515" cy="2859766"/>
          </a:xfrm>
          <a:prstGeom prst="rect">
            <a:avLst/>
          </a:prstGeom>
          <a:ln w="25400">
            <a:noFill/>
          </a:ln>
        </p:spPr>
      </p:pic>
      <p:pic>
        <p:nvPicPr>
          <p:cNvPr id="8" name="Picture 7" descr="Photo 7.jpg"/>
          <p:cNvPicPr preferRelativeResize="0">
            <a:picLocks/>
          </p:cNvPicPr>
          <p:nvPr/>
        </p:nvPicPr>
        <p:blipFill>
          <a:blip r:embed="rId5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78255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Early Development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76547" y="1656019"/>
            <a:ext cx="3367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1955 – Fuel Facility Development</a:t>
            </a:r>
            <a:endParaRPr lang="en-US" sz="2400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04603" y="4797396"/>
            <a:ext cx="3226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1957 – Fuel Facility Operation and Commercial Fishing Fleet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23786" r="34668" b="27693"/>
          <a:stretch/>
        </p:blipFill>
        <p:spPr>
          <a:xfrm>
            <a:off x="4724400" y="3581400"/>
            <a:ext cx="4287717" cy="3062655"/>
          </a:xfrm>
          <a:prstGeom prst="rect">
            <a:avLst/>
          </a:prstGeom>
          <a:ln w="2540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7" t="4818" r="14332" b="18972"/>
          <a:stretch/>
        </p:blipFill>
        <p:spPr>
          <a:xfrm>
            <a:off x="1295400" y="1303493"/>
            <a:ext cx="4009292" cy="2981821"/>
          </a:xfrm>
          <a:prstGeom prst="rect">
            <a:avLst/>
          </a:prstGeom>
          <a:ln w="25400">
            <a:noFill/>
          </a:ln>
        </p:spPr>
      </p:pic>
      <p:pic>
        <p:nvPicPr>
          <p:cNvPr id="7" name="Picture 6" descr="Photo 7.jpg"/>
          <p:cNvPicPr preferRelativeResize="0">
            <a:picLocks/>
          </p:cNvPicPr>
          <p:nvPr/>
        </p:nvPicPr>
        <p:blipFill>
          <a:blip r:embed="rId6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51699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Fueling Operation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2999" y="1291529"/>
            <a:ext cx="785153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Fuel facility operated from 1950’s to 2015</a:t>
            </a:r>
          </a:p>
          <a:p>
            <a:pPr>
              <a:buSzPct val="100000"/>
            </a:pPr>
            <a:endParaRPr lang="en-US" sz="2000" dirty="0" smtClean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Environmental controls limited during operational period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v"/>
            </a:pPr>
            <a:r>
              <a:rPr lang="en-US" sz="2000" dirty="0" smtClean="0"/>
              <a:t>Unlined containment area</a:t>
            </a:r>
          </a:p>
          <a:p>
            <a:pPr lvl="1">
              <a:buSzPct val="100000"/>
            </a:pPr>
            <a:endParaRPr lang="en-US" sz="2000" dirty="0" smtClean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Documented spills and releases to soil and groundwater</a:t>
            </a:r>
          </a:p>
          <a:p>
            <a:pPr>
              <a:buSzPct val="10000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4006895" cy="30051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1" y="3649397"/>
            <a:ext cx="3552743" cy="300517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 descr="Photo 7.jpg"/>
          <p:cNvPicPr preferRelativeResize="0">
            <a:picLocks/>
          </p:cNvPicPr>
          <p:nvPr/>
        </p:nvPicPr>
        <p:blipFill>
          <a:blip r:embed="rId5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74131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Facility Closure &amp; Present </a:t>
            </a:r>
            <a:r>
              <a:rPr lang="en-US" b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</a:t>
            </a:r>
            <a:r>
              <a:rPr lang="en-US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4343400"/>
            <a:ext cx="754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Fuel facility closed in 2015 (operator retired)</a:t>
            </a:r>
          </a:p>
          <a:p>
            <a:pPr>
              <a:buSzPct val="100000"/>
            </a:pPr>
            <a:endParaRPr lang="en-US" sz="2000" dirty="0" smtClean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Opportunity for cleanup of historical spills and releases</a:t>
            </a:r>
          </a:p>
          <a:p>
            <a:pPr>
              <a:buSzPct val="100000"/>
            </a:pPr>
            <a:endParaRPr lang="en-US" sz="2000" dirty="0" smtClean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Ongoing planning to determine future land use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25336"/>
            <a:ext cx="6230345" cy="3352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Photo 7.jpg"/>
          <p:cNvPicPr preferRelativeResize="0">
            <a:picLocks/>
          </p:cNvPicPr>
          <p:nvPr/>
        </p:nvPicPr>
        <p:blipFill>
          <a:blip r:embed="rId4" cstate="print"/>
          <a:srcRect r="81000"/>
          <a:stretch>
            <a:fillRect/>
          </a:stretch>
        </p:blipFill>
        <p:spPr>
          <a:xfrm>
            <a:off x="0" y="0"/>
            <a:ext cx="1216152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62463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7604</TotalTime>
  <Words>596</Words>
  <Application>Microsoft Office PowerPoint</Application>
  <PresentationFormat>On-screen Show (4:3)</PresentationFormat>
  <Paragraphs>183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Beginnings</vt:lpstr>
      <vt:lpstr>Early Development</vt:lpstr>
      <vt:lpstr>Fueling Operation</vt:lpstr>
      <vt:lpstr>Facility Closure &amp; Present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 of Bellingham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Cornwall Landfill – Summary of Habitat Modifications</dc:title>
  <dc:creator>BrianG</dc:creator>
  <cp:lastModifiedBy>Petrovich, Brad (ECY)</cp:lastModifiedBy>
  <cp:revision>450</cp:revision>
  <dcterms:created xsi:type="dcterms:W3CDTF">2009-10-13T05:05:46Z</dcterms:created>
  <dcterms:modified xsi:type="dcterms:W3CDTF">2018-05-10T00:53:48Z</dcterms:modified>
</cp:coreProperties>
</file>