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7" r:id="rId2"/>
    <p:sldId id="271" r:id="rId3"/>
    <p:sldId id="258" r:id="rId4"/>
    <p:sldId id="319" r:id="rId5"/>
    <p:sldId id="294" r:id="rId6"/>
    <p:sldId id="331" r:id="rId7"/>
    <p:sldId id="332" r:id="rId8"/>
    <p:sldId id="333" r:id="rId9"/>
    <p:sldId id="334" r:id="rId10"/>
    <p:sldId id="322" r:id="rId11"/>
    <p:sldId id="280" r:id="rId12"/>
    <p:sldId id="324" r:id="rId13"/>
    <p:sldId id="328" r:id="rId14"/>
    <p:sldId id="325" r:id="rId15"/>
    <p:sldId id="335" r:id="rId16"/>
    <p:sldId id="326" r:id="rId17"/>
    <p:sldId id="329" r:id="rId18"/>
    <p:sldId id="261" r:id="rId19"/>
  </p:sldIdLst>
  <p:sldSz cx="9144000" cy="6858000" type="screen4x3"/>
  <p:notesSz cx="68580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n Howard" initials="BH" lastIdx="0" clrIdx="0">
    <p:extLst>
      <p:ext uri="{19B8F6BF-5375-455C-9EA6-DF929625EA0E}">
        <p15:presenceInfo xmlns:p15="http://schemas.microsoft.com/office/powerpoint/2012/main" userId="S-1-5-21-1083555744-4052869208-2240593705-520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A539"/>
    <a:srgbClr val="185394"/>
    <a:srgbClr val="0033CC"/>
    <a:srgbClr val="981E1E"/>
    <a:srgbClr val="990000"/>
    <a:srgbClr val="DB9B1B"/>
    <a:srgbClr val="A2A690"/>
    <a:srgbClr val="969EA0"/>
    <a:srgbClr val="1D63AF"/>
    <a:srgbClr val="4244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02" autoAdjust="0"/>
    <p:restoredTop sz="95923" autoAdjust="0"/>
  </p:normalViewPr>
  <p:slideViewPr>
    <p:cSldViewPr>
      <p:cViewPr varScale="1">
        <p:scale>
          <a:sx n="116" d="100"/>
          <a:sy n="116" d="100"/>
        </p:scale>
        <p:origin x="146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21" d="100"/>
          <a:sy n="21" d="100"/>
        </p:scale>
        <p:origin x="-3366" y="-192"/>
      </p:cViewPr>
      <p:guideLst>
        <p:guide orient="horz" pos="2928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5D88699-3D3F-4273-883F-6A0E11F226AE}" type="doc">
      <dgm:prSet loTypeId="urn:microsoft.com/office/officeart/2005/8/layout/vProcess5" loCatId="process" qsTypeId="urn:microsoft.com/office/officeart/2005/8/quickstyle/3d3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8E7A3BF9-5C1E-4DD8-A810-B44A0664493E}">
      <dgm:prSet phldrT="[Text]"/>
      <dgm:spPr/>
      <dgm:t>
        <a:bodyPr/>
        <a:lstStyle/>
        <a:p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Initial Site Assessment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D0FC4E9-E2DA-4EA8-8281-41DDEA3099B3}" type="parTrans" cxnId="{0F35875F-05CE-4CA2-8C77-95735B434291}">
      <dgm:prSet/>
      <dgm:spPr/>
      <dgm:t>
        <a:bodyPr/>
        <a:lstStyle/>
        <a:p>
          <a:endParaRPr lang="en-US"/>
        </a:p>
      </dgm:t>
    </dgm:pt>
    <dgm:pt modelId="{95093266-06AB-48C3-A9E8-53446FAA8DF1}" type="sibTrans" cxnId="{0F35875F-05CE-4CA2-8C77-95735B434291}">
      <dgm:prSet/>
      <dgm:spPr/>
      <dgm:t>
        <a:bodyPr/>
        <a:lstStyle/>
        <a:p>
          <a:endParaRPr lang="en-US" dirty="0"/>
        </a:p>
      </dgm:t>
    </dgm:pt>
    <dgm:pt modelId="{14FD926A-23A3-4473-8840-C7DB5A7B8E28}">
      <dgm:prSet phldrT="[Text]"/>
      <dgm:spPr/>
      <dgm:t>
        <a:bodyPr/>
        <a:lstStyle/>
        <a:p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Remedial Investigation/ Feasibility Study (RI/FS)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D2C4277-9315-47DE-BAD8-07E5F6884A8B}" type="parTrans" cxnId="{61501D7C-FE17-4A47-BB0B-72D5DF78260A}">
      <dgm:prSet/>
      <dgm:spPr/>
      <dgm:t>
        <a:bodyPr/>
        <a:lstStyle/>
        <a:p>
          <a:endParaRPr lang="en-US"/>
        </a:p>
      </dgm:t>
    </dgm:pt>
    <dgm:pt modelId="{A694847F-F24B-4896-9127-BCB5316F89B3}" type="sibTrans" cxnId="{61501D7C-FE17-4A47-BB0B-72D5DF78260A}">
      <dgm:prSet/>
      <dgm:spPr/>
      <dgm:t>
        <a:bodyPr/>
        <a:lstStyle/>
        <a:p>
          <a:endParaRPr lang="en-US" dirty="0"/>
        </a:p>
      </dgm:t>
    </dgm:pt>
    <dgm:pt modelId="{2A6CB36A-9412-4F49-A5F3-C44ED6248502}">
      <dgm:prSet phldrT="[Text]"/>
      <dgm:spPr/>
      <dgm:t>
        <a:bodyPr/>
        <a:lstStyle/>
        <a:p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Interim Actions (if necessary)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C90E533-825D-454D-9767-C9F1422D3537}" type="parTrans" cxnId="{ABDE10FA-4C49-452F-880B-EAC54A113FE8}">
      <dgm:prSet/>
      <dgm:spPr/>
      <dgm:t>
        <a:bodyPr/>
        <a:lstStyle/>
        <a:p>
          <a:endParaRPr lang="en-US"/>
        </a:p>
      </dgm:t>
    </dgm:pt>
    <dgm:pt modelId="{E6123AAE-E39E-4395-9F47-CA0923A4D958}" type="sibTrans" cxnId="{ABDE10FA-4C49-452F-880B-EAC54A113FE8}">
      <dgm:prSet/>
      <dgm:spPr/>
      <dgm:t>
        <a:bodyPr/>
        <a:lstStyle/>
        <a:p>
          <a:endParaRPr lang="en-US" dirty="0"/>
        </a:p>
      </dgm:t>
    </dgm:pt>
    <dgm:pt modelId="{A6FD0D57-D61E-412B-A079-F7D1F6F7DF9A}">
      <dgm:prSet phldrT="[Text]"/>
      <dgm:spPr>
        <a:solidFill>
          <a:srgbClr val="7030A0"/>
        </a:solidFill>
      </dgm:spPr>
      <dgm:t>
        <a:bodyPr/>
        <a:lstStyle/>
        <a:p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Remedial Design, Permitting, Construction, and Monitoring 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0945EAE-51E5-4702-AFDA-49781033A1F6}" type="parTrans" cxnId="{9916EDD5-F895-42FD-B33A-96C285158A44}">
      <dgm:prSet/>
      <dgm:spPr/>
      <dgm:t>
        <a:bodyPr/>
        <a:lstStyle/>
        <a:p>
          <a:endParaRPr lang="en-US"/>
        </a:p>
      </dgm:t>
    </dgm:pt>
    <dgm:pt modelId="{14FBBDAE-D11B-4A5D-935D-223152B4F93F}" type="sibTrans" cxnId="{9916EDD5-F895-42FD-B33A-96C285158A44}">
      <dgm:prSet/>
      <dgm:spPr/>
      <dgm:t>
        <a:bodyPr/>
        <a:lstStyle/>
        <a:p>
          <a:endParaRPr lang="en-US" dirty="0"/>
        </a:p>
      </dgm:t>
    </dgm:pt>
    <dgm:pt modelId="{DA783A78-EDEC-41C0-8047-8E0303383B5D}">
      <dgm:prSet phldrT="[Text]"/>
      <dgm:spPr/>
      <dgm:t>
        <a:bodyPr/>
        <a:lstStyle/>
        <a:p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Agreed Order Amendment &amp; Cleanup Action Plan 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DB202BC-1CC4-455F-A4CA-AADB04AC5FE8}" type="parTrans" cxnId="{97EB5C0F-950D-4B53-8592-6B20102043DE}">
      <dgm:prSet/>
      <dgm:spPr/>
      <dgm:t>
        <a:bodyPr/>
        <a:lstStyle/>
        <a:p>
          <a:endParaRPr lang="en-US"/>
        </a:p>
      </dgm:t>
    </dgm:pt>
    <dgm:pt modelId="{15A3A031-BBAB-431B-B633-EE34D17E54A4}" type="sibTrans" cxnId="{97EB5C0F-950D-4B53-8592-6B20102043DE}">
      <dgm:prSet/>
      <dgm:spPr/>
      <dgm:t>
        <a:bodyPr/>
        <a:lstStyle/>
        <a:p>
          <a:endParaRPr lang="en-US"/>
        </a:p>
      </dgm:t>
    </dgm:pt>
    <dgm:pt modelId="{06E1C352-08D4-4DCB-B190-214287337C1A}" type="pres">
      <dgm:prSet presAssocID="{75D88699-3D3F-4273-883F-6A0E11F226AE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D77D70C-3847-4CF1-A101-2843C505402E}" type="pres">
      <dgm:prSet presAssocID="{75D88699-3D3F-4273-883F-6A0E11F226AE}" presName="dummyMaxCanvas" presStyleCnt="0">
        <dgm:presLayoutVars/>
      </dgm:prSet>
      <dgm:spPr/>
      <dgm:t>
        <a:bodyPr/>
        <a:lstStyle/>
        <a:p>
          <a:endParaRPr lang="en-US"/>
        </a:p>
      </dgm:t>
    </dgm:pt>
    <dgm:pt modelId="{F108EB66-7D8C-4227-A984-65E5F31A76DD}" type="pres">
      <dgm:prSet presAssocID="{75D88699-3D3F-4273-883F-6A0E11F226AE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456716-42D2-45B1-B9A0-D77ED27A301E}" type="pres">
      <dgm:prSet presAssocID="{75D88699-3D3F-4273-883F-6A0E11F226AE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4D24D76-3A18-412A-94F8-A2C04A0BF901}" type="pres">
      <dgm:prSet presAssocID="{75D88699-3D3F-4273-883F-6A0E11F226AE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C909AC-A570-46FC-9CD2-10AC37F0753F}" type="pres">
      <dgm:prSet presAssocID="{75D88699-3D3F-4273-883F-6A0E11F226AE}" presName="FiveNodes_4" presStyleLbl="node1" presStyleIdx="3" presStyleCnt="5" custLinFactY="16667" custLinFactNeighborX="5984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DE2A4D-10E1-4726-968F-576207E69023}" type="pres">
      <dgm:prSet presAssocID="{75D88699-3D3F-4273-883F-6A0E11F226AE}" presName="FiveNodes_5" presStyleLbl="node1" presStyleIdx="4" presStyleCnt="5" custLinFactY="-15278" custLinFactNeighborX="-8011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9867E64-5220-4E49-A894-D4854862BC76}" type="pres">
      <dgm:prSet presAssocID="{75D88699-3D3F-4273-883F-6A0E11F226AE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078CF3-7755-4480-84EA-6B82858A9F69}" type="pres">
      <dgm:prSet presAssocID="{75D88699-3D3F-4273-883F-6A0E11F226AE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548BE9-53DC-46ED-9911-BF626A975E3E}" type="pres">
      <dgm:prSet presAssocID="{75D88699-3D3F-4273-883F-6A0E11F226AE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8784E9-4E7B-43E1-806C-CFA2FC047F24}" type="pres">
      <dgm:prSet presAssocID="{75D88699-3D3F-4273-883F-6A0E11F226AE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18859EE-BDF7-468C-8E49-53A80E74FC3C}" type="pres">
      <dgm:prSet presAssocID="{75D88699-3D3F-4273-883F-6A0E11F226AE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916DA17-6BCC-4A78-AF26-1546A6AC74DA}" type="pres">
      <dgm:prSet presAssocID="{75D88699-3D3F-4273-883F-6A0E11F226AE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F405F3-1D0D-4E4D-AD09-DF2C3F17AF0D}" type="pres">
      <dgm:prSet presAssocID="{75D88699-3D3F-4273-883F-6A0E11F226AE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98DF8D3-D5E6-4E4C-B08C-3DF162F45FBE}" type="pres">
      <dgm:prSet presAssocID="{75D88699-3D3F-4273-883F-6A0E11F226AE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09AF58-99DD-4C6F-9BB6-E4B37D1A0753}" type="pres">
      <dgm:prSet presAssocID="{75D88699-3D3F-4273-883F-6A0E11F226AE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F35875F-05CE-4CA2-8C77-95735B434291}" srcId="{75D88699-3D3F-4273-883F-6A0E11F226AE}" destId="{8E7A3BF9-5C1E-4DD8-A810-B44A0664493E}" srcOrd="0" destOrd="0" parTransId="{0D0FC4E9-E2DA-4EA8-8281-41DDEA3099B3}" sibTransId="{95093266-06AB-48C3-A9E8-53446FAA8DF1}"/>
    <dgm:cxn modelId="{F325134D-9FCC-498F-B2BC-1F5E1A9A0A5F}" type="presOf" srcId="{2A6CB36A-9412-4F49-A5F3-C44ED6248502}" destId="{C4D24D76-3A18-412A-94F8-A2C04A0BF901}" srcOrd="0" destOrd="0" presId="urn:microsoft.com/office/officeart/2005/8/layout/vProcess5"/>
    <dgm:cxn modelId="{E349795F-9CB4-4C31-B00D-92314A4A2E56}" type="presOf" srcId="{8E7A3BF9-5C1E-4DD8-A810-B44A0664493E}" destId="{A18859EE-BDF7-468C-8E49-53A80E74FC3C}" srcOrd="1" destOrd="0" presId="urn:microsoft.com/office/officeart/2005/8/layout/vProcess5"/>
    <dgm:cxn modelId="{38CD660B-9942-4EFF-BA12-1BB0DACED6F5}" type="presOf" srcId="{14FD926A-23A3-4473-8840-C7DB5A7B8E28}" destId="{9916DA17-6BCC-4A78-AF26-1546A6AC74DA}" srcOrd="1" destOrd="0" presId="urn:microsoft.com/office/officeart/2005/8/layout/vProcess5"/>
    <dgm:cxn modelId="{9BDB38E1-3BE9-4AFB-A44B-BBAA3E8BA257}" type="presOf" srcId="{DA783A78-EDEC-41C0-8047-8E0303383B5D}" destId="{51DE2A4D-10E1-4726-968F-576207E69023}" srcOrd="0" destOrd="0" presId="urn:microsoft.com/office/officeart/2005/8/layout/vProcess5"/>
    <dgm:cxn modelId="{31D33FF1-848F-4A49-A77C-B6A622C445E3}" type="presOf" srcId="{14FD926A-23A3-4473-8840-C7DB5A7B8E28}" destId="{90456716-42D2-45B1-B9A0-D77ED27A301E}" srcOrd="0" destOrd="0" presId="urn:microsoft.com/office/officeart/2005/8/layout/vProcess5"/>
    <dgm:cxn modelId="{B5A4DD81-52B2-4FC5-86A2-3E91C7A8E38C}" type="presOf" srcId="{75D88699-3D3F-4273-883F-6A0E11F226AE}" destId="{06E1C352-08D4-4DCB-B190-214287337C1A}" srcOrd="0" destOrd="0" presId="urn:microsoft.com/office/officeart/2005/8/layout/vProcess5"/>
    <dgm:cxn modelId="{F9833325-B971-4954-A702-D8CC85FE82FF}" type="presOf" srcId="{95093266-06AB-48C3-A9E8-53446FAA8DF1}" destId="{D9867E64-5220-4E49-A894-D4854862BC76}" srcOrd="0" destOrd="0" presId="urn:microsoft.com/office/officeart/2005/8/layout/vProcess5"/>
    <dgm:cxn modelId="{A8048BF7-E87A-47E2-85F8-5D927EB02001}" type="presOf" srcId="{8E7A3BF9-5C1E-4DD8-A810-B44A0664493E}" destId="{F108EB66-7D8C-4227-A984-65E5F31A76DD}" srcOrd="0" destOrd="0" presId="urn:microsoft.com/office/officeart/2005/8/layout/vProcess5"/>
    <dgm:cxn modelId="{E20AE68B-0EB0-4FAE-B995-469E094DAF5D}" type="presOf" srcId="{2A6CB36A-9412-4F49-A5F3-C44ED6248502}" destId="{93F405F3-1D0D-4E4D-AD09-DF2C3F17AF0D}" srcOrd="1" destOrd="0" presId="urn:microsoft.com/office/officeart/2005/8/layout/vProcess5"/>
    <dgm:cxn modelId="{9916EDD5-F895-42FD-B33A-96C285158A44}" srcId="{75D88699-3D3F-4273-883F-6A0E11F226AE}" destId="{A6FD0D57-D61E-412B-A079-F7D1F6F7DF9A}" srcOrd="3" destOrd="0" parTransId="{80945EAE-51E5-4702-AFDA-49781033A1F6}" sibTransId="{14FBBDAE-D11B-4A5D-935D-223152B4F93F}"/>
    <dgm:cxn modelId="{761684CB-DE66-4197-A574-7DB758AE2A11}" type="presOf" srcId="{A6FD0D57-D61E-412B-A079-F7D1F6F7DF9A}" destId="{7CC909AC-A570-46FC-9CD2-10AC37F0753F}" srcOrd="0" destOrd="0" presId="urn:microsoft.com/office/officeart/2005/8/layout/vProcess5"/>
    <dgm:cxn modelId="{6126F9F9-03B4-4E32-80CB-DDDB126EFC67}" type="presOf" srcId="{A6FD0D57-D61E-412B-A079-F7D1F6F7DF9A}" destId="{298DF8D3-D5E6-4E4C-B08C-3DF162F45FBE}" srcOrd="1" destOrd="0" presId="urn:microsoft.com/office/officeart/2005/8/layout/vProcess5"/>
    <dgm:cxn modelId="{CE496680-98D2-441A-AEF8-B70B29875556}" type="presOf" srcId="{DA783A78-EDEC-41C0-8047-8E0303383B5D}" destId="{6809AF58-99DD-4C6F-9BB6-E4B37D1A0753}" srcOrd="1" destOrd="0" presId="urn:microsoft.com/office/officeart/2005/8/layout/vProcess5"/>
    <dgm:cxn modelId="{0C99BA3B-0745-472D-AB9B-74AEAD25FBA3}" type="presOf" srcId="{A694847F-F24B-4896-9127-BCB5316F89B3}" destId="{37078CF3-7755-4480-84EA-6B82858A9F69}" srcOrd="0" destOrd="0" presId="urn:microsoft.com/office/officeart/2005/8/layout/vProcess5"/>
    <dgm:cxn modelId="{BE8A04EA-9C62-4D44-BC4A-9F6EC10A3345}" type="presOf" srcId="{E6123AAE-E39E-4395-9F47-CA0923A4D958}" destId="{06548BE9-53DC-46ED-9911-BF626A975E3E}" srcOrd="0" destOrd="0" presId="urn:microsoft.com/office/officeart/2005/8/layout/vProcess5"/>
    <dgm:cxn modelId="{B88FE63E-ECC5-472B-8865-826A02910FAD}" type="presOf" srcId="{14FBBDAE-D11B-4A5D-935D-223152B4F93F}" destId="{708784E9-4E7B-43E1-806C-CFA2FC047F24}" srcOrd="0" destOrd="0" presId="urn:microsoft.com/office/officeart/2005/8/layout/vProcess5"/>
    <dgm:cxn modelId="{97EB5C0F-950D-4B53-8592-6B20102043DE}" srcId="{75D88699-3D3F-4273-883F-6A0E11F226AE}" destId="{DA783A78-EDEC-41C0-8047-8E0303383B5D}" srcOrd="4" destOrd="0" parTransId="{BDB202BC-1CC4-455F-A4CA-AADB04AC5FE8}" sibTransId="{15A3A031-BBAB-431B-B633-EE34D17E54A4}"/>
    <dgm:cxn modelId="{ABDE10FA-4C49-452F-880B-EAC54A113FE8}" srcId="{75D88699-3D3F-4273-883F-6A0E11F226AE}" destId="{2A6CB36A-9412-4F49-A5F3-C44ED6248502}" srcOrd="2" destOrd="0" parTransId="{3C90E533-825D-454D-9767-C9F1422D3537}" sibTransId="{E6123AAE-E39E-4395-9F47-CA0923A4D958}"/>
    <dgm:cxn modelId="{61501D7C-FE17-4A47-BB0B-72D5DF78260A}" srcId="{75D88699-3D3F-4273-883F-6A0E11F226AE}" destId="{14FD926A-23A3-4473-8840-C7DB5A7B8E28}" srcOrd="1" destOrd="0" parTransId="{DD2C4277-9315-47DE-BAD8-07E5F6884A8B}" sibTransId="{A694847F-F24B-4896-9127-BCB5316F89B3}"/>
    <dgm:cxn modelId="{E665B6B9-B0C7-4640-9FFF-25E4E1B73A08}" type="presParOf" srcId="{06E1C352-08D4-4DCB-B190-214287337C1A}" destId="{7D77D70C-3847-4CF1-A101-2843C505402E}" srcOrd="0" destOrd="0" presId="urn:microsoft.com/office/officeart/2005/8/layout/vProcess5"/>
    <dgm:cxn modelId="{57539E4C-1258-443E-A4DC-7DC2E09738F3}" type="presParOf" srcId="{06E1C352-08D4-4DCB-B190-214287337C1A}" destId="{F108EB66-7D8C-4227-A984-65E5F31A76DD}" srcOrd="1" destOrd="0" presId="urn:microsoft.com/office/officeart/2005/8/layout/vProcess5"/>
    <dgm:cxn modelId="{63F26D37-1B9A-4AF7-80CB-4FA2F0DCEF34}" type="presParOf" srcId="{06E1C352-08D4-4DCB-B190-214287337C1A}" destId="{90456716-42D2-45B1-B9A0-D77ED27A301E}" srcOrd="2" destOrd="0" presId="urn:microsoft.com/office/officeart/2005/8/layout/vProcess5"/>
    <dgm:cxn modelId="{D7E538A4-94F0-459A-A211-2D0B210C7F62}" type="presParOf" srcId="{06E1C352-08D4-4DCB-B190-214287337C1A}" destId="{C4D24D76-3A18-412A-94F8-A2C04A0BF901}" srcOrd="3" destOrd="0" presId="urn:microsoft.com/office/officeart/2005/8/layout/vProcess5"/>
    <dgm:cxn modelId="{A85FEB57-E163-472C-A395-BCAE4381D0AD}" type="presParOf" srcId="{06E1C352-08D4-4DCB-B190-214287337C1A}" destId="{7CC909AC-A570-46FC-9CD2-10AC37F0753F}" srcOrd="4" destOrd="0" presId="urn:microsoft.com/office/officeart/2005/8/layout/vProcess5"/>
    <dgm:cxn modelId="{71224F15-3261-4225-8FAE-31DD86175A46}" type="presParOf" srcId="{06E1C352-08D4-4DCB-B190-214287337C1A}" destId="{51DE2A4D-10E1-4726-968F-576207E69023}" srcOrd="5" destOrd="0" presId="urn:microsoft.com/office/officeart/2005/8/layout/vProcess5"/>
    <dgm:cxn modelId="{09DE5C70-3E25-462F-88BC-7E857D575592}" type="presParOf" srcId="{06E1C352-08D4-4DCB-B190-214287337C1A}" destId="{D9867E64-5220-4E49-A894-D4854862BC76}" srcOrd="6" destOrd="0" presId="urn:microsoft.com/office/officeart/2005/8/layout/vProcess5"/>
    <dgm:cxn modelId="{B5B46D78-0007-4CD6-87C3-75FCC9D44D30}" type="presParOf" srcId="{06E1C352-08D4-4DCB-B190-214287337C1A}" destId="{37078CF3-7755-4480-84EA-6B82858A9F69}" srcOrd="7" destOrd="0" presId="urn:microsoft.com/office/officeart/2005/8/layout/vProcess5"/>
    <dgm:cxn modelId="{51C1633D-40A0-44DC-88B5-D587AB5DC881}" type="presParOf" srcId="{06E1C352-08D4-4DCB-B190-214287337C1A}" destId="{06548BE9-53DC-46ED-9911-BF626A975E3E}" srcOrd="8" destOrd="0" presId="urn:microsoft.com/office/officeart/2005/8/layout/vProcess5"/>
    <dgm:cxn modelId="{8A6798FE-527D-4E54-8564-436E324B447A}" type="presParOf" srcId="{06E1C352-08D4-4DCB-B190-214287337C1A}" destId="{708784E9-4E7B-43E1-806C-CFA2FC047F24}" srcOrd="9" destOrd="0" presId="urn:microsoft.com/office/officeart/2005/8/layout/vProcess5"/>
    <dgm:cxn modelId="{3E5B5E3D-BFDA-4155-9CD2-24C6A7B4BD65}" type="presParOf" srcId="{06E1C352-08D4-4DCB-B190-214287337C1A}" destId="{A18859EE-BDF7-468C-8E49-53A80E74FC3C}" srcOrd="10" destOrd="0" presId="urn:microsoft.com/office/officeart/2005/8/layout/vProcess5"/>
    <dgm:cxn modelId="{CC7A1883-673C-40B8-B81B-3E6900BECCC6}" type="presParOf" srcId="{06E1C352-08D4-4DCB-B190-214287337C1A}" destId="{9916DA17-6BCC-4A78-AF26-1546A6AC74DA}" srcOrd="11" destOrd="0" presId="urn:microsoft.com/office/officeart/2005/8/layout/vProcess5"/>
    <dgm:cxn modelId="{F1FDD23E-DEDB-4064-805F-FE5FE9693E27}" type="presParOf" srcId="{06E1C352-08D4-4DCB-B190-214287337C1A}" destId="{93F405F3-1D0D-4E4D-AD09-DF2C3F17AF0D}" srcOrd="12" destOrd="0" presId="urn:microsoft.com/office/officeart/2005/8/layout/vProcess5"/>
    <dgm:cxn modelId="{0139B60F-748A-4193-B734-A8BBCE6D7F08}" type="presParOf" srcId="{06E1C352-08D4-4DCB-B190-214287337C1A}" destId="{298DF8D3-D5E6-4E4C-B08C-3DF162F45FBE}" srcOrd="13" destOrd="0" presId="urn:microsoft.com/office/officeart/2005/8/layout/vProcess5"/>
    <dgm:cxn modelId="{5B41B359-EC1B-4709-8C83-A6F3F95BC0FB}" type="presParOf" srcId="{06E1C352-08D4-4DCB-B190-214287337C1A}" destId="{6809AF58-99DD-4C6F-9BB6-E4B37D1A0753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07" tIns="45704" rIns="91407" bIns="45704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07" tIns="45704" rIns="91407" bIns="45704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AA491402-326B-4CA9-B139-302BF71EE7EE}" type="datetimeFigureOut">
              <a:rPr lang="en-US"/>
              <a:pPr>
                <a:defRPr/>
              </a:pPr>
              <a:t>5/9/2018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lIns="91407" tIns="45704" rIns="91407" bIns="45704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lIns="91407" tIns="45704" rIns="91407" bIns="45704" rtlCol="0" anchor="b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AE441941-9A9F-402D-945D-47182061EB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3387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7" tIns="45704" rIns="91407" bIns="45704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7" tIns="45704" rIns="91407" bIns="45704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049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16425"/>
            <a:ext cx="548640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7" tIns="45704" rIns="91407" bIns="4570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7" tIns="45704" rIns="91407" bIns="45704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7" tIns="45704" rIns="91407" bIns="45704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673FBDF5-B7FC-4DF1-9531-9AF7E1F5C1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81082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1466B7-3054-47D2-B933-2B4AED8B3A4E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2662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8" name="Slide Number Placeholder 3"/>
          <p:cNvSpPr txBox="1">
            <a:spLocks noGrp="1"/>
          </p:cNvSpPr>
          <p:nvPr/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7" tIns="45704" rIns="91407" bIns="45704" anchor="b"/>
          <a:lstStyle/>
          <a:p>
            <a:pPr algn="r"/>
            <a:fld id="{A5BC1549-6885-4483-951B-2A2AB8C3CA77}" type="slidenum">
              <a:rPr lang="en-US" sz="1200">
                <a:latin typeface="Calibri" pitchFamily="34" charset="0"/>
              </a:rPr>
              <a:pPr algn="r"/>
              <a:t>1</a:t>
            </a:fld>
            <a:endParaRPr lang="en-US" sz="1200" dirty="0">
              <a:latin typeface="Calibri" pitchFamily="34" charset="0"/>
            </a:endParaRPr>
          </a:p>
        </p:txBody>
      </p:sp>
      <p:sp>
        <p:nvSpPr>
          <p:cNvPr id="26629" name="Rectangle 4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399603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E95E7F5-77D7-4EE4-99A5-92C67DD77915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2969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700" name="Slide Number Placeholder 3"/>
          <p:cNvSpPr txBox="1">
            <a:spLocks noGrp="1"/>
          </p:cNvSpPr>
          <p:nvPr/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7" tIns="45704" rIns="91407" bIns="45704" anchor="b"/>
          <a:lstStyle/>
          <a:p>
            <a:pPr algn="r"/>
            <a:fld id="{2B6CC9DB-0971-4D8D-9572-7D79CA258EC5}" type="slidenum">
              <a:rPr lang="en-US" sz="1200">
                <a:latin typeface="Calibri" pitchFamily="34" charset="0"/>
              </a:rPr>
              <a:pPr algn="r"/>
              <a:t>2</a:t>
            </a:fld>
            <a:endParaRPr lang="en-US" sz="1200" dirty="0">
              <a:latin typeface="Calibri" pitchFamily="34" charset="0"/>
            </a:endParaRPr>
          </a:p>
        </p:txBody>
      </p:sp>
      <p:sp>
        <p:nvSpPr>
          <p:cNvPr id="29701" name="Rectangle 4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7567340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3DCC9E9-8F79-4BAA-B87D-7D91C8A50DA5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2765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2" name="Slide Number Placeholder 3"/>
          <p:cNvSpPr txBox="1">
            <a:spLocks noGrp="1"/>
          </p:cNvSpPr>
          <p:nvPr/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7" tIns="45704" rIns="91407" bIns="45704" anchor="b"/>
          <a:lstStyle/>
          <a:p>
            <a:pPr algn="r"/>
            <a:fld id="{8EF31ADB-45F8-49DF-975B-06BFD943E2F7}" type="slidenum">
              <a:rPr lang="en-US" sz="1200">
                <a:latin typeface="Calibri" pitchFamily="34" charset="0"/>
              </a:rPr>
              <a:pPr algn="r"/>
              <a:t>3</a:t>
            </a:fld>
            <a:endParaRPr lang="en-US" sz="1200" dirty="0">
              <a:latin typeface="Calibri" pitchFamily="34" charset="0"/>
            </a:endParaRPr>
          </a:p>
        </p:txBody>
      </p:sp>
      <p:sp>
        <p:nvSpPr>
          <p:cNvPr id="27653" name="Rectangle 4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107546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291389B-15D7-4168-95F6-26C7703C1954}" type="slidenum">
              <a:rPr lang="en-US" smtClean="0"/>
              <a:pPr/>
              <a:t>4</a:t>
            </a:fld>
            <a:endParaRPr lang="en-US" dirty="0" smtClean="0"/>
          </a:p>
        </p:txBody>
      </p:sp>
      <p:sp>
        <p:nvSpPr>
          <p:cNvPr id="3277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2" name="Slide Number Placeholder 3"/>
          <p:cNvSpPr txBox="1">
            <a:spLocks noGrp="1"/>
          </p:cNvSpPr>
          <p:nvPr/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7" tIns="45704" rIns="91407" bIns="45704" anchor="b"/>
          <a:lstStyle/>
          <a:p>
            <a:pPr algn="r"/>
            <a:fld id="{D0D6A443-E2F4-4D5A-BF5A-E55CEC33BD4B}" type="slidenum">
              <a:rPr lang="en-US" sz="1200">
                <a:latin typeface="Calibri" pitchFamily="34" charset="0"/>
              </a:rPr>
              <a:pPr algn="r"/>
              <a:t>4</a:t>
            </a:fld>
            <a:endParaRPr lang="en-US" sz="1200" dirty="0">
              <a:latin typeface="Calibri" pitchFamily="34" charset="0"/>
            </a:endParaRPr>
          </a:p>
        </p:txBody>
      </p:sp>
      <p:sp>
        <p:nvSpPr>
          <p:cNvPr id="32773" name="Rectangle 4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485131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E95E7F5-77D7-4EE4-99A5-92C67DD77915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2969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700" name="Slide Number Placeholder 3"/>
          <p:cNvSpPr txBox="1">
            <a:spLocks noGrp="1"/>
          </p:cNvSpPr>
          <p:nvPr/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7" tIns="45704" rIns="91407" bIns="45704" anchor="b"/>
          <a:lstStyle/>
          <a:p>
            <a:pPr algn="r"/>
            <a:fld id="{2B6CC9DB-0971-4D8D-9572-7D79CA258EC5}" type="slidenum">
              <a:rPr lang="en-US" sz="1200">
                <a:latin typeface="Calibri" pitchFamily="34" charset="0"/>
              </a:rPr>
              <a:pPr algn="r"/>
              <a:t>5</a:t>
            </a:fld>
            <a:endParaRPr lang="en-US" sz="1200" dirty="0">
              <a:latin typeface="Calibri" pitchFamily="34" charset="0"/>
            </a:endParaRPr>
          </a:p>
        </p:txBody>
      </p:sp>
      <p:sp>
        <p:nvSpPr>
          <p:cNvPr id="29701" name="Rectangle 4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9391710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C72A0-D2A8-4E61-9602-C08693FC4D33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630128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C72A0-D2A8-4E61-9602-C08693FC4D33}" type="slidenum">
              <a:rPr lang="en-US" altLang="en-US" smtClean="0"/>
              <a:pPr/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5573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C72A0-D2A8-4E61-9602-C08693FC4D33}" type="slidenum">
              <a:rPr lang="en-US" altLang="en-US" smtClean="0"/>
              <a:pPr/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74354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C72A0-D2A8-4E61-9602-C08693FC4D33}" type="slidenum">
              <a:rPr lang="en-US" altLang="en-US" smtClean="0"/>
              <a:pPr/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45632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F66390B-E1FD-47CE-961D-613E9888F0F3}" type="slidenum">
              <a:rPr lang="en-US" smtClean="0"/>
              <a:pPr/>
              <a:t>10</a:t>
            </a:fld>
            <a:endParaRPr lang="en-US" dirty="0" smtClean="0"/>
          </a:p>
        </p:txBody>
      </p:sp>
      <p:sp>
        <p:nvSpPr>
          <p:cNvPr id="3789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2" name="Slide Number Placeholder 3"/>
          <p:cNvSpPr txBox="1">
            <a:spLocks noGrp="1"/>
          </p:cNvSpPr>
          <p:nvPr/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7" tIns="45704" rIns="91407" bIns="45704" anchor="b"/>
          <a:lstStyle/>
          <a:p>
            <a:pPr algn="r"/>
            <a:fld id="{50A8E747-B555-4620-947B-0882DCDD5F8B}" type="slidenum">
              <a:rPr lang="en-US" sz="1200">
                <a:latin typeface="Calibri" pitchFamily="34" charset="0"/>
              </a:rPr>
              <a:pPr algn="r"/>
              <a:t>10</a:t>
            </a:fld>
            <a:endParaRPr lang="en-US" sz="1200" dirty="0">
              <a:latin typeface="Calibri" pitchFamily="34" charset="0"/>
            </a:endParaRPr>
          </a:p>
        </p:txBody>
      </p:sp>
      <p:sp>
        <p:nvSpPr>
          <p:cNvPr id="37893" name="Rectangle 4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342900" indent="-222250" eaLnBrk="0" hangingPunct="0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SzPct val="150000"/>
              <a:buFont typeface="Arial" pitchFamily="34" charset="0"/>
              <a:buChar char="•"/>
              <a:defRPr/>
            </a:pPr>
            <a:r>
              <a:rPr lang="en-US" sz="1000" kern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3 Geotechnical borings</a:t>
            </a:r>
          </a:p>
          <a:p>
            <a:pPr marL="342900" indent="-222250" eaLnBrk="0" hangingPunct="0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SzPct val="150000"/>
              <a:buFont typeface="Arial" pitchFamily="34" charset="0"/>
              <a:buChar char="•"/>
              <a:defRPr/>
            </a:pPr>
            <a:r>
              <a:rPr lang="en-US" sz="1000" kern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22 Direct-push soil borings</a:t>
            </a:r>
          </a:p>
          <a:p>
            <a:pPr marL="342900" indent="-222250" eaLnBrk="0" hangingPunct="0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SzPct val="150000"/>
              <a:buFont typeface="Arial" pitchFamily="34" charset="0"/>
              <a:buChar char="•"/>
              <a:defRPr/>
            </a:pPr>
            <a:r>
              <a:rPr lang="en-US" sz="1000" kern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Soil vapor evaluation</a:t>
            </a:r>
          </a:p>
          <a:p>
            <a:pPr marL="342900" indent="-222250" eaLnBrk="0" hangingPunct="0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SzPct val="150000"/>
              <a:buFont typeface="Arial" pitchFamily="34" charset="0"/>
              <a:buChar char="•"/>
              <a:defRPr/>
            </a:pPr>
            <a:r>
              <a:rPr lang="en-US" sz="1000" kern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Sediment quality testing</a:t>
            </a:r>
          </a:p>
          <a:p>
            <a:pPr marL="342900" indent="-222250" eaLnBrk="0" hangingPunct="0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SzPct val="150000"/>
              <a:buFont typeface="Arial" pitchFamily="34" charset="0"/>
              <a:buChar char="•"/>
              <a:defRPr/>
            </a:pPr>
            <a:r>
              <a:rPr lang="en-US" sz="1000" kern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12 Groundwater grab samples</a:t>
            </a:r>
          </a:p>
          <a:p>
            <a:pPr marL="342900" indent="-222250" eaLnBrk="0" hangingPunct="0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SzPct val="150000"/>
              <a:buFont typeface="Arial" pitchFamily="34" charset="0"/>
              <a:buChar char="•"/>
              <a:defRPr/>
            </a:pPr>
            <a:r>
              <a:rPr lang="en-US" sz="1000" kern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9 Groundwater monitoring wells</a:t>
            </a:r>
          </a:p>
          <a:p>
            <a:pPr marL="342900" indent="-222250" eaLnBrk="0" hangingPunct="0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SzPct val="150000"/>
              <a:buFont typeface="Arial" pitchFamily="34" charset="0"/>
              <a:buChar char="•"/>
              <a:defRPr/>
            </a:pPr>
            <a:r>
              <a:rPr lang="en-US" sz="1000" kern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LNAPL Evaluation</a:t>
            </a:r>
          </a:p>
          <a:p>
            <a:pPr marL="342900" indent="-222250" eaLnBrk="0" hangingPunct="0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SzPct val="150000"/>
              <a:buFont typeface="Arial" pitchFamily="34" charset="0"/>
              <a:buChar char="•"/>
              <a:defRPr/>
            </a:pPr>
            <a:r>
              <a:rPr lang="en-US" sz="1000" kern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Surface water quality testing</a:t>
            </a:r>
          </a:p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350404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EED564-3E9C-48D4-939B-61CEFB1BD614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3993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40" name="Slide Number Placeholder 3"/>
          <p:cNvSpPr txBox="1">
            <a:spLocks noGrp="1"/>
          </p:cNvSpPr>
          <p:nvPr/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7" tIns="45704" rIns="91407" bIns="45704" anchor="b"/>
          <a:lstStyle/>
          <a:p>
            <a:pPr algn="r"/>
            <a:fld id="{34246EB6-5FB0-4A07-A77A-3429F58168B6}" type="slidenum">
              <a:rPr lang="en-US" sz="1200">
                <a:latin typeface="Calibri" pitchFamily="34" charset="0"/>
              </a:rPr>
              <a:pPr algn="r"/>
              <a:t>11</a:t>
            </a:fld>
            <a:endParaRPr lang="en-US" sz="1200" dirty="0">
              <a:latin typeface="Calibri" pitchFamily="34" charset="0"/>
            </a:endParaRPr>
          </a:p>
        </p:txBody>
      </p:sp>
      <p:sp>
        <p:nvSpPr>
          <p:cNvPr id="39941" name="Rectangle 4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342900" indent="-222250" eaLnBrk="0" hangingPunct="0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SzPct val="150000"/>
              <a:buFont typeface="Arial" pitchFamily="34" charset="0"/>
              <a:buChar char="•"/>
              <a:defRPr/>
            </a:pPr>
            <a:r>
              <a:rPr lang="en-US" sz="1000" kern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Source – LNAPL and petroleum residuals from historical fueling facility</a:t>
            </a:r>
          </a:p>
          <a:p>
            <a:pPr marL="342900" indent="-222250" eaLnBrk="0" hangingPunct="0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SzPct val="150000"/>
              <a:buFont typeface="Arial" pitchFamily="34" charset="0"/>
              <a:buChar char="•"/>
              <a:defRPr/>
            </a:pPr>
            <a:r>
              <a:rPr lang="en-US" sz="1000" kern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F&amp;T – Petroleum and constituents in soil and groundwater</a:t>
            </a:r>
          </a:p>
          <a:p>
            <a:pPr marL="342900" indent="-222250" eaLnBrk="0" hangingPunct="0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SzPct val="150000"/>
              <a:buFont typeface="Arial" pitchFamily="34" charset="0"/>
              <a:buChar char="•"/>
              <a:defRPr/>
            </a:pPr>
            <a:r>
              <a:rPr lang="en-US" sz="1000" kern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Pathways – groundwater and vapor migration</a:t>
            </a:r>
          </a:p>
          <a:p>
            <a:pPr marL="342900" indent="-222250" eaLnBrk="0" hangingPunct="0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SzPct val="150000"/>
              <a:buFont typeface="Arial" pitchFamily="34" charset="0"/>
              <a:buChar char="•"/>
              <a:defRPr/>
            </a:pPr>
            <a:r>
              <a:rPr lang="en-US" sz="1000" kern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Potential Receptors – workers and adjacent aquatic organisms</a:t>
            </a:r>
          </a:p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908257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AAAB46E-62AE-4D9B-9287-0DDE171B8381}" type="slidenum">
              <a:rPr lang="en-US" smtClean="0"/>
              <a:pPr/>
              <a:t>12</a:t>
            </a:fld>
            <a:endParaRPr lang="en-US" dirty="0" smtClean="0"/>
          </a:p>
        </p:txBody>
      </p:sp>
      <p:sp>
        <p:nvSpPr>
          <p:cNvPr id="4198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8" name="Slide Number Placeholder 3"/>
          <p:cNvSpPr txBox="1">
            <a:spLocks noGrp="1"/>
          </p:cNvSpPr>
          <p:nvPr/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7" tIns="45704" rIns="91407" bIns="45704" anchor="b"/>
          <a:lstStyle/>
          <a:p>
            <a:pPr algn="r"/>
            <a:fld id="{E5B623A4-6C94-47F5-A961-3141C701EBF1}" type="slidenum">
              <a:rPr lang="en-US" sz="1200">
                <a:latin typeface="Calibri" pitchFamily="34" charset="0"/>
              </a:rPr>
              <a:pPr algn="r"/>
              <a:t>12</a:t>
            </a:fld>
            <a:endParaRPr lang="en-US" sz="1200" dirty="0">
              <a:latin typeface="Calibri" pitchFamily="34" charset="0"/>
            </a:endParaRPr>
          </a:p>
        </p:txBody>
      </p:sp>
      <p:sp>
        <p:nvSpPr>
          <p:cNvPr id="41989" name="Rectangle 4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320193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E95E7F5-77D7-4EE4-99A5-92C67DD77915}" type="slidenum">
              <a:rPr lang="en-US" smtClean="0"/>
              <a:pPr/>
              <a:t>13</a:t>
            </a:fld>
            <a:endParaRPr lang="en-US" dirty="0" smtClean="0"/>
          </a:p>
        </p:txBody>
      </p:sp>
      <p:sp>
        <p:nvSpPr>
          <p:cNvPr id="2969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700" name="Slide Number Placeholder 3"/>
          <p:cNvSpPr txBox="1">
            <a:spLocks noGrp="1"/>
          </p:cNvSpPr>
          <p:nvPr/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7" tIns="45704" rIns="91407" bIns="45704" anchor="b"/>
          <a:lstStyle/>
          <a:p>
            <a:pPr algn="r"/>
            <a:fld id="{2B6CC9DB-0971-4D8D-9572-7D79CA258EC5}" type="slidenum">
              <a:rPr lang="en-US" sz="1200">
                <a:latin typeface="Calibri" pitchFamily="34" charset="0"/>
              </a:rPr>
              <a:pPr algn="r"/>
              <a:t>13</a:t>
            </a:fld>
            <a:endParaRPr lang="en-US" sz="1200" dirty="0">
              <a:latin typeface="Calibri" pitchFamily="34" charset="0"/>
            </a:endParaRPr>
          </a:p>
        </p:txBody>
      </p:sp>
      <p:sp>
        <p:nvSpPr>
          <p:cNvPr id="29701" name="Rectangle 4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151066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AAAB46E-62AE-4D9B-9287-0DDE171B8381}" type="slidenum">
              <a:rPr lang="en-US" smtClean="0"/>
              <a:pPr/>
              <a:t>14</a:t>
            </a:fld>
            <a:endParaRPr lang="en-US" dirty="0" smtClean="0"/>
          </a:p>
        </p:txBody>
      </p:sp>
      <p:sp>
        <p:nvSpPr>
          <p:cNvPr id="4198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8" name="Slide Number Placeholder 3"/>
          <p:cNvSpPr txBox="1">
            <a:spLocks noGrp="1"/>
          </p:cNvSpPr>
          <p:nvPr/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7" tIns="45704" rIns="91407" bIns="45704" anchor="b"/>
          <a:lstStyle/>
          <a:p>
            <a:pPr algn="r"/>
            <a:fld id="{E5B623A4-6C94-47F5-A961-3141C701EBF1}" type="slidenum">
              <a:rPr lang="en-US" sz="1200">
                <a:latin typeface="Calibri" pitchFamily="34" charset="0"/>
              </a:rPr>
              <a:pPr algn="r"/>
              <a:t>14</a:t>
            </a:fld>
            <a:endParaRPr lang="en-US" sz="1200" dirty="0">
              <a:latin typeface="Calibri" pitchFamily="34" charset="0"/>
            </a:endParaRPr>
          </a:p>
        </p:txBody>
      </p:sp>
      <p:sp>
        <p:nvSpPr>
          <p:cNvPr id="41989" name="Rectangle 4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609795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AAAB46E-62AE-4D9B-9287-0DDE171B8381}" type="slidenum">
              <a:rPr lang="en-US" smtClean="0"/>
              <a:pPr/>
              <a:t>15</a:t>
            </a:fld>
            <a:endParaRPr lang="en-US" dirty="0" smtClean="0"/>
          </a:p>
        </p:txBody>
      </p:sp>
      <p:sp>
        <p:nvSpPr>
          <p:cNvPr id="4198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8" name="Slide Number Placeholder 3"/>
          <p:cNvSpPr txBox="1">
            <a:spLocks noGrp="1"/>
          </p:cNvSpPr>
          <p:nvPr/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7" tIns="45704" rIns="91407" bIns="45704" anchor="b"/>
          <a:lstStyle/>
          <a:p>
            <a:pPr algn="r"/>
            <a:fld id="{E5B623A4-6C94-47F5-A961-3141C701EBF1}" type="slidenum">
              <a:rPr lang="en-US" sz="1200">
                <a:latin typeface="Calibri" pitchFamily="34" charset="0"/>
              </a:rPr>
              <a:pPr algn="r"/>
              <a:t>15</a:t>
            </a:fld>
            <a:endParaRPr lang="en-US" sz="1200" dirty="0">
              <a:latin typeface="Calibri" pitchFamily="34" charset="0"/>
            </a:endParaRPr>
          </a:p>
        </p:txBody>
      </p:sp>
      <p:sp>
        <p:nvSpPr>
          <p:cNvPr id="41989" name="Rectangle 4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431949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210CF0-ADFF-452B-92CC-5FE57D0C3F5D}" type="slidenum">
              <a:rPr lang="en-US" smtClean="0"/>
              <a:pPr/>
              <a:t>16</a:t>
            </a:fld>
            <a:endParaRPr lang="en-US" dirty="0" smtClean="0"/>
          </a:p>
        </p:txBody>
      </p:sp>
      <p:sp>
        <p:nvSpPr>
          <p:cNvPr id="4608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4" name="Slide Number Placeholder 3"/>
          <p:cNvSpPr txBox="1">
            <a:spLocks noGrp="1"/>
          </p:cNvSpPr>
          <p:nvPr/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7" tIns="45704" rIns="91407" bIns="45704" anchor="b"/>
          <a:lstStyle/>
          <a:p>
            <a:pPr algn="r"/>
            <a:fld id="{DAE1A650-66AA-4E38-98B4-09ECAF4975A1}" type="slidenum">
              <a:rPr lang="en-US" sz="1200">
                <a:latin typeface="Calibri" pitchFamily="34" charset="0"/>
              </a:rPr>
              <a:pPr algn="r"/>
              <a:t>16</a:t>
            </a:fld>
            <a:endParaRPr lang="en-US" sz="1200" dirty="0">
              <a:latin typeface="Calibri" pitchFamily="34" charset="0"/>
            </a:endParaRPr>
          </a:p>
        </p:txBody>
      </p:sp>
      <p:sp>
        <p:nvSpPr>
          <p:cNvPr id="46085" name="Rectangle 4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870846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7539839-5742-4BF8-B6F0-879404CA2715}" type="slidenum">
              <a:rPr lang="en-US" smtClean="0"/>
              <a:pPr/>
              <a:t>17</a:t>
            </a:fld>
            <a:endParaRPr lang="en-US" dirty="0" smtClean="0"/>
          </a:p>
        </p:txBody>
      </p:sp>
      <p:sp>
        <p:nvSpPr>
          <p:cNvPr id="4915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6" name="Slide Number Placeholder 3"/>
          <p:cNvSpPr txBox="1">
            <a:spLocks noGrp="1"/>
          </p:cNvSpPr>
          <p:nvPr/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7" tIns="45704" rIns="91407" bIns="45704" anchor="b"/>
          <a:lstStyle/>
          <a:p>
            <a:pPr algn="r"/>
            <a:fld id="{EF010AB5-C4FD-4376-956D-8E039112B53A}" type="slidenum">
              <a:rPr lang="en-US" sz="1200">
                <a:latin typeface="Calibri" pitchFamily="34" charset="0"/>
              </a:rPr>
              <a:pPr algn="r"/>
              <a:t>17</a:t>
            </a:fld>
            <a:endParaRPr lang="en-US" sz="1200" dirty="0">
              <a:latin typeface="Calibri" pitchFamily="34" charset="0"/>
            </a:endParaRPr>
          </a:p>
        </p:txBody>
      </p:sp>
      <p:sp>
        <p:nvSpPr>
          <p:cNvPr id="49157" name="Rectangle 4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782629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7539839-5742-4BF8-B6F0-879404CA2715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4915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6" name="Slide Number Placeholder 3"/>
          <p:cNvSpPr txBox="1">
            <a:spLocks noGrp="1"/>
          </p:cNvSpPr>
          <p:nvPr/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7" tIns="45704" rIns="91407" bIns="45704" anchor="b"/>
          <a:lstStyle/>
          <a:p>
            <a:pPr algn="r"/>
            <a:fld id="{EF010AB5-C4FD-4376-956D-8E039112B53A}" type="slidenum">
              <a:rPr lang="en-US" sz="1200">
                <a:latin typeface="Calibri" pitchFamily="34" charset="0"/>
              </a:rPr>
              <a:pPr algn="r"/>
              <a:t>18</a:t>
            </a:fld>
            <a:endParaRPr lang="en-US" sz="1200" dirty="0">
              <a:latin typeface="Calibri" pitchFamily="34" charset="0"/>
            </a:endParaRPr>
          </a:p>
        </p:txBody>
      </p:sp>
      <p:sp>
        <p:nvSpPr>
          <p:cNvPr id="49157" name="Rectangle 4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3541824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August 28, 2013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Cornwall Avenue Landfill Draft RI/FS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August 28, 2013	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Cornwall Avenue Landfill Draft RI/FS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739100-D116-4237-B666-4EB643088B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3C5296-6B26-4B68-B5CE-0D36C60139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E1B930-A0A9-4498-A6D8-BEC14FEA9B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A76217-B0EF-42A3-8317-E401DDE98F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83B248-14CD-4C73-9D3C-A09A2A8CCA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August XX, 2013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Cornwall Avenue Landfill Draft RI/FS</a:t>
            </a:r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E84A9C-D4E1-4C46-969B-CD774DDA01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AAF6F7-6AAB-40CC-8B81-252A257FC4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C80AB1-7D8B-471E-AE16-F52F909333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1F42B2-B9DE-482A-9777-F9CFC4CAC4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2A6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r>
              <a:rPr lang="en-US" dirty="0" smtClean="0"/>
              <a:t>August 28, 2013</a:t>
            </a: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667000" y="6245225"/>
            <a:ext cx="3657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r>
              <a:rPr lang="en-US" dirty="0" smtClean="0"/>
              <a:t>Cornwall Avenue Landfill Draft RI/FS</a:t>
            </a: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eg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e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hoto 7.jpg"/>
          <p:cNvPicPr>
            <a:picLocks/>
          </p:cNvPicPr>
          <p:nvPr/>
        </p:nvPicPr>
        <p:blipFill>
          <a:blip r:embed="rId3" cstate="print"/>
          <a:srcRect r="81000"/>
          <a:stretch>
            <a:fillRect/>
          </a:stretch>
        </p:blipFill>
        <p:spPr>
          <a:xfrm>
            <a:off x="23" y="0"/>
            <a:ext cx="1216152" cy="6858000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051" name="TextBox 5"/>
          <p:cNvSpPr txBox="1">
            <a:spLocks noChangeArrowheads="1"/>
          </p:cNvSpPr>
          <p:nvPr/>
        </p:nvSpPr>
        <p:spPr bwMode="auto">
          <a:xfrm>
            <a:off x="3124200" y="304800"/>
            <a:ext cx="5791200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Blaine Marina, Inc. </a:t>
            </a:r>
            <a:r>
              <a:rPr lang="en-US" sz="2800" b="1" dirty="0">
                <a:solidFill>
                  <a:schemeClr val="bg1"/>
                </a:solidFill>
              </a:rPr>
              <a:t/>
            </a:r>
            <a:br>
              <a:rPr lang="en-US" sz="2800" b="1" dirty="0">
                <a:solidFill>
                  <a:schemeClr val="bg1"/>
                </a:solidFill>
              </a:rPr>
            </a:br>
            <a:r>
              <a:rPr lang="en-US" sz="2000" dirty="0" smtClean="0"/>
              <a:t>Draft Consent Decree – Cleanup Action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1295400" y="6019800"/>
            <a:ext cx="5715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600" b="1" i="1" dirty="0" smtClean="0"/>
              <a:t>Public Meeting – May 10, 2018 </a:t>
            </a:r>
            <a:endParaRPr lang="en-US" sz="1600" b="1" i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55" r="2311"/>
          <a:stretch/>
        </p:blipFill>
        <p:spPr>
          <a:xfrm>
            <a:off x="1336295" y="1524000"/>
            <a:ext cx="7587343" cy="3886200"/>
          </a:xfrm>
          <a:prstGeom prst="rect">
            <a:avLst/>
          </a:prstGeom>
          <a:ln w="25400">
            <a:solidFill>
              <a:schemeClr val="bg1">
                <a:lumMod val="50000"/>
              </a:schemeClr>
            </a:solidFill>
          </a:ln>
        </p:spPr>
      </p:pic>
      <p:sp>
        <p:nvSpPr>
          <p:cNvPr id="3" name="Rounded Rectangle 2"/>
          <p:cNvSpPr/>
          <p:nvPr/>
        </p:nvSpPr>
        <p:spPr>
          <a:xfrm rot="21327780">
            <a:off x="3914473" y="3290769"/>
            <a:ext cx="1190181" cy="762000"/>
          </a:xfrm>
          <a:prstGeom prst="roundRect">
            <a:avLst/>
          </a:prstGeom>
          <a:solidFill>
            <a:srgbClr val="FFFF00">
              <a:alpha val="28000"/>
            </a:srgb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hoto 7.jpg"/>
          <p:cNvPicPr preferRelativeResize="0">
            <a:picLocks/>
          </p:cNvPicPr>
          <p:nvPr/>
        </p:nvPicPr>
        <p:blipFill>
          <a:blip r:embed="rId3" cstate="print"/>
          <a:srcRect r="81000"/>
          <a:stretch>
            <a:fillRect/>
          </a:stretch>
        </p:blipFill>
        <p:spPr>
          <a:xfrm>
            <a:off x="0" y="0"/>
            <a:ext cx="1216152" cy="6858000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3" name="TextBox 2"/>
          <p:cNvSpPr txBox="1"/>
          <p:nvPr/>
        </p:nvSpPr>
        <p:spPr>
          <a:xfrm>
            <a:off x="5029200" y="76200"/>
            <a:ext cx="3810000" cy="523875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r">
              <a:defRPr/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Meeting Agenda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1828800" y="609600"/>
            <a:ext cx="71628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Rectangle 7"/>
          <p:cNvSpPr txBox="1">
            <a:spLocks/>
          </p:cNvSpPr>
          <p:nvPr/>
        </p:nvSpPr>
        <p:spPr>
          <a:xfrm>
            <a:off x="1524000" y="1066800"/>
            <a:ext cx="7620000" cy="5562600"/>
          </a:xfrm>
          <a:prstGeom prst="rect">
            <a:avLst/>
          </a:prstGeom>
        </p:spPr>
        <p:txBody>
          <a:bodyPr/>
          <a:lstStyle/>
          <a:p>
            <a:pPr defTabSz="457200">
              <a:defRPr/>
            </a:pPr>
            <a:r>
              <a:rPr lang="en-US" b="1" dirty="0" smtClean="0"/>
              <a:t>6:00 </a:t>
            </a:r>
            <a:r>
              <a:rPr lang="en-US" b="1" dirty="0"/>
              <a:t>– </a:t>
            </a:r>
            <a:r>
              <a:rPr lang="en-US" b="1" dirty="0" smtClean="0"/>
              <a:t>6:15</a:t>
            </a:r>
            <a:r>
              <a:rPr lang="en-US" b="1" dirty="0"/>
              <a:t>	</a:t>
            </a:r>
            <a:r>
              <a:rPr lang="en-US" b="1" dirty="0" smtClean="0"/>
              <a:t>Meeting Purpose &amp; Process Overview </a:t>
            </a:r>
            <a:r>
              <a:rPr lang="en-US" dirty="0" smtClean="0"/>
              <a:t>–</a:t>
            </a:r>
            <a:r>
              <a:rPr lang="en-US" i="1" dirty="0" smtClean="0"/>
              <a:t> </a:t>
            </a:r>
            <a:br>
              <a:rPr lang="en-US" i="1" dirty="0" smtClean="0"/>
            </a:br>
            <a:r>
              <a:rPr lang="en-US" i="1" dirty="0" smtClean="0"/>
              <a:t>			Brad Petrovich - Ecology </a:t>
            </a:r>
          </a:p>
          <a:p>
            <a:pPr defTabSz="457200">
              <a:defRPr/>
            </a:pPr>
            <a:endParaRPr lang="en-US" dirty="0"/>
          </a:p>
          <a:p>
            <a:pPr lvl="1">
              <a:defRPr/>
            </a:pPr>
            <a:r>
              <a:rPr lang="en-US" i="1" dirty="0"/>
              <a:t> </a:t>
            </a:r>
            <a:r>
              <a:rPr lang="en-US" b="1" dirty="0"/>
              <a:t> </a:t>
            </a:r>
            <a:endParaRPr lang="en-US" dirty="0"/>
          </a:p>
          <a:p>
            <a:pPr defTabSz="457200">
              <a:defRPr/>
            </a:pPr>
            <a:r>
              <a:rPr lang="en-US" b="1" dirty="0" smtClean="0"/>
              <a:t>6:15 – 6:30	Site History &amp; Environmental Conditions </a:t>
            </a:r>
            <a:r>
              <a:rPr lang="en-US" dirty="0" smtClean="0"/>
              <a:t>–</a:t>
            </a:r>
            <a:r>
              <a:rPr lang="en-US" i="1" dirty="0" smtClean="0"/>
              <a:t> </a:t>
            </a:r>
            <a:br>
              <a:rPr lang="en-US" i="1" dirty="0" smtClean="0"/>
            </a:br>
            <a:r>
              <a:rPr lang="en-US" i="1" dirty="0" smtClean="0"/>
              <a:t>			Ben Howard - Port of Bellingham</a:t>
            </a:r>
          </a:p>
          <a:p>
            <a:pPr defTabSz="457200">
              <a:defRPr/>
            </a:pPr>
            <a:r>
              <a:rPr lang="en-US" i="1" dirty="0"/>
              <a:t>	</a:t>
            </a:r>
            <a:r>
              <a:rPr lang="en-US" i="1" dirty="0" smtClean="0"/>
              <a:t>		Jeremy Davis – Landau Associates</a:t>
            </a:r>
          </a:p>
          <a:p>
            <a:pPr defTabSz="457200">
              <a:defRPr/>
            </a:pPr>
            <a:endParaRPr lang="en-US" dirty="0" smtClean="0"/>
          </a:p>
          <a:p>
            <a:pPr defTabSz="457200">
              <a:defRPr/>
            </a:pPr>
            <a:endParaRPr lang="en-US" b="1" dirty="0" smtClean="0"/>
          </a:p>
          <a:p>
            <a:pPr defTabSz="457200">
              <a:defRPr/>
            </a:pPr>
            <a:r>
              <a:rPr lang="en-US" b="1" dirty="0" smtClean="0"/>
              <a:t>6:30 </a:t>
            </a:r>
            <a:r>
              <a:rPr lang="en-US" b="1" dirty="0"/>
              <a:t>– </a:t>
            </a:r>
            <a:r>
              <a:rPr lang="en-US" b="1" dirty="0" smtClean="0"/>
              <a:t>6:45</a:t>
            </a:r>
            <a:r>
              <a:rPr lang="en-US" b="1" dirty="0"/>
              <a:t>	</a:t>
            </a:r>
            <a:r>
              <a:rPr lang="en-US" b="1" dirty="0" smtClean="0"/>
              <a:t>Site Cleanup </a:t>
            </a:r>
            <a:r>
              <a:rPr lang="en-US" dirty="0" smtClean="0"/>
              <a:t>–</a:t>
            </a:r>
            <a:r>
              <a:rPr lang="en-US" i="1" dirty="0" smtClean="0"/>
              <a:t> </a:t>
            </a:r>
            <a:br>
              <a:rPr lang="en-US" i="1" dirty="0" smtClean="0"/>
            </a:br>
            <a:r>
              <a:rPr lang="en-US" i="1" dirty="0" smtClean="0"/>
              <a:t>			Cris Matthews - Ecology </a:t>
            </a:r>
            <a:endParaRPr lang="en-US" dirty="0" smtClean="0"/>
          </a:p>
          <a:p>
            <a:pPr marL="1828800" lvl="6">
              <a:spcBef>
                <a:spcPts val="400"/>
              </a:spcBef>
              <a:spcAft>
                <a:spcPts val="40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Draft Consent Decree and Cleanup Implementation</a:t>
            </a:r>
          </a:p>
          <a:p>
            <a:pPr>
              <a:defRPr/>
            </a:pPr>
            <a:r>
              <a:rPr lang="en-US" b="1" dirty="0"/>
              <a:t> </a:t>
            </a:r>
            <a:endParaRPr lang="en-US" dirty="0"/>
          </a:p>
          <a:p>
            <a:pPr>
              <a:defRPr/>
            </a:pPr>
            <a:r>
              <a:rPr lang="en-US" b="1" dirty="0"/>
              <a:t>6</a:t>
            </a:r>
            <a:r>
              <a:rPr lang="en-US" b="1" dirty="0" smtClean="0"/>
              <a:t>:45 </a:t>
            </a:r>
            <a:r>
              <a:rPr lang="en-US" b="1" dirty="0"/>
              <a:t>– </a:t>
            </a:r>
            <a:r>
              <a:rPr lang="en-US" b="1" dirty="0" smtClean="0"/>
              <a:t>7:00    </a:t>
            </a:r>
            <a:r>
              <a:rPr lang="en-US" b="1" dirty="0"/>
              <a:t>Closing and next steps </a:t>
            </a:r>
            <a:r>
              <a:rPr lang="en-US" dirty="0"/>
              <a:t>–</a:t>
            </a:r>
            <a:r>
              <a:rPr lang="en-US" i="1" dirty="0"/>
              <a:t> </a:t>
            </a:r>
            <a:endParaRPr lang="en-US" i="1" dirty="0" smtClean="0"/>
          </a:p>
          <a:p>
            <a:pPr>
              <a:defRPr/>
            </a:pPr>
            <a:r>
              <a:rPr lang="en-US" i="1" dirty="0" smtClean="0"/>
              <a:t>	        Cris Matthews, Brad Petrovich - Ecology</a:t>
            </a:r>
          </a:p>
          <a:p>
            <a:pPr>
              <a:defRPr/>
            </a:pPr>
            <a:r>
              <a:rPr lang="en-US" dirty="0" smtClean="0"/>
              <a:t> </a:t>
            </a:r>
            <a:endParaRPr lang="en-US" dirty="0"/>
          </a:p>
          <a:p>
            <a:pPr>
              <a:defRPr/>
            </a:pPr>
            <a:r>
              <a:rPr lang="en-US" b="1" dirty="0"/>
              <a:t>	</a:t>
            </a:r>
            <a:endParaRPr lang="en-US" dirty="0"/>
          </a:p>
          <a:p>
            <a:pPr>
              <a:defRPr/>
            </a:pPr>
            <a:r>
              <a:rPr lang="en-US" b="1" dirty="0"/>
              <a:t>7</a:t>
            </a:r>
            <a:r>
              <a:rPr lang="en-US" b="1" dirty="0" smtClean="0"/>
              <a:t>:00 </a:t>
            </a:r>
            <a:r>
              <a:rPr lang="en-US" b="1" dirty="0"/>
              <a:t>– </a:t>
            </a:r>
            <a:r>
              <a:rPr lang="en-US" b="1" dirty="0" smtClean="0"/>
              <a:t>8:00    </a:t>
            </a:r>
            <a:r>
              <a:rPr lang="en-US" b="1" dirty="0"/>
              <a:t>Questions and answers</a:t>
            </a:r>
          </a:p>
          <a:p>
            <a:pPr>
              <a:defRPr/>
            </a:pPr>
            <a:r>
              <a:rPr lang="en-US" dirty="0"/>
              <a:t> </a:t>
            </a:r>
          </a:p>
          <a:p>
            <a:pPr>
              <a:defRPr/>
            </a:pP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hoto 7.jpg"/>
          <p:cNvPicPr preferRelativeResize="0">
            <a:picLocks/>
          </p:cNvPicPr>
          <p:nvPr/>
        </p:nvPicPr>
        <p:blipFill>
          <a:blip r:embed="rId3" cstate="print"/>
          <a:srcRect r="81000"/>
          <a:stretch>
            <a:fillRect/>
          </a:stretch>
        </p:blipFill>
        <p:spPr>
          <a:xfrm>
            <a:off x="0" y="0"/>
            <a:ext cx="1216152" cy="6858000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3" name="TextBox 2"/>
          <p:cNvSpPr txBox="1"/>
          <p:nvPr/>
        </p:nvSpPr>
        <p:spPr>
          <a:xfrm>
            <a:off x="5486400" y="76200"/>
            <a:ext cx="3352800" cy="523875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r">
              <a:defRPr/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Meeting Purpose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1828800" y="609600"/>
            <a:ext cx="71628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Rectangle 7"/>
          <p:cNvSpPr txBox="1">
            <a:spLocks/>
          </p:cNvSpPr>
          <p:nvPr/>
        </p:nvSpPr>
        <p:spPr>
          <a:xfrm>
            <a:off x="1524000" y="1066800"/>
            <a:ext cx="7239000" cy="5029200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342900" indent="-222250" eaLnBrk="0" hangingPunct="0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SzPct val="150000"/>
              <a:buFont typeface="Arial" pitchFamily="34" charset="0"/>
              <a:buChar char="•"/>
              <a:defRPr/>
            </a:pPr>
            <a:r>
              <a:rPr lang="en-US" sz="2400" kern="0" dirty="0" smtClean="0">
                <a:latin typeface="+mn-lt"/>
              </a:rPr>
              <a:t>To </a:t>
            </a:r>
            <a:r>
              <a:rPr lang="en-US" sz="2400" kern="0" dirty="0">
                <a:latin typeface="+mn-lt"/>
              </a:rPr>
              <a:t>provide information on D</a:t>
            </a:r>
            <a:r>
              <a:rPr lang="en-US" sz="2400" kern="0" dirty="0" smtClean="0">
                <a:latin typeface="+mn-lt"/>
              </a:rPr>
              <a:t>raft Consent Decree for cleanup implementation at the Blaine Marina, Inc. </a:t>
            </a:r>
            <a:r>
              <a:rPr lang="en-US" sz="2400" kern="0" dirty="0">
                <a:latin typeface="+mn-lt"/>
              </a:rPr>
              <a:t>S</a:t>
            </a:r>
            <a:r>
              <a:rPr lang="en-US" sz="2400" kern="0" dirty="0" smtClean="0">
                <a:latin typeface="+mn-lt"/>
              </a:rPr>
              <a:t>ite:</a:t>
            </a:r>
          </a:p>
          <a:p>
            <a:pPr marL="920750" lvl="1" indent="-342900" eaLnBrk="0" hangingPunct="0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SzPct val="150000"/>
              <a:buFont typeface="Wingdings" panose="05000000000000000000" pitchFamily="2" charset="2"/>
              <a:buChar char="Ø"/>
              <a:defRPr/>
            </a:pPr>
            <a:r>
              <a:rPr lang="en-US" sz="2000" kern="0" dirty="0" smtClean="0">
                <a:latin typeface="+mn-lt"/>
              </a:rPr>
              <a:t>Describe State Cleanup Process (MTCA)</a:t>
            </a:r>
          </a:p>
          <a:p>
            <a:pPr marL="920750" lvl="1" indent="-342900" eaLnBrk="0" hangingPunct="0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SzPct val="150000"/>
              <a:buFont typeface="Wingdings" panose="05000000000000000000" pitchFamily="2" charset="2"/>
              <a:buChar char="Ø"/>
              <a:defRPr/>
            </a:pPr>
            <a:r>
              <a:rPr lang="en-US" sz="2000" kern="0" dirty="0" smtClean="0">
                <a:latin typeface="+mn-lt"/>
              </a:rPr>
              <a:t>Describing the site history and conditions</a:t>
            </a:r>
          </a:p>
          <a:p>
            <a:pPr marL="920750" lvl="1" indent="-342900" eaLnBrk="0" hangingPunct="0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SzPct val="150000"/>
              <a:buFont typeface="Wingdings" panose="05000000000000000000" pitchFamily="2" charset="2"/>
              <a:buChar char="Ø"/>
              <a:defRPr/>
            </a:pPr>
            <a:r>
              <a:rPr lang="en-US" sz="2000" kern="0" dirty="0" smtClean="0">
                <a:latin typeface="+mn-lt"/>
              </a:rPr>
              <a:t>Discussing the cleanup action</a:t>
            </a:r>
          </a:p>
          <a:p>
            <a:pPr marL="920750" lvl="1" indent="-342900" eaLnBrk="0" hangingPunct="0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SzPct val="150000"/>
              <a:buFont typeface="Wingdings" panose="05000000000000000000" pitchFamily="2" charset="2"/>
              <a:buChar char="Ø"/>
              <a:defRPr/>
            </a:pPr>
            <a:r>
              <a:rPr lang="en-US" sz="2000" kern="0" dirty="0" smtClean="0">
                <a:latin typeface="+mn-lt"/>
              </a:rPr>
              <a:t>Outlining the legal agreement between Ecology and the Port of Bellingham</a:t>
            </a:r>
          </a:p>
          <a:p>
            <a:pPr marL="342900" indent="-222250" eaLnBrk="0" hangingPunct="0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SzPct val="150000"/>
              <a:buFont typeface="Arial" pitchFamily="34" charset="0"/>
              <a:buChar char="•"/>
              <a:defRPr/>
            </a:pPr>
            <a:r>
              <a:rPr lang="en-US" sz="2400" kern="0" dirty="0" smtClean="0">
                <a:latin typeface="+mn-lt"/>
              </a:rPr>
              <a:t>To provide opportunity for public to ask questions and obtain additional information on the site and the process.</a:t>
            </a:r>
            <a:endParaRPr lang="en-US" sz="2400" kern="0" dirty="0">
              <a:latin typeface="+mn-lt"/>
            </a:endParaRPr>
          </a:p>
          <a:p>
            <a:pPr marL="342900" indent="-222250" eaLnBrk="0" hangingPunct="0">
              <a:lnSpc>
                <a:spcPct val="105000"/>
              </a:lnSpc>
              <a:spcBef>
                <a:spcPts val="800"/>
              </a:spcBef>
              <a:buSzPct val="150000"/>
              <a:buFont typeface="Arial" pitchFamily="34" charset="0"/>
              <a:buChar char="•"/>
              <a:defRPr/>
            </a:pPr>
            <a:endParaRPr lang="en-US" sz="2800" b="1" kern="0" dirty="0" smtClean="0">
              <a:latin typeface="+mn-lt"/>
            </a:endParaRPr>
          </a:p>
          <a:p>
            <a:pPr marL="342900" indent="-222250" eaLnBrk="0" hangingPunct="0">
              <a:lnSpc>
                <a:spcPct val="105000"/>
              </a:lnSpc>
              <a:spcBef>
                <a:spcPts val="800"/>
              </a:spcBef>
              <a:buSzPct val="150000"/>
              <a:defRPr/>
            </a:pPr>
            <a:endParaRPr lang="en-US" sz="2800" b="1" kern="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hoto 7.jpg"/>
          <p:cNvPicPr preferRelativeResize="0">
            <a:picLocks/>
          </p:cNvPicPr>
          <p:nvPr/>
        </p:nvPicPr>
        <p:blipFill>
          <a:blip r:embed="rId3" cstate="print"/>
          <a:srcRect r="81000"/>
          <a:stretch>
            <a:fillRect/>
          </a:stretch>
        </p:blipFill>
        <p:spPr>
          <a:xfrm>
            <a:off x="0" y="0"/>
            <a:ext cx="1216152" cy="6858000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3" name="TextBox 2"/>
          <p:cNvSpPr txBox="1"/>
          <p:nvPr/>
        </p:nvSpPr>
        <p:spPr>
          <a:xfrm>
            <a:off x="4191000" y="76200"/>
            <a:ext cx="4648200" cy="523875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r">
              <a:defRPr/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State Cleanup Process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1828800" y="609600"/>
            <a:ext cx="71628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aphicFrame>
        <p:nvGraphicFramePr>
          <p:cNvPr id="28" name="Diagram 27"/>
          <p:cNvGraphicFramePr/>
          <p:nvPr>
            <p:extLst>
              <p:ext uri="{D42A27DB-BD31-4B8C-83A1-F6EECF244321}">
                <p14:modId xmlns:p14="http://schemas.microsoft.com/office/powerpoint/2010/main" val="2741330885"/>
              </p:ext>
            </p:extLst>
          </p:nvPr>
        </p:nvGraphicFramePr>
        <p:xfrm>
          <a:off x="1371600" y="685800"/>
          <a:ext cx="7696200" cy="609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hoto 7.jpg"/>
          <p:cNvPicPr preferRelativeResize="0">
            <a:picLocks/>
          </p:cNvPicPr>
          <p:nvPr/>
        </p:nvPicPr>
        <p:blipFill>
          <a:blip r:embed="rId3" cstate="print"/>
          <a:srcRect r="81000"/>
          <a:stretch>
            <a:fillRect/>
          </a:stretch>
        </p:blipFill>
        <p:spPr>
          <a:xfrm>
            <a:off x="0" y="0"/>
            <a:ext cx="1216152" cy="6858000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3" name="TextBox 2"/>
          <p:cNvSpPr txBox="1"/>
          <p:nvPr/>
        </p:nvSpPr>
        <p:spPr>
          <a:xfrm>
            <a:off x="3048000" y="76200"/>
            <a:ext cx="5791200" cy="523220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Blaine Marina, Inc. Site Location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1828800" y="609600"/>
            <a:ext cx="71628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83" t="5217" r="6097" b="11556"/>
          <a:stretch/>
        </p:blipFill>
        <p:spPr>
          <a:xfrm>
            <a:off x="1340863" y="1066800"/>
            <a:ext cx="3535937" cy="5067299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28" t="13334" r="30253" b="32222"/>
          <a:stretch/>
        </p:blipFill>
        <p:spPr>
          <a:xfrm>
            <a:off x="5091344" y="1066800"/>
            <a:ext cx="3892092" cy="50673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11" name="5-Point Star 10"/>
          <p:cNvSpPr/>
          <p:nvPr/>
        </p:nvSpPr>
        <p:spPr>
          <a:xfrm>
            <a:off x="6553200" y="3580911"/>
            <a:ext cx="381000" cy="381000"/>
          </a:xfrm>
          <a:prstGeom prst="star5">
            <a:avLst/>
          </a:prstGeom>
          <a:solidFill>
            <a:srgbClr val="FFC000"/>
          </a:solidFill>
          <a:ln>
            <a:solidFill>
              <a:srgbClr val="DB9B1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n>
                  <a:solidFill>
                    <a:schemeClr val="bg1">
                      <a:lumMod val="60000"/>
                      <a:lumOff val="40000"/>
                    </a:schemeClr>
                  </a:solidFill>
                </a:ln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Beginnings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8" t="7702" r="11706" b="17520"/>
          <a:stretch/>
        </p:blipFill>
        <p:spPr>
          <a:xfrm>
            <a:off x="4601099" y="3581400"/>
            <a:ext cx="4317022" cy="3054566"/>
          </a:xfrm>
          <a:prstGeom prst="rect">
            <a:avLst/>
          </a:prstGeom>
          <a:ln w="25400"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5955113" y="1692276"/>
            <a:ext cx="296300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400" dirty="0" smtClean="0"/>
              <a:t>1949 - Creation of Blaine Harbor</a:t>
            </a:r>
            <a:endParaRPr lang="en-US" sz="2400" dirty="0"/>
          </a:p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600200" y="4993553"/>
            <a:ext cx="32267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400" dirty="0" smtClean="0"/>
              <a:t>1953 – Continued Development of Blaine Harbor</a:t>
            </a:r>
            <a:endParaRPr lang="en-US" sz="2400" dirty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7" t="18620" r="24180" b="15000"/>
          <a:stretch/>
        </p:blipFill>
        <p:spPr>
          <a:xfrm>
            <a:off x="1229759" y="1255035"/>
            <a:ext cx="4174515" cy="2859766"/>
          </a:xfrm>
          <a:prstGeom prst="rect">
            <a:avLst/>
          </a:prstGeom>
          <a:ln w="25400">
            <a:noFill/>
          </a:ln>
        </p:spPr>
      </p:pic>
      <p:pic>
        <p:nvPicPr>
          <p:cNvPr id="8" name="Picture 7" descr="Photo 7.jpg"/>
          <p:cNvPicPr preferRelativeResize="0">
            <a:picLocks/>
          </p:cNvPicPr>
          <p:nvPr/>
        </p:nvPicPr>
        <p:blipFill>
          <a:blip r:embed="rId5" cstate="print"/>
          <a:srcRect r="81000"/>
          <a:stretch>
            <a:fillRect/>
          </a:stretch>
        </p:blipFill>
        <p:spPr>
          <a:xfrm>
            <a:off x="0" y="0"/>
            <a:ext cx="1216152" cy="6858000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8782552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n>
                  <a:solidFill>
                    <a:schemeClr val="bg1">
                      <a:lumMod val="60000"/>
                      <a:lumOff val="40000"/>
                    </a:schemeClr>
                  </a:solidFill>
                </a:ln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Early Development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776547" y="1656019"/>
            <a:ext cx="336745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400" dirty="0" smtClean="0"/>
              <a:t>1955 – Fuel Facility Development</a:t>
            </a:r>
            <a:endParaRPr lang="en-US" sz="2400" dirty="0"/>
          </a:p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404603" y="4797396"/>
            <a:ext cx="3226776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400" dirty="0" smtClean="0"/>
              <a:t>1957 – Fuel Facility Operation and Commercial Fishing Fleet</a:t>
            </a:r>
            <a:endParaRPr lang="en-US" sz="2400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42" t="23786" r="34668" b="27693"/>
          <a:stretch/>
        </p:blipFill>
        <p:spPr>
          <a:xfrm>
            <a:off x="4724400" y="3581400"/>
            <a:ext cx="4287717" cy="3062655"/>
          </a:xfrm>
          <a:prstGeom prst="rect">
            <a:avLst/>
          </a:prstGeom>
          <a:ln w="25400"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87" t="4818" r="14332" b="18972"/>
          <a:stretch/>
        </p:blipFill>
        <p:spPr>
          <a:xfrm>
            <a:off x="1295400" y="1303493"/>
            <a:ext cx="4009292" cy="2981821"/>
          </a:xfrm>
          <a:prstGeom prst="rect">
            <a:avLst/>
          </a:prstGeom>
          <a:ln w="25400">
            <a:noFill/>
          </a:ln>
        </p:spPr>
      </p:pic>
      <p:pic>
        <p:nvPicPr>
          <p:cNvPr id="7" name="Picture 6" descr="Photo 7.jpg"/>
          <p:cNvPicPr preferRelativeResize="0">
            <a:picLocks/>
          </p:cNvPicPr>
          <p:nvPr/>
        </p:nvPicPr>
        <p:blipFill>
          <a:blip r:embed="rId6" cstate="print"/>
          <a:srcRect r="81000"/>
          <a:stretch>
            <a:fillRect/>
          </a:stretch>
        </p:blipFill>
        <p:spPr>
          <a:xfrm>
            <a:off x="0" y="0"/>
            <a:ext cx="1216152" cy="6858000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24516992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n>
                  <a:solidFill>
                    <a:schemeClr val="bg1">
                      <a:lumMod val="60000"/>
                      <a:lumOff val="40000"/>
                    </a:schemeClr>
                  </a:solidFill>
                </a:ln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Fueling Operation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142999" y="1291529"/>
            <a:ext cx="7851531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SzPct val="100000"/>
              <a:buFont typeface="Arial" panose="020B0604020202020204" pitchFamily="34" charset="0"/>
              <a:buChar char="•"/>
            </a:pP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SzPct val="100000"/>
              <a:buFont typeface="Arial" panose="020B0604020202020204" pitchFamily="34" charset="0"/>
              <a:buChar char="•"/>
            </a:pPr>
            <a:r>
              <a:rPr lang="en-US" sz="2000" dirty="0" smtClean="0"/>
              <a:t>Fuel facility operated from 1950’s to 2015</a:t>
            </a:r>
          </a:p>
          <a:p>
            <a:pPr>
              <a:buSzPct val="100000"/>
            </a:pPr>
            <a:endParaRPr lang="en-US" sz="2000" dirty="0" smtClean="0"/>
          </a:p>
          <a:p>
            <a:pPr marL="457200" indent="-457200">
              <a:buSzPct val="100000"/>
              <a:buFont typeface="Arial" panose="020B0604020202020204" pitchFamily="34" charset="0"/>
              <a:buChar char="•"/>
            </a:pPr>
            <a:r>
              <a:rPr lang="en-US" sz="2000" dirty="0" smtClean="0"/>
              <a:t>Environmental controls limited during operational period</a:t>
            </a:r>
          </a:p>
          <a:p>
            <a:pPr marL="914400" lvl="1" indent="-457200">
              <a:buSzPct val="100000"/>
              <a:buFont typeface="Wingdings" panose="05000000000000000000" pitchFamily="2" charset="2"/>
              <a:buChar char="v"/>
            </a:pPr>
            <a:r>
              <a:rPr lang="en-US" sz="2000" dirty="0" smtClean="0"/>
              <a:t>Unlined containment area</a:t>
            </a:r>
          </a:p>
          <a:p>
            <a:pPr lvl="1">
              <a:buSzPct val="100000"/>
            </a:pPr>
            <a:endParaRPr lang="en-US" sz="2000" dirty="0" smtClean="0"/>
          </a:p>
          <a:p>
            <a:pPr marL="457200" indent="-457200">
              <a:buSzPct val="100000"/>
              <a:buFont typeface="Arial" panose="020B0604020202020204" pitchFamily="34" charset="0"/>
              <a:buChar char="•"/>
            </a:pPr>
            <a:r>
              <a:rPr lang="en-US" sz="2000" dirty="0" smtClean="0"/>
              <a:t>Documented spills and releases to soil and groundwater</a:t>
            </a:r>
          </a:p>
          <a:p>
            <a:pPr>
              <a:buSzPct val="100000"/>
              <a:buNone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3657600"/>
            <a:ext cx="4006895" cy="3005171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6151" y="3649397"/>
            <a:ext cx="3552743" cy="3005171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7" name="Picture 6" descr="Photo 7.jpg"/>
          <p:cNvPicPr preferRelativeResize="0">
            <a:picLocks/>
          </p:cNvPicPr>
          <p:nvPr/>
        </p:nvPicPr>
        <p:blipFill>
          <a:blip r:embed="rId5" cstate="print"/>
          <a:srcRect r="81000"/>
          <a:stretch>
            <a:fillRect/>
          </a:stretch>
        </p:blipFill>
        <p:spPr>
          <a:xfrm>
            <a:off x="0" y="0"/>
            <a:ext cx="1216152" cy="6858000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9741318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8229600" cy="1143000"/>
          </a:xfrm>
        </p:spPr>
        <p:txBody>
          <a:bodyPr/>
          <a:lstStyle/>
          <a:p>
            <a:pPr algn="ctr"/>
            <a:r>
              <a:rPr lang="en-US" b="1" dirty="0" smtClean="0">
                <a:ln>
                  <a:solidFill>
                    <a:schemeClr val="bg1">
                      <a:lumMod val="60000"/>
                      <a:lumOff val="40000"/>
                    </a:schemeClr>
                  </a:solidFill>
                </a:ln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Facility Closure &amp; Present </a:t>
            </a:r>
            <a:r>
              <a:rPr lang="en-US" b="1" dirty="0">
                <a:ln>
                  <a:solidFill>
                    <a:schemeClr val="bg1">
                      <a:lumMod val="60000"/>
                      <a:lumOff val="40000"/>
                    </a:schemeClr>
                  </a:solidFill>
                </a:ln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D</a:t>
            </a:r>
            <a:r>
              <a:rPr lang="en-US" b="1" dirty="0" smtClean="0">
                <a:ln>
                  <a:solidFill>
                    <a:schemeClr val="bg1">
                      <a:lumMod val="60000"/>
                      <a:lumOff val="40000"/>
                    </a:schemeClr>
                  </a:solidFill>
                </a:ln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ay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447800" y="4343400"/>
            <a:ext cx="754380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SzPct val="100000"/>
              <a:buFont typeface="Arial" panose="020B0604020202020204" pitchFamily="34" charset="0"/>
              <a:buChar char="•"/>
            </a:pP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SzPct val="100000"/>
              <a:buFont typeface="Arial" panose="020B0604020202020204" pitchFamily="34" charset="0"/>
              <a:buChar char="•"/>
            </a:pP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>
              <a:buSzPct val="100000"/>
              <a:buFont typeface="Arial" panose="020B0604020202020204" pitchFamily="34" charset="0"/>
              <a:buChar char="•"/>
            </a:pPr>
            <a:r>
              <a:rPr lang="en-US" sz="2000" dirty="0" smtClean="0"/>
              <a:t>Fuel facility closed in 2015 (operator retired)</a:t>
            </a:r>
          </a:p>
          <a:p>
            <a:pPr>
              <a:buSzPct val="100000"/>
            </a:pPr>
            <a:endParaRPr lang="en-US" sz="2000" dirty="0" smtClean="0"/>
          </a:p>
          <a:p>
            <a:pPr marL="457200" indent="-457200">
              <a:buSzPct val="100000"/>
              <a:buFont typeface="Arial" panose="020B0604020202020204" pitchFamily="34" charset="0"/>
              <a:buChar char="•"/>
            </a:pPr>
            <a:r>
              <a:rPr lang="en-US" sz="2000" dirty="0" smtClean="0"/>
              <a:t>Opportunity for cleanup of historical spills and releases</a:t>
            </a:r>
          </a:p>
          <a:p>
            <a:pPr>
              <a:buSzPct val="100000"/>
            </a:pPr>
            <a:endParaRPr lang="en-US" sz="2000" dirty="0" smtClean="0"/>
          </a:p>
          <a:p>
            <a:pPr marL="457200" indent="-457200">
              <a:buSzPct val="100000"/>
              <a:buFont typeface="Arial" panose="020B0604020202020204" pitchFamily="34" charset="0"/>
              <a:buChar char="•"/>
            </a:pPr>
            <a:r>
              <a:rPr lang="en-US" sz="2000" dirty="0" smtClean="0"/>
              <a:t>Ongoing planning to determine future land use</a:t>
            </a:r>
            <a:endParaRPr lang="en-US" sz="2000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1325336"/>
            <a:ext cx="6230345" cy="3352800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pic>
        <p:nvPicPr>
          <p:cNvPr id="6" name="Picture 5" descr="Photo 7.jpg"/>
          <p:cNvPicPr preferRelativeResize="0">
            <a:picLocks/>
          </p:cNvPicPr>
          <p:nvPr/>
        </p:nvPicPr>
        <p:blipFill>
          <a:blip r:embed="rId4" cstate="print"/>
          <a:srcRect r="81000"/>
          <a:stretch>
            <a:fillRect/>
          </a:stretch>
        </p:blipFill>
        <p:spPr>
          <a:xfrm>
            <a:off x="0" y="0"/>
            <a:ext cx="1216152" cy="6858000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36624633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hoto 7.jpg"/>
          <p:cNvPicPr preferRelativeResize="0">
            <a:picLocks/>
          </p:cNvPicPr>
          <p:nvPr/>
        </p:nvPicPr>
        <p:blipFill>
          <a:blip r:embed="rId3" cstate="print"/>
          <a:srcRect r="81000"/>
          <a:stretch>
            <a:fillRect/>
          </a:stretch>
        </p:blipFill>
        <p:spPr>
          <a:xfrm>
            <a:off x="0" y="0"/>
            <a:ext cx="1216152" cy="6858000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3" name="TextBox 2"/>
          <p:cNvSpPr txBox="1"/>
          <p:nvPr/>
        </p:nvSpPr>
        <p:spPr>
          <a:xfrm>
            <a:off x="4495800" y="76200"/>
            <a:ext cx="4343400" cy="523220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Remedial Investigation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1828800" y="609600"/>
            <a:ext cx="71628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Rectangle 7"/>
          <p:cNvSpPr txBox="1">
            <a:spLocks/>
          </p:cNvSpPr>
          <p:nvPr/>
        </p:nvSpPr>
        <p:spPr>
          <a:xfrm>
            <a:off x="1524000" y="4953000"/>
            <a:ext cx="3505200" cy="18288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indent="-222250" eaLnBrk="0" hangingPunct="0">
              <a:lnSpc>
                <a:spcPct val="105000"/>
              </a:lnSpc>
              <a:spcBef>
                <a:spcPts val="800"/>
              </a:spcBef>
              <a:spcAft>
                <a:spcPts val="800"/>
              </a:spcAft>
              <a:buSzPct val="150000"/>
              <a:buFont typeface="Arial" pitchFamily="34" charset="0"/>
              <a:buChar char="•"/>
              <a:defRPr/>
            </a:pPr>
            <a:endParaRPr lang="en-US" kern="0" dirty="0" smtClean="0">
              <a:latin typeface="+mn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10" t="9677" r="22590" b="28504"/>
          <a:stretch/>
        </p:blipFill>
        <p:spPr>
          <a:xfrm>
            <a:off x="1295400" y="732480"/>
            <a:ext cx="7696200" cy="5973120"/>
          </a:xfrm>
          <a:prstGeom prst="rect">
            <a:avLst/>
          </a:prstGeom>
          <a:ln w="25400">
            <a:solidFill>
              <a:schemeClr val="bg1">
                <a:lumMod val="5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hoto 7.jpg"/>
          <p:cNvPicPr preferRelativeResize="0">
            <a:picLocks/>
          </p:cNvPicPr>
          <p:nvPr/>
        </p:nvPicPr>
        <p:blipFill>
          <a:blip r:embed="rId3" cstate="print"/>
          <a:srcRect r="81000"/>
          <a:stretch>
            <a:fillRect/>
          </a:stretch>
        </p:blipFill>
        <p:spPr>
          <a:xfrm>
            <a:off x="0" y="0"/>
            <a:ext cx="1216152" cy="6858000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3" name="TextBox 2"/>
          <p:cNvSpPr txBox="1"/>
          <p:nvPr/>
        </p:nvSpPr>
        <p:spPr>
          <a:xfrm>
            <a:off x="4038600" y="76200"/>
            <a:ext cx="4800600" cy="523875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r">
              <a:defRPr/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Site Conceptual Model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1828800" y="609600"/>
            <a:ext cx="71628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5" t="9210" r="5656" b="5263"/>
          <a:stretch/>
        </p:blipFill>
        <p:spPr>
          <a:xfrm>
            <a:off x="1298121" y="762000"/>
            <a:ext cx="7696200" cy="5943599"/>
          </a:xfrm>
          <a:prstGeom prst="rect">
            <a:avLst/>
          </a:prstGeom>
          <a:ln w="635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hoto 7.jpg"/>
          <p:cNvPicPr preferRelativeResize="0">
            <a:picLocks/>
          </p:cNvPicPr>
          <p:nvPr/>
        </p:nvPicPr>
        <p:blipFill>
          <a:blip r:embed="rId3" cstate="print"/>
          <a:srcRect r="81000"/>
          <a:stretch>
            <a:fillRect/>
          </a:stretch>
        </p:blipFill>
        <p:spPr>
          <a:xfrm>
            <a:off x="0" y="0"/>
            <a:ext cx="1216152" cy="6858000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3" name="TextBox 2"/>
          <p:cNvSpPr txBox="1"/>
          <p:nvPr/>
        </p:nvSpPr>
        <p:spPr>
          <a:xfrm>
            <a:off x="1371600" y="76200"/>
            <a:ext cx="7467600" cy="523220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Hazardous Substances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1828800" y="609600"/>
            <a:ext cx="71628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Content Placeholder 2"/>
          <p:cNvSpPr txBox="1">
            <a:spLocks/>
          </p:cNvSpPr>
          <p:nvPr/>
        </p:nvSpPr>
        <p:spPr>
          <a:xfrm>
            <a:off x="1600200" y="762000"/>
            <a:ext cx="6934200" cy="55626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+mn-lt"/>
                <a:ea typeface="+mn-ea"/>
                <a:cs typeface="+mn-cs"/>
              </a:rPr>
              <a:t>Soil</a:t>
            </a:r>
          </a:p>
          <a:p>
            <a:pPr marL="742950" lvl="1" indent="-285750" eaLnBrk="0" hangingPunct="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US" kern="0" dirty="0"/>
              <a:t>Total Petroleum Hydrocarbons </a:t>
            </a:r>
            <a:endParaRPr lang="en-US" kern="0" dirty="0" smtClean="0"/>
          </a:p>
          <a:p>
            <a:pPr marL="1200150" lvl="2" indent="-285750" eaLnBrk="0" hangingPunct="0">
              <a:spcBef>
                <a:spcPct val="20000"/>
              </a:spcBef>
              <a:buFont typeface="Wingdings" panose="05000000000000000000" pitchFamily="2" charset="2"/>
              <a:buChar char="§"/>
              <a:defRPr/>
            </a:pPr>
            <a:r>
              <a:rPr lang="en-US" kern="0" dirty="0" smtClean="0"/>
              <a:t>Gasoline- and diesel-range (TPH-G, TPH-D) </a:t>
            </a:r>
            <a:endParaRPr lang="en-US" kern="0" dirty="0" smtClean="0">
              <a:latin typeface="+mn-lt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US" kern="0" dirty="0" smtClean="0">
                <a:latin typeface="+mn-lt"/>
              </a:rPr>
              <a:t>Benzene</a:t>
            </a:r>
            <a:endParaRPr kumimoji="0" lang="en-US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uLnTx/>
              <a:uFillTx/>
              <a:latin typeface="+mn-lt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US" kern="0" dirty="0" smtClean="0">
                <a:latin typeface="+mn-lt"/>
              </a:rPr>
              <a:t>Ethylbenzene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US" kern="0" dirty="0" smtClean="0">
                <a:latin typeface="+mn-lt"/>
              </a:rPr>
              <a:t>Xylenes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US" kern="0" dirty="0" smtClean="0">
                <a:latin typeface="+mn-lt"/>
              </a:rPr>
              <a:t>Total Naphthalene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+mn-lt"/>
              </a:rPr>
              <a:t>Groundwater</a:t>
            </a: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uLnTx/>
              <a:uFillTx/>
              <a:latin typeface="+mn-lt"/>
            </a:endParaRPr>
          </a:p>
          <a:p>
            <a:pPr marL="742950" lvl="1" indent="-285750" eaLnBrk="0" hangingPunct="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US" kern="0" dirty="0"/>
              <a:t>Total Petroleum Hydrocarbons (TPH-D, TPH-G) </a:t>
            </a:r>
            <a:endParaRPr kumimoji="0" lang="en-US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uLnTx/>
              <a:uFillTx/>
              <a:latin typeface="+mn-lt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+mn-lt"/>
              </a:rPr>
              <a:t>Benzene 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US" kern="0" baseline="0" dirty="0" smtClean="0">
                <a:latin typeface="+mn-lt"/>
              </a:rPr>
              <a:t>Total Naphthalene</a:t>
            </a:r>
          </a:p>
          <a:p>
            <a:pPr marL="342900" lvl="0" indent="-342900" eaLnBrk="0" hangingPunct="0">
              <a:spcBef>
                <a:spcPts val="1800"/>
              </a:spcBef>
              <a:buFontTx/>
              <a:buChar char="•"/>
              <a:defRPr/>
            </a:pPr>
            <a:r>
              <a:rPr lang="en-US" sz="2400" b="1" kern="0" dirty="0" smtClean="0"/>
              <a:t>Soil Vapor</a:t>
            </a:r>
            <a:endParaRPr lang="en-US" sz="2400" kern="0" dirty="0"/>
          </a:p>
          <a:p>
            <a:pPr marL="742950" lvl="1" indent="-285750" eaLnBrk="0" hangingPunct="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US" kern="0" dirty="0" smtClean="0"/>
              <a:t>Benzene </a:t>
            </a:r>
            <a:endParaRPr lang="en-US" kern="0" dirty="0"/>
          </a:p>
          <a:p>
            <a:pPr marL="742950" lvl="1" indent="-285750" eaLnBrk="0" hangingPunct="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US" kern="0" dirty="0" smtClean="0"/>
              <a:t>1,3-butadiene</a:t>
            </a:r>
            <a:endParaRPr lang="en-US" kern="0" dirty="0"/>
          </a:p>
          <a:p>
            <a:pPr marR="0" lvl="1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lang="en-US" kern="0" baseline="0" dirty="0" smtClean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hoto 7.jpg"/>
          <p:cNvPicPr preferRelativeResize="0">
            <a:picLocks/>
          </p:cNvPicPr>
          <p:nvPr/>
        </p:nvPicPr>
        <p:blipFill>
          <a:blip r:embed="rId3" cstate="print"/>
          <a:srcRect r="81000"/>
          <a:stretch>
            <a:fillRect/>
          </a:stretch>
        </p:blipFill>
        <p:spPr>
          <a:xfrm>
            <a:off x="0" y="0"/>
            <a:ext cx="1216152" cy="6858000"/>
          </a:xfrm>
          <a:prstGeom prst="rect">
            <a:avLst/>
          </a:prstGeom>
          <a:effectLst>
            <a:softEdge rad="127000"/>
          </a:effectLst>
        </p:spPr>
      </p:pic>
      <p:cxnSp>
        <p:nvCxnSpPr>
          <p:cNvPr id="6" name="Straight Connector 5"/>
          <p:cNvCxnSpPr/>
          <p:nvPr/>
        </p:nvCxnSpPr>
        <p:spPr>
          <a:xfrm>
            <a:off x="1828800" y="609600"/>
            <a:ext cx="71628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Rectangle 7"/>
          <p:cNvSpPr txBox="1">
            <a:spLocks/>
          </p:cNvSpPr>
          <p:nvPr/>
        </p:nvSpPr>
        <p:spPr>
          <a:xfrm>
            <a:off x="1447800" y="599420"/>
            <a:ext cx="7391400" cy="6248400"/>
          </a:xfrm>
          <a:prstGeom prst="rect">
            <a:avLst/>
          </a:prstGeom>
        </p:spPr>
        <p:txBody>
          <a:bodyPr/>
          <a:lstStyle/>
          <a:p>
            <a:pPr defTabSz="457200">
              <a:defRPr/>
            </a:pPr>
            <a:r>
              <a:rPr lang="en-US" i="1" dirty="0" smtClean="0">
                <a:solidFill>
                  <a:srgbClr val="FF0000"/>
                </a:solidFill>
              </a:rPr>
              <a:t>			</a:t>
            </a:r>
            <a:endParaRPr lang="en-US" dirty="0">
              <a:solidFill>
                <a:srgbClr val="FF0000"/>
              </a:solidFill>
            </a:endParaRPr>
          </a:p>
          <a:p>
            <a:pPr defTabSz="457200">
              <a:defRPr/>
            </a:pPr>
            <a:r>
              <a:rPr lang="en-US" sz="2400" b="1" u="sng" dirty="0" smtClean="0"/>
              <a:t>Consent Decree</a:t>
            </a:r>
            <a:endParaRPr lang="en-US" sz="2400" b="1" u="sng" dirty="0" smtClean="0">
              <a:solidFill>
                <a:srgbClr val="FF0000"/>
              </a:solidFill>
            </a:endParaRPr>
          </a:p>
          <a:p>
            <a:pPr defTabSz="457200">
              <a:defRPr/>
            </a:pPr>
            <a:r>
              <a:rPr lang="en-US" sz="2400" b="1" dirty="0" smtClean="0"/>
              <a:t> </a:t>
            </a:r>
          </a:p>
          <a:p>
            <a:pPr marL="285750" indent="-285750" defTabSz="457200">
              <a:buFont typeface="Arial" panose="020B0604020202020204" pitchFamily="34" charset="0"/>
              <a:buChar char="•"/>
              <a:defRPr/>
            </a:pPr>
            <a:r>
              <a:rPr lang="en-US" sz="2400" dirty="0" smtClean="0"/>
              <a:t>Formal legal agreement filed in court </a:t>
            </a:r>
          </a:p>
          <a:p>
            <a:pPr marL="285750" indent="-285750" defTabSz="457200">
              <a:buFont typeface="Arial" panose="020B0604020202020204" pitchFamily="34" charset="0"/>
              <a:buChar char="•"/>
              <a:defRPr/>
            </a:pPr>
            <a:endParaRPr lang="en-US" sz="2400" dirty="0"/>
          </a:p>
          <a:p>
            <a:pPr marL="285750" indent="-285750" defTabSz="457200">
              <a:buFont typeface="Arial" panose="020B0604020202020204" pitchFamily="34" charset="0"/>
              <a:buChar char="•"/>
              <a:defRPr/>
            </a:pPr>
            <a:r>
              <a:rPr lang="en-US" sz="2400" dirty="0" smtClean="0"/>
              <a:t>Settlement agreed </a:t>
            </a:r>
            <a:r>
              <a:rPr lang="en-US" sz="2400" dirty="0"/>
              <a:t>to by the Port, Ecology, and Attorney General’s </a:t>
            </a:r>
            <a:r>
              <a:rPr lang="en-US" sz="2400" dirty="0" smtClean="0"/>
              <a:t>office</a:t>
            </a:r>
          </a:p>
          <a:p>
            <a:pPr marL="285750" indent="-285750" defTabSz="457200">
              <a:buFont typeface="Arial" panose="020B0604020202020204" pitchFamily="34" charset="0"/>
              <a:buChar char="•"/>
              <a:defRPr/>
            </a:pPr>
            <a:endParaRPr lang="en-US" sz="2400" dirty="0" smtClean="0"/>
          </a:p>
          <a:p>
            <a:pPr marL="285750" indent="-285750" defTabSz="457200">
              <a:buFont typeface="Arial" panose="020B0604020202020204" pitchFamily="34" charset="0"/>
              <a:buChar char="•"/>
              <a:defRPr/>
            </a:pPr>
            <a:r>
              <a:rPr lang="en-US" sz="2400" dirty="0" smtClean="0"/>
              <a:t>Consent Decree describes site activities that must occur for Ecology to determine that the cleanup objectives have been satisfied</a:t>
            </a:r>
          </a:p>
          <a:p>
            <a:pPr marL="285750" indent="-285750" defTabSz="457200">
              <a:buFont typeface="Arial" panose="020B0604020202020204" pitchFamily="34" charset="0"/>
              <a:buChar char="•"/>
              <a:defRPr/>
            </a:pPr>
            <a:endParaRPr lang="en-US" sz="2400" dirty="0" smtClean="0"/>
          </a:p>
          <a:p>
            <a:pPr marL="285750" indent="-285750" defTabSz="457200">
              <a:buFont typeface="Arial" panose="020B0604020202020204" pitchFamily="34" charset="0"/>
              <a:buChar char="•"/>
              <a:defRPr/>
            </a:pPr>
            <a:r>
              <a:rPr lang="en-US" sz="2400" dirty="0" smtClean="0"/>
              <a:t>Consent Decrees are subject to public review </a:t>
            </a:r>
          </a:p>
          <a:p>
            <a:pPr marL="285750" indent="-285750" defTabSz="457200">
              <a:buFont typeface="Arial" panose="020B0604020202020204" pitchFamily="34" charset="0"/>
              <a:buChar char="•"/>
              <a:defRPr/>
            </a:pPr>
            <a:endParaRPr lang="en-US" dirty="0" smtClean="0"/>
          </a:p>
          <a:p>
            <a:pPr defTabSz="457200">
              <a:defRPr/>
            </a:pPr>
            <a:endParaRPr lang="en-US" b="1" dirty="0" smtClean="0"/>
          </a:p>
          <a:p>
            <a:pPr defTabSz="457200">
              <a:defRPr/>
            </a:pPr>
            <a:endParaRPr lang="en-US" b="1" dirty="0" smtClean="0"/>
          </a:p>
          <a:p>
            <a:pPr defTabSz="457200">
              <a:defRPr/>
            </a:pPr>
            <a:endParaRPr lang="en-US" dirty="0" smtClean="0"/>
          </a:p>
          <a:p>
            <a:pPr defTabSz="457200">
              <a:defRPr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  <a:p>
            <a:pPr>
              <a:defRPr/>
            </a:pPr>
            <a:r>
              <a:rPr lang="en-US" b="1" dirty="0">
                <a:solidFill>
                  <a:srgbClr val="FF0000"/>
                </a:solidFill>
              </a:rPr>
              <a:t>	</a:t>
            </a:r>
          </a:p>
          <a:p>
            <a:pPr>
              <a:defRPr/>
            </a:pPr>
            <a:r>
              <a:rPr lang="en-US" dirty="0">
                <a:solidFill>
                  <a:srgbClr val="FF0000"/>
                </a:solidFill>
              </a:rPr>
              <a:t> </a:t>
            </a:r>
          </a:p>
          <a:p>
            <a:pPr>
              <a:defRPr/>
            </a:pP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29200" y="76200"/>
            <a:ext cx="3810000" cy="523220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r">
              <a:defRPr/>
            </a:pP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Legal Process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80086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hoto 7.jpg"/>
          <p:cNvPicPr preferRelativeResize="0">
            <a:picLocks/>
          </p:cNvPicPr>
          <p:nvPr/>
        </p:nvPicPr>
        <p:blipFill>
          <a:blip r:embed="rId3" cstate="print"/>
          <a:srcRect r="81000"/>
          <a:stretch>
            <a:fillRect/>
          </a:stretch>
        </p:blipFill>
        <p:spPr>
          <a:xfrm>
            <a:off x="0" y="0"/>
            <a:ext cx="1216152" cy="6858000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3" name="TextBox 2"/>
          <p:cNvSpPr txBox="1"/>
          <p:nvPr/>
        </p:nvSpPr>
        <p:spPr>
          <a:xfrm>
            <a:off x="2590800" y="76200"/>
            <a:ext cx="6248400" cy="523220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Cleanup Action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1828800" y="609600"/>
            <a:ext cx="71628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" name="Rectangle 8"/>
          <p:cNvSpPr txBox="1">
            <a:spLocks noChangeArrowheads="1"/>
          </p:cNvSpPr>
          <p:nvPr/>
        </p:nvSpPr>
        <p:spPr>
          <a:xfrm>
            <a:off x="1371600" y="914400"/>
            <a:ext cx="6858000" cy="5334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pPr marL="228600" marR="0" lvl="0" indent="-228600" defTabSz="9144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b="1" kern="0" noProof="0" dirty="0" smtClean="0">
                <a:latin typeface="+mn-lt"/>
              </a:rPr>
              <a:t>Site preparations &amp; source removal</a:t>
            </a:r>
          </a:p>
          <a:p>
            <a:pPr marL="742950" lvl="2" indent="-28575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en-US" kern="0" dirty="0" smtClean="0">
                <a:latin typeface="+mn-lt"/>
              </a:rPr>
              <a:t>Above ground storage tanks (ASTs) &amp; fueling system decommissioned, demolished, and disposed off-site</a:t>
            </a:r>
          </a:p>
          <a:p>
            <a:pPr marL="742950" lvl="2" indent="-28575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en-US" kern="0" noProof="0" dirty="0" smtClean="0">
                <a:latin typeface="+mn-lt"/>
              </a:rPr>
              <a:t>Buildings &amp; slabs demolished &amp; disposed off-site</a:t>
            </a:r>
          </a:p>
          <a:p>
            <a:pPr marL="742950" lvl="2" indent="-28575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en-US" kern="0" dirty="0" smtClean="0">
                <a:latin typeface="+mn-lt"/>
              </a:rPr>
              <a:t>~3,000 tons of contaminated soil excavated, disposed/treated off-site </a:t>
            </a:r>
          </a:p>
          <a:p>
            <a:pPr marL="457200" lvl="2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defRPr/>
            </a:pPr>
            <a:endParaRPr lang="en-US" kern="0" noProof="0" dirty="0" smtClean="0">
              <a:latin typeface="+mn-lt"/>
            </a:endParaRPr>
          </a:p>
          <a:p>
            <a:pPr marL="228600" marR="0" lvl="0" indent="-228600" defTabSz="9144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b="1" kern="0" noProof="0" dirty="0" smtClean="0">
                <a:latin typeface="+mn-lt"/>
              </a:rPr>
              <a:t>Cover &amp; institutional controls</a:t>
            </a:r>
            <a:r>
              <a:rPr lang="en-US" sz="2400" b="1" kern="0" dirty="0" smtClean="0">
                <a:latin typeface="+mn-lt"/>
              </a:rPr>
              <a:t> </a:t>
            </a:r>
          </a:p>
          <a:p>
            <a:pPr marL="742950" lvl="1" indent="-28575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en-US" kern="0" dirty="0" smtClean="0">
                <a:latin typeface="+mn-lt"/>
              </a:rPr>
              <a:t>Pavement &amp; soil cover</a:t>
            </a:r>
          </a:p>
          <a:p>
            <a:pPr marL="742950" lvl="1" indent="-28575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en-US" kern="0" dirty="0" smtClean="0">
                <a:latin typeface="+mn-lt"/>
              </a:rPr>
              <a:t>Possible Restrictive Covenant</a:t>
            </a:r>
          </a:p>
          <a:p>
            <a:pPr marL="742950" lvl="1" indent="-28575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Symbol" panose="05050102010706020507" pitchFamily="18" charset="2"/>
              <a:buChar char="-"/>
              <a:defRPr/>
            </a:pPr>
            <a:endParaRPr lang="en-US" kern="0" dirty="0" smtClean="0">
              <a:latin typeface="+mn-lt"/>
            </a:endParaRPr>
          </a:p>
          <a:p>
            <a:pPr marL="228600" indent="-2286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2400" b="1" kern="0" dirty="0" smtClean="0">
                <a:latin typeface="+mn-lt"/>
              </a:rPr>
              <a:t>Sheet-pile Bulkhead</a:t>
            </a:r>
          </a:p>
          <a:p>
            <a:pPr marL="742950" lvl="1" indent="-28575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en-US" kern="0" dirty="0" smtClean="0">
                <a:latin typeface="+mn-lt"/>
              </a:rPr>
              <a:t>Potential extension of existing structure to provide hydraulic barrier &amp; reduce near-shore tidal exchange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hoto 7.jpg"/>
          <p:cNvPicPr preferRelativeResize="0">
            <a:picLocks/>
          </p:cNvPicPr>
          <p:nvPr/>
        </p:nvPicPr>
        <p:blipFill>
          <a:blip r:embed="rId3" cstate="print"/>
          <a:srcRect r="81000"/>
          <a:stretch>
            <a:fillRect/>
          </a:stretch>
        </p:blipFill>
        <p:spPr>
          <a:xfrm>
            <a:off x="0" y="0"/>
            <a:ext cx="1216152" cy="6858000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3" name="TextBox 2"/>
          <p:cNvSpPr txBox="1"/>
          <p:nvPr/>
        </p:nvSpPr>
        <p:spPr>
          <a:xfrm>
            <a:off x="2590800" y="76200"/>
            <a:ext cx="6248400" cy="523220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Cleanup Action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1828800" y="609600"/>
            <a:ext cx="71628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" name="Rectangle 8"/>
          <p:cNvSpPr txBox="1">
            <a:spLocks noChangeArrowheads="1"/>
          </p:cNvSpPr>
          <p:nvPr/>
        </p:nvSpPr>
        <p:spPr>
          <a:xfrm>
            <a:off x="1447800" y="914400"/>
            <a:ext cx="7315200" cy="57912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pPr marL="228600" indent="-2286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sz="2400" b="1" kern="0" dirty="0"/>
              <a:t>Bioremediation &amp; Monitored Natural Attenuation</a:t>
            </a:r>
          </a:p>
          <a:p>
            <a:pPr marL="742950" lvl="1" indent="-28575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en-US" kern="0" dirty="0"/>
              <a:t>Introduction of growth media to stimulate natural microbial </a:t>
            </a:r>
            <a:r>
              <a:rPr lang="en-US" kern="0" dirty="0" smtClean="0"/>
              <a:t>activity</a:t>
            </a:r>
            <a:endParaRPr lang="en-US" kern="0" dirty="0" smtClean="0">
              <a:latin typeface="+mn-lt"/>
            </a:endParaRPr>
          </a:p>
          <a:p>
            <a:pPr marL="742950" lvl="2" indent="-28575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en-US" kern="0" dirty="0" smtClean="0">
                <a:latin typeface="+mn-lt"/>
              </a:rPr>
              <a:t>Possible 12 injection events extending over 4 years</a:t>
            </a:r>
          </a:p>
          <a:p>
            <a:pPr marL="742950" lvl="2" indent="-28575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en-US" kern="0" dirty="0" smtClean="0">
                <a:latin typeface="+mn-lt"/>
              </a:rPr>
              <a:t>Monitored Natural Attenuation (MNA) may follow bioremediation depending on degree of success &amp; timeframe of active measures </a:t>
            </a:r>
            <a:endParaRPr lang="en-US" kern="0" noProof="0" dirty="0">
              <a:latin typeface="+mn-lt"/>
            </a:endParaRPr>
          </a:p>
          <a:p>
            <a:pPr marL="457200" lvl="2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defRPr/>
            </a:pPr>
            <a:endParaRPr lang="en-US" kern="0" noProof="0" dirty="0" smtClean="0">
              <a:latin typeface="+mn-lt"/>
            </a:endParaRPr>
          </a:p>
          <a:p>
            <a:pPr marL="228600" marR="0" lvl="0" indent="-228600" defTabSz="914400" rtl="0" eaLnBrk="1" fontAlgn="base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b="1" kern="0" noProof="0" dirty="0" smtClean="0">
                <a:latin typeface="+mn-lt"/>
              </a:rPr>
              <a:t>Compliance</a:t>
            </a:r>
            <a:r>
              <a:rPr lang="en-US" sz="2400" b="1" kern="0" dirty="0" smtClean="0">
                <a:latin typeface="+mn-lt"/>
              </a:rPr>
              <a:t> Monitoring</a:t>
            </a:r>
          </a:p>
          <a:p>
            <a:pPr marL="742950" lvl="1" indent="-28575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en-US" kern="0" noProof="0" dirty="0" smtClean="0">
                <a:latin typeface="+mn-lt"/>
              </a:rPr>
              <a:t>Protection monitoring during source removal</a:t>
            </a:r>
          </a:p>
          <a:p>
            <a:pPr marL="742950" lvl="1" indent="-28575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en-US" kern="0" dirty="0" smtClean="0">
                <a:latin typeface="+mn-lt"/>
              </a:rPr>
              <a:t>Performance monitoring gauging effectiveness of removal work</a:t>
            </a:r>
          </a:p>
          <a:p>
            <a:pPr marL="742950" lvl="1" indent="-28575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en-US" kern="0" dirty="0" smtClean="0">
                <a:latin typeface="+mn-lt"/>
              </a:rPr>
              <a:t>Confirmation monitoring of groundwater overtime to measure progress/success of remedial work </a:t>
            </a:r>
            <a:endParaRPr lang="en-US" kern="0" noProof="0" dirty="0" smtClean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54421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hoto 7.jpg"/>
          <p:cNvPicPr preferRelativeResize="0">
            <a:picLocks/>
          </p:cNvPicPr>
          <p:nvPr/>
        </p:nvPicPr>
        <p:blipFill>
          <a:blip r:embed="rId3" cstate="print"/>
          <a:srcRect r="81000"/>
          <a:stretch>
            <a:fillRect/>
          </a:stretch>
        </p:blipFill>
        <p:spPr>
          <a:xfrm>
            <a:off x="0" y="0"/>
            <a:ext cx="1216152" cy="6858000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3" name="TextBox 2"/>
          <p:cNvSpPr txBox="1"/>
          <p:nvPr/>
        </p:nvSpPr>
        <p:spPr>
          <a:xfrm>
            <a:off x="2133600" y="76200"/>
            <a:ext cx="6705600" cy="523220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Cleanup Action</a:t>
            </a:r>
            <a:endParaRPr 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1828800" y="609600"/>
            <a:ext cx="71628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2" t="12222" r="5555" b="33333"/>
          <a:stretch/>
        </p:blipFill>
        <p:spPr>
          <a:xfrm>
            <a:off x="1676400" y="687131"/>
            <a:ext cx="6705600" cy="574430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2166551" y="6425988"/>
            <a:ext cx="5257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Source:  Draft Cleanup Action Plan – Figure 3</a:t>
            </a:r>
            <a:endParaRPr lang="en-US" sz="1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hoto 7.jpg"/>
          <p:cNvPicPr preferRelativeResize="0">
            <a:picLocks/>
          </p:cNvPicPr>
          <p:nvPr/>
        </p:nvPicPr>
        <p:blipFill>
          <a:blip r:embed="rId3" cstate="print"/>
          <a:srcRect r="81000"/>
          <a:stretch>
            <a:fillRect/>
          </a:stretch>
        </p:blipFill>
        <p:spPr>
          <a:xfrm>
            <a:off x="0" y="0"/>
            <a:ext cx="1216152" cy="6858000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1600200" y="914400"/>
            <a:ext cx="7428266" cy="5410200"/>
          </a:xfrm>
          <a:prstGeom prst="rect">
            <a:avLst/>
          </a:prstGeom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endParaRPr lang="en-US" sz="2000" kern="0" dirty="0" smtClean="0">
              <a:latin typeface="+mn-lt"/>
            </a:endParaRP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sz="2000" kern="0" dirty="0" smtClean="0">
                <a:latin typeface="+mn-lt"/>
              </a:rPr>
              <a:t>Ecology’s Public Comment Period: </a:t>
            </a:r>
          </a:p>
          <a:p>
            <a:pPr marL="800100" lvl="1" indent="-342900" eaLnBrk="0" hangingPunct="0">
              <a:spcBef>
                <a:spcPct val="20000"/>
              </a:spcBef>
              <a:buFont typeface="Symbol" panose="05050102010706020507" pitchFamily="18" charset="2"/>
              <a:buChar char="-"/>
              <a:defRPr/>
            </a:pPr>
            <a:r>
              <a:rPr lang="en-US" sz="2000" b="1" kern="0" dirty="0" smtClean="0">
                <a:latin typeface="+mn-lt"/>
              </a:rPr>
              <a:t>May 7, 2018 – June 5, 2018</a:t>
            </a:r>
            <a:endParaRPr lang="en-US" sz="2000" b="1" kern="0" baseline="30000" dirty="0" smtClean="0">
              <a:latin typeface="+mn-lt"/>
            </a:endParaRPr>
          </a:p>
          <a:p>
            <a:pPr marL="342900" indent="-3429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endParaRPr lang="en-US" sz="2000" kern="0" dirty="0" smtClean="0"/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sz="2000" kern="0" dirty="0" smtClean="0">
                <a:latin typeface="+mn-lt"/>
              </a:rPr>
              <a:t>Ecology’s review and response to comments and any non-substantive changes; </a:t>
            </a:r>
            <a:r>
              <a:rPr lang="en-US" sz="2000" i="1" kern="0" dirty="0" smtClean="0">
                <a:latin typeface="+mn-lt"/>
              </a:rPr>
              <a:t>if substantial changes, documents go back to cleanup parties for authorization &amp; new public comment period</a:t>
            </a:r>
          </a:p>
          <a:p>
            <a:pPr eaLnBrk="0" hangingPunct="0">
              <a:spcBef>
                <a:spcPct val="20000"/>
              </a:spcBef>
              <a:defRPr/>
            </a:pPr>
            <a:endParaRPr lang="en-US" sz="2000" kern="0" dirty="0" smtClean="0">
              <a:latin typeface="+mn-lt"/>
            </a:endParaRP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sz="2000" kern="0" dirty="0" smtClean="0">
                <a:latin typeface="+mn-lt"/>
              </a:rPr>
              <a:t>Design and Construction Plans – </a:t>
            </a:r>
            <a:r>
              <a:rPr lang="en-US" sz="2000" b="1" kern="0" dirty="0" smtClean="0">
                <a:latin typeface="+mn-lt"/>
              </a:rPr>
              <a:t>Spring/Summer 2018</a:t>
            </a:r>
          </a:p>
          <a:p>
            <a:pPr eaLnBrk="0" hangingPunct="0">
              <a:spcBef>
                <a:spcPct val="20000"/>
              </a:spcBef>
              <a:defRPr/>
            </a:pPr>
            <a:endParaRPr lang="en-US" sz="2000" kern="0" dirty="0" smtClean="0">
              <a:latin typeface="+mn-lt"/>
            </a:endParaRP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sz="2000" kern="0" dirty="0" smtClean="0">
                <a:latin typeface="+mn-lt"/>
              </a:rPr>
              <a:t>Construction - </a:t>
            </a:r>
            <a:r>
              <a:rPr lang="en-US" sz="2000" b="1" kern="0" dirty="0" smtClean="0">
                <a:latin typeface="+mn-lt"/>
              </a:rPr>
              <a:t>Anticipated Late July 2018 to October 2018</a:t>
            </a:r>
          </a:p>
          <a:p>
            <a:pPr marL="742950" lvl="1" indent="-285750" eaLnBrk="0" hangingPunct="0">
              <a:spcBef>
                <a:spcPct val="20000"/>
              </a:spcBef>
              <a:defRPr/>
            </a:pPr>
            <a:endParaRPr lang="en-US" sz="1600" kern="0" dirty="0">
              <a:latin typeface="+mn-lt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1143000" y="228600"/>
            <a:ext cx="7391400" cy="838200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en-US" sz="3600" b="1" u="sng" kern="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Next Steps</a:t>
            </a:r>
            <a:endParaRPr lang="en-US" sz="3600" b="1" u="sng" kern="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hoto 7.jpg"/>
          <p:cNvPicPr preferRelativeResize="0">
            <a:picLocks/>
          </p:cNvPicPr>
          <p:nvPr/>
        </p:nvPicPr>
        <p:blipFill>
          <a:blip r:embed="rId3" cstate="print"/>
          <a:srcRect r="81000"/>
          <a:stretch>
            <a:fillRect/>
          </a:stretch>
        </p:blipFill>
        <p:spPr>
          <a:xfrm>
            <a:off x="0" y="0"/>
            <a:ext cx="1216152" cy="6858000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1143000" y="1066800"/>
            <a:ext cx="7848600" cy="5410200"/>
          </a:xfrm>
          <a:prstGeom prst="rect">
            <a:avLst/>
          </a:prstGeom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sz="2800" b="1" kern="0" dirty="0">
                <a:latin typeface="+mn-lt"/>
              </a:rPr>
              <a:t>Document Availability</a:t>
            </a:r>
          </a:p>
          <a:p>
            <a:pPr marL="800100" lvl="1" indent="-342900" eaLnBrk="0" hangingPunct="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US" sz="2400" kern="0" dirty="0" smtClean="0">
                <a:latin typeface="+mn-lt"/>
              </a:rPr>
              <a:t>Ecology’s </a:t>
            </a:r>
            <a:r>
              <a:rPr lang="en-US" sz="2400" kern="0" dirty="0">
                <a:latin typeface="+mn-lt"/>
              </a:rPr>
              <a:t>Web </a:t>
            </a:r>
            <a:r>
              <a:rPr lang="en-US" sz="2400" kern="0" dirty="0" smtClean="0">
                <a:latin typeface="+mn-lt"/>
              </a:rPr>
              <a:t>Site </a:t>
            </a:r>
          </a:p>
          <a:p>
            <a:pPr marL="1257300" lvl="2" indent="-342900" eaLnBrk="0" hangingPunct="0">
              <a:spcBef>
                <a:spcPct val="20000"/>
              </a:spcBef>
              <a:buFont typeface="Wingdings" panose="05000000000000000000" pitchFamily="2" charset="2"/>
              <a:buChar char="§"/>
              <a:defRPr/>
            </a:pPr>
            <a:r>
              <a:rPr lang="en-US" sz="2000" kern="0" dirty="0" smtClean="0">
                <a:latin typeface="+mn-lt"/>
              </a:rPr>
              <a:t>Bit.ly/Ecology-</a:t>
            </a:r>
            <a:r>
              <a:rPr lang="en-US" sz="2000" kern="0" dirty="0" err="1" smtClean="0">
                <a:latin typeface="+mn-lt"/>
              </a:rPr>
              <a:t>BlaineMarina</a:t>
            </a:r>
            <a:endParaRPr lang="en-US" sz="2400" kern="0" dirty="0">
              <a:latin typeface="+mn-lt"/>
            </a:endParaRPr>
          </a:p>
          <a:p>
            <a:pPr marL="800100" lvl="1" indent="-342900" eaLnBrk="0" hangingPunct="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US" sz="2400" kern="0" dirty="0" smtClean="0">
                <a:latin typeface="+mn-lt"/>
              </a:rPr>
              <a:t>Document </a:t>
            </a:r>
            <a:r>
              <a:rPr lang="en-US" sz="2400" kern="0" dirty="0">
                <a:latin typeface="+mn-lt"/>
              </a:rPr>
              <a:t>Repositories</a:t>
            </a:r>
          </a:p>
          <a:p>
            <a:pPr marL="1257300" lvl="2" indent="-342900" eaLnBrk="0" hangingPunct="0">
              <a:spcBef>
                <a:spcPct val="20000"/>
              </a:spcBef>
              <a:buFont typeface="Wingdings" panose="05000000000000000000" pitchFamily="2" charset="2"/>
              <a:buChar char="§"/>
              <a:defRPr/>
            </a:pPr>
            <a:r>
              <a:rPr lang="en-US" sz="2000" kern="0" dirty="0" smtClean="0">
                <a:latin typeface="+mn-lt"/>
              </a:rPr>
              <a:t>Blaine Library </a:t>
            </a:r>
            <a:endParaRPr lang="en-US" sz="2000" kern="0" dirty="0">
              <a:latin typeface="+mn-lt"/>
            </a:endParaRPr>
          </a:p>
          <a:p>
            <a:pPr marL="1257300" lvl="2" indent="-342900" eaLnBrk="0" hangingPunct="0">
              <a:spcBef>
                <a:spcPct val="20000"/>
              </a:spcBef>
              <a:buFont typeface="Wingdings" panose="05000000000000000000" pitchFamily="2" charset="2"/>
              <a:buChar char="§"/>
              <a:defRPr/>
            </a:pPr>
            <a:r>
              <a:rPr lang="en-US" sz="2000" kern="0" dirty="0">
                <a:latin typeface="+mn-lt"/>
              </a:rPr>
              <a:t>Ecology’s Bellingham Field Office </a:t>
            </a:r>
            <a:r>
              <a:rPr lang="en-US" sz="2000" kern="0" dirty="0"/>
              <a:t>–</a:t>
            </a:r>
            <a:r>
              <a:rPr lang="en-US" sz="2000" kern="0" dirty="0" smtClean="0">
                <a:latin typeface="+mn-lt"/>
              </a:rPr>
              <a:t> </a:t>
            </a:r>
            <a:r>
              <a:rPr lang="en-US" sz="2000" kern="0" dirty="0" smtClean="0">
                <a:latin typeface="+mn-lt"/>
              </a:rPr>
              <a:t>Bellingham</a:t>
            </a:r>
            <a:endParaRPr lang="en-US" sz="2000" kern="0" dirty="0">
              <a:latin typeface="+mn-lt"/>
            </a:endParaRPr>
          </a:p>
          <a:p>
            <a:pPr marL="1257300" lvl="2" indent="-342900" eaLnBrk="0" hangingPunct="0">
              <a:spcBef>
                <a:spcPct val="20000"/>
              </a:spcBef>
              <a:buFont typeface="Wingdings" panose="05000000000000000000" pitchFamily="2" charset="2"/>
              <a:buChar char="§"/>
              <a:defRPr/>
            </a:pPr>
            <a:r>
              <a:rPr lang="en-US" sz="2000" kern="0" dirty="0">
                <a:latin typeface="+mn-lt"/>
              </a:rPr>
              <a:t>Ecology’s Northwest Regional Office – </a:t>
            </a:r>
            <a:r>
              <a:rPr lang="en-US" sz="2000" kern="0" dirty="0" smtClean="0">
                <a:latin typeface="+mn-lt"/>
              </a:rPr>
              <a:t>Bellevue</a:t>
            </a:r>
            <a:endParaRPr lang="en-US" sz="2000" kern="0" dirty="0">
              <a:latin typeface="+mn-lt"/>
            </a:endParaRPr>
          </a:p>
          <a:p>
            <a:pPr marL="342900" indent="-342900" eaLnBrk="0" hangingPunct="0">
              <a:spcBef>
                <a:spcPts val="1800"/>
              </a:spcBef>
              <a:buFontTx/>
              <a:buChar char="•"/>
              <a:defRPr/>
            </a:pPr>
            <a:endParaRPr lang="en-US" sz="2800" b="1" kern="0" dirty="0" smtClean="0">
              <a:latin typeface="+mn-lt"/>
            </a:endParaRPr>
          </a:p>
          <a:p>
            <a:pPr marL="342900" indent="-342900" eaLnBrk="0" hangingPunct="0">
              <a:spcBef>
                <a:spcPts val="1800"/>
              </a:spcBef>
              <a:buFontTx/>
              <a:buChar char="•"/>
              <a:defRPr/>
            </a:pPr>
            <a:r>
              <a:rPr lang="en-US" sz="2800" b="1" kern="0" dirty="0" smtClean="0">
                <a:latin typeface="+mn-lt"/>
              </a:rPr>
              <a:t>Submit </a:t>
            </a:r>
            <a:r>
              <a:rPr lang="en-US" sz="2800" b="1" kern="0" dirty="0">
                <a:latin typeface="+mn-lt"/>
              </a:rPr>
              <a:t>Comments by </a:t>
            </a:r>
            <a:r>
              <a:rPr lang="en-US" sz="2800" b="1" kern="0" dirty="0" smtClean="0">
                <a:latin typeface="+mn-lt"/>
              </a:rPr>
              <a:t>June 5, </a:t>
            </a:r>
            <a:r>
              <a:rPr lang="en-US" sz="2800" b="1" kern="0" dirty="0" smtClean="0">
                <a:latin typeface="+mn-lt"/>
              </a:rPr>
              <a:t>2018</a:t>
            </a:r>
            <a:endParaRPr lang="en-US" sz="2000" kern="0" dirty="0" smtClean="0">
              <a:latin typeface="+mn-lt"/>
            </a:endParaRPr>
          </a:p>
          <a:p>
            <a:pPr marL="800100" lvl="1" indent="-342900" eaLnBrk="0" hangingPunct="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US" sz="2400" kern="0" dirty="0" smtClean="0">
                <a:latin typeface="+mn-lt"/>
              </a:rPr>
              <a:t>Ecology’s e-comments web page:</a:t>
            </a:r>
          </a:p>
          <a:p>
            <a:pPr marL="1257300" lvl="2" indent="-342900" eaLnBrk="0" hangingPunct="0">
              <a:spcBef>
                <a:spcPct val="20000"/>
              </a:spcBef>
              <a:buFont typeface="Wingdings" panose="05000000000000000000" pitchFamily="2" charset="2"/>
              <a:buChar char="§"/>
              <a:defRPr/>
            </a:pPr>
            <a:r>
              <a:rPr lang="en-US" sz="2000" kern="0" dirty="0" smtClean="0">
                <a:latin typeface="+mn-lt"/>
              </a:rPr>
              <a:t>Bit.ly/Ecology-</a:t>
            </a:r>
            <a:r>
              <a:rPr lang="en-US" sz="2000" kern="0" dirty="0" err="1" smtClean="0">
                <a:latin typeface="+mn-lt"/>
              </a:rPr>
              <a:t>BlaineMarina</a:t>
            </a:r>
            <a:r>
              <a:rPr lang="en-US" sz="2000" kern="0" dirty="0" smtClean="0">
                <a:latin typeface="+mn-lt"/>
              </a:rPr>
              <a:t>-Comments</a:t>
            </a:r>
          </a:p>
          <a:p>
            <a:pPr marL="800100" lvl="1" indent="-342900" eaLnBrk="0" hangingPunct="0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en-US" sz="2400" kern="0" dirty="0" smtClean="0">
                <a:latin typeface="+mn-lt"/>
              </a:rPr>
              <a:t>E-mail:</a:t>
            </a:r>
          </a:p>
          <a:p>
            <a:pPr marL="1257300" lvl="2" indent="-342900" eaLnBrk="0" hangingPunct="0">
              <a:spcBef>
                <a:spcPct val="20000"/>
              </a:spcBef>
              <a:buFont typeface="Wingdings" panose="05000000000000000000" pitchFamily="2" charset="2"/>
              <a:buChar char="§"/>
              <a:defRPr/>
            </a:pPr>
            <a:r>
              <a:rPr lang="en-US" sz="2000" kern="0" dirty="0" smtClean="0">
                <a:latin typeface="+mn-lt"/>
              </a:rPr>
              <a:t>Cris.Matthews@ecy.wa.gov</a:t>
            </a:r>
            <a:endParaRPr lang="en-US" sz="2000" kern="0" dirty="0">
              <a:latin typeface="+mn-lt"/>
            </a:endParaRPr>
          </a:p>
          <a:p>
            <a:pPr marL="800100" lvl="1" indent="-3429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endParaRPr lang="en-US" sz="2000" kern="0" dirty="0">
              <a:latin typeface="+mn-lt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1143000" y="228600"/>
            <a:ext cx="7620000" cy="914400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en-US" sz="3600" b="1" u="sng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Ecology </a:t>
            </a:r>
            <a:r>
              <a:rPr lang="en-US" sz="3600" b="1" u="sng" kern="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Wants Your </a:t>
            </a:r>
            <a:r>
              <a:rPr lang="en-US" sz="3600" b="1" u="sng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Comments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7604</TotalTime>
  <Words>596</Words>
  <Application>Microsoft Office PowerPoint</Application>
  <PresentationFormat>On-screen Show (4:3)</PresentationFormat>
  <Paragraphs>183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Symbol</vt:lpstr>
      <vt:lpstr>Wingdings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Beginnings</vt:lpstr>
      <vt:lpstr>Early Development</vt:lpstr>
      <vt:lpstr>Fueling Operation</vt:lpstr>
      <vt:lpstr>Facility Closure &amp; Present Day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Port of Bellingham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Cornwall Landfill – Summary of Habitat Modifications</dc:title>
  <dc:creator>BrianG</dc:creator>
  <cp:lastModifiedBy>Petrovich, Brad (ECY)</cp:lastModifiedBy>
  <cp:revision>450</cp:revision>
  <dcterms:created xsi:type="dcterms:W3CDTF">2009-10-13T05:05:46Z</dcterms:created>
  <dcterms:modified xsi:type="dcterms:W3CDTF">2018-05-10T00:53:48Z</dcterms:modified>
</cp:coreProperties>
</file>