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5" r:id="rId2"/>
    <p:sldId id="319" r:id="rId3"/>
    <p:sldId id="320" r:id="rId4"/>
    <p:sldId id="301" r:id="rId5"/>
    <p:sldId id="317" r:id="rId6"/>
    <p:sldId id="318" r:id="rId7"/>
    <p:sldId id="264" r:id="rId8"/>
    <p:sldId id="324" r:id="rId9"/>
    <p:sldId id="325" r:id="rId10"/>
    <p:sldId id="326" r:id="rId11"/>
    <p:sldId id="268" r:id="rId12"/>
    <p:sldId id="311" r:id="rId13"/>
    <p:sldId id="312" r:id="rId14"/>
    <p:sldId id="327" r:id="rId15"/>
    <p:sldId id="328" r:id="rId16"/>
    <p:sldId id="329" r:id="rId17"/>
    <p:sldId id="331" r:id="rId18"/>
    <p:sldId id="330" r:id="rId19"/>
    <p:sldId id="300" r:id="rId20"/>
    <p:sldId id="286" r:id="rId21"/>
    <p:sldId id="281" r:id="rId22"/>
    <p:sldId id="332" r:id="rId23"/>
    <p:sldId id="333" r:id="rId24"/>
    <p:sldId id="334" r:id="rId25"/>
    <p:sldId id="33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fel, Michael (ECY)" initials="WM(" lastIdx="2" clrIdx="0">
    <p:extLst>
      <p:ext uri="{19B8F6BF-5375-455C-9EA6-DF929625EA0E}">
        <p15:presenceInfo xmlns:p15="http://schemas.microsoft.com/office/powerpoint/2012/main" userId="S-1-5-21-2487942767-1439223106-4058045846-44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83" autoAdjust="0"/>
    <p:restoredTop sz="94622" autoAdjust="0"/>
  </p:normalViewPr>
  <p:slideViewPr>
    <p:cSldViewPr>
      <p:cViewPr varScale="1">
        <p:scale>
          <a:sx n="117" d="100"/>
          <a:sy n="117" d="100"/>
        </p:scale>
        <p:origin x="96" y="2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4T08:36:35.112" idx="1">
    <p:pos x="5353" y="431"/>
    <p:text>Use color to show wells with SPH</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4F73AF78-64AB-43FF-80DD-EE688F5AA475}" type="datetimeFigureOut">
              <a:rPr lang="en-US" smtClean="0"/>
              <a:pPr/>
              <a:t>9/4/2018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07BAE5C9-556D-493D-B042-9A3986F92D33}" type="slidenum">
              <a:rPr lang="en-US" smtClean="0"/>
              <a:pPr/>
              <a:t>‹#›</a:t>
            </a:fld>
            <a:endParaRPr lang="en-US" dirty="0"/>
          </a:p>
        </p:txBody>
      </p:sp>
    </p:spTree>
    <p:extLst>
      <p:ext uri="{BB962C8B-B14F-4D97-AF65-F5344CB8AC3E}">
        <p14:creationId xmlns:p14="http://schemas.microsoft.com/office/powerpoint/2010/main" val="240388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5869D78F-D99C-4394-977B-60D5ACF99D8E}" type="datetimeFigureOut">
              <a:rPr lang="en-US" smtClean="0"/>
              <a:pPr/>
              <a:t>9/4/2018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4F6E2847-67F0-4E1E-A3BD-60BDF80BA67E}" type="slidenum">
              <a:rPr lang="en-US" smtClean="0"/>
              <a:pPr/>
              <a:t>‹#›</a:t>
            </a:fld>
            <a:endParaRPr lang="en-US" dirty="0"/>
          </a:p>
        </p:txBody>
      </p:sp>
    </p:spTree>
    <p:extLst>
      <p:ext uri="{BB962C8B-B14F-4D97-AF65-F5344CB8AC3E}">
        <p14:creationId xmlns:p14="http://schemas.microsoft.com/office/powerpoint/2010/main" val="128838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E2847-67F0-4E1E-A3BD-60BDF80BA67E}" type="slidenum">
              <a:rPr lang="en-US" smtClean="0"/>
              <a:pPr/>
              <a:t>8</a:t>
            </a:fld>
            <a:endParaRPr lang="en-US" dirty="0"/>
          </a:p>
        </p:txBody>
      </p:sp>
    </p:spTree>
    <p:extLst>
      <p:ext uri="{BB962C8B-B14F-4D97-AF65-F5344CB8AC3E}">
        <p14:creationId xmlns:p14="http://schemas.microsoft.com/office/powerpoint/2010/main" val="102017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9154F-E57C-4D5A-B607-721071A70A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B23469-D3C8-4616-BD4F-8F723463B561}" type="datetimeFigureOut">
              <a:rPr lang="en-US" smtClean="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D19154F-E57C-4D5A-B607-721071A70A5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B23469-D3C8-4616-BD4F-8F723463B561}" type="datetimeFigureOut">
              <a:rPr lang="en-US" smtClean="0"/>
              <a:pPr/>
              <a:t>9/4/2018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19154F-E57C-4D5A-B607-721071A70A5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10640"/>
          </a:xfrm>
        </p:spPr>
        <p:txBody>
          <a:bodyPr>
            <a:normAutofit fontScale="90000"/>
          </a:bodyPr>
          <a:lstStyle/>
          <a:p>
            <a:pPr algn="ctr"/>
            <a:r>
              <a:rPr lang="en-US" dirty="0">
                <a:solidFill>
                  <a:schemeClr val="tx1"/>
                </a:solidFill>
              </a:rPr>
              <a:t>R</a:t>
            </a:r>
            <a:r>
              <a:rPr lang="en-US" dirty="0" smtClean="0">
                <a:solidFill>
                  <a:schemeClr val="tx1"/>
                </a:solidFill>
              </a:rPr>
              <a:t>emedial Investigation Planning Meeting</a:t>
            </a:r>
            <a:br>
              <a:rPr lang="en-US" dirty="0" smtClean="0">
                <a:solidFill>
                  <a:schemeClr val="tx1"/>
                </a:solidFill>
              </a:rPr>
            </a:br>
            <a:r>
              <a:rPr lang="en-US" dirty="0" smtClean="0">
                <a:solidFill>
                  <a:schemeClr val="tx1"/>
                </a:solidFill>
              </a:rPr>
              <a:t>Texaco/Strickland</a:t>
            </a:r>
            <a:endParaRPr lang="en-US" dirty="0">
              <a:solidFill>
                <a:schemeClr val="tx1"/>
              </a:solidFill>
            </a:endParaRPr>
          </a:p>
        </p:txBody>
      </p:sp>
      <p:sp>
        <p:nvSpPr>
          <p:cNvPr id="3" name="Content Placeholder 2"/>
          <p:cNvSpPr>
            <a:spLocks noGrp="1"/>
          </p:cNvSpPr>
          <p:nvPr>
            <p:ph idx="1"/>
          </p:nvPr>
        </p:nvSpPr>
        <p:spPr>
          <a:xfrm>
            <a:off x="457200" y="2057400"/>
            <a:ext cx="8229600" cy="4267200"/>
          </a:xfrm>
        </p:spPr>
        <p:txBody>
          <a:bodyPr>
            <a:normAutofit lnSpcReduction="10000"/>
          </a:bodyPr>
          <a:lstStyle/>
          <a:p>
            <a:pPr algn="ctr">
              <a:buNone/>
            </a:pPr>
            <a:endParaRPr lang="en-US" sz="3600" dirty="0" smtClean="0">
              <a:solidFill>
                <a:schemeClr val="bg2">
                  <a:lumMod val="25000"/>
                </a:schemeClr>
              </a:solidFill>
              <a:latin typeface="+mj-lt"/>
              <a:cs typeface="Arial" pitchFamily="34" charset="0"/>
            </a:endParaRPr>
          </a:p>
          <a:p>
            <a:pPr algn="ctr">
              <a:buNone/>
            </a:pPr>
            <a:r>
              <a:rPr lang="en-US" sz="3600" dirty="0" smtClean="0">
                <a:solidFill>
                  <a:schemeClr val="bg2">
                    <a:lumMod val="25000"/>
                  </a:schemeClr>
                </a:solidFill>
                <a:latin typeface="+mj-lt"/>
                <a:cs typeface="Arial" pitchFamily="34" charset="0"/>
              </a:rPr>
              <a:t>Department </a:t>
            </a:r>
            <a:r>
              <a:rPr lang="en-US" sz="3600" dirty="0">
                <a:solidFill>
                  <a:schemeClr val="bg2">
                    <a:lumMod val="25000"/>
                  </a:schemeClr>
                </a:solidFill>
                <a:latin typeface="+mj-lt"/>
                <a:cs typeface="Arial" pitchFamily="34" charset="0"/>
              </a:rPr>
              <a:t>of Ecology</a:t>
            </a:r>
          </a:p>
          <a:p>
            <a:pPr algn="ctr">
              <a:buNone/>
            </a:pPr>
            <a:r>
              <a:rPr lang="en-US" sz="3600" dirty="0">
                <a:solidFill>
                  <a:schemeClr val="bg2">
                    <a:lumMod val="25000"/>
                  </a:schemeClr>
                </a:solidFill>
                <a:latin typeface="+mj-lt"/>
                <a:cs typeface="Arial" pitchFamily="34" charset="0"/>
              </a:rPr>
              <a:t>Toxics Cleanup Program</a:t>
            </a:r>
          </a:p>
          <a:p>
            <a:pPr>
              <a:buNone/>
            </a:pPr>
            <a:endParaRPr lang="en-US" b="1" dirty="0" smtClean="0">
              <a:latin typeface="Lucida Sans Unicode" pitchFamily="34" charset="0"/>
              <a:cs typeface="Lucida Sans Unicode" pitchFamily="34" charset="0"/>
            </a:endParaRPr>
          </a:p>
          <a:p>
            <a:pPr>
              <a:buNone/>
            </a:pPr>
            <a:endParaRPr lang="en-US" b="1" dirty="0">
              <a:latin typeface="Lucida Sans Unicode" pitchFamily="34" charset="0"/>
              <a:cs typeface="Lucida Sans Unicode" pitchFamily="34" charset="0"/>
            </a:endParaRPr>
          </a:p>
          <a:p>
            <a:pPr>
              <a:buNone/>
            </a:pPr>
            <a:endParaRPr lang="en-US" b="1" dirty="0" smtClean="0">
              <a:latin typeface="Lucida Sans Unicode" pitchFamily="34" charset="0"/>
              <a:cs typeface="Lucida Sans Unicode" pitchFamily="34" charset="0"/>
            </a:endParaRPr>
          </a:p>
          <a:p>
            <a:pPr>
              <a:buNone/>
            </a:pPr>
            <a:endParaRPr lang="en-US" b="1" dirty="0" smtClean="0">
              <a:latin typeface="Lucida Sans Unicode" pitchFamily="34" charset="0"/>
              <a:cs typeface="Lucida Sans Unicode" pitchFamily="34" charset="0"/>
            </a:endParaRPr>
          </a:p>
          <a:p>
            <a:pPr marL="393192" lvl="1" indent="0" algn="ctr">
              <a:buNone/>
            </a:pPr>
            <a:r>
              <a:rPr lang="en-US" dirty="0" smtClean="0">
                <a:latin typeface="Lucida Sans Unicode" pitchFamily="34" charset="0"/>
                <a:cs typeface="Lucida Sans Unicode" pitchFamily="34" charset="0"/>
              </a:rPr>
              <a:t>September 10, 2018</a:t>
            </a:r>
          </a:p>
          <a:p>
            <a:pPr marL="393192" lvl="1" indent="0">
              <a:buNone/>
            </a:pPr>
            <a:endParaRPr lang="en-US" dirty="0">
              <a:latin typeface="Lucida Sans Unicode" pitchFamily="34" charset="0"/>
              <a:cs typeface="Lucida Sans Unicode" pitchFamily="34" charset="0"/>
            </a:endParaRPr>
          </a:p>
        </p:txBody>
      </p:sp>
      <p:sp>
        <p:nvSpPr>
          <p:cNvPr id="4" name="Title 1"/>
          <p:cNvSpPr txBox="1">
            <a:spLocks/>
          </p:cNvSpPr>
          <p:nvPr/>
        </p:nvSpPr>
        <p:spPr>
          <a:xfrm>
            <a:off x="381000" y="5486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Lucida Sans"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Chri-Mar Apts.</a:t>
            </a:r>
            <a:endParaRPr lang="en-US" dirty="0"/>
          </a:p>
        </p:txBody>
      </p:sp>
      <p:sp>
        <p:nvSpPr>
          <p:cNvPr id="5" name="Content Placeholder 4"/>
          <p:cNvSpPr>
            <a:spLocks noGrp="1"/>
          </p:cNvSpPr>
          <p:nvPr>
            <p:ph idx="1"/>
          </p:nvPr>
        </p:nvSpPr>
        <p:spPr>
          <a:xfrm>
            <a:off x="457200" y="1371600"/>
            <a:ext cx="8229600" cy="1828800"/>
          </a:xfrm>
        </p:spPr>
        <p:txBody>
          <a:bodyPr>
            <a:normAutofit lnSpcReduction="10000"/>
          </a:bodyPr>
          <a:lstStyle/>
          <a:p>
            <a:pPr marL="0" indent="0">
              <a:buNone/>
            </a:pPr>
            <a:r>
              <a:rPr lang="en-US" dirty="0" smtClean="0"/>
              <a:t>Action Levels TCE</a:t>
            </a:r>
          </a:p>
          <a:p>
            <a:pPr lvl="1"/>
            <a:r>
              <a:rPr lang="en-US" dirty="0" smtClean="0"/>
              <a:t>67 ug/m</a:t>
            </a:r>
            <a:r>
              <a:rPr lang="en-US" baseline="30000" dirty="0" smtClean="0"/>
              <a:t>3 </a:t>
            </a:r>
            <a:r>
              <a:rPr lang="en-US" dirty="0" smtClean="0"/>
              <a:t>TCE soil gas</a:t>
            </a:r>
            <a:endParaRPr lang="en-US" i="1" dirty="0"/>
          </a:p>
          <a:p>
            <a:pPr marL="0" indent="0">
              <a:buNone/>
            </a:pPr>
            <a:r>
              <a:rPr lang="en-US" dirty="0"/>
              <a:t>Short-term action level for pregnant </a:t>
            </a:r>
            <a:r>
              <a:rPr lang="en-US" dirty="0" smtClean="0"/>
              <a:t>women</a:t>
            </a:r>
          </a:p>
          <a:p>
            <a:pPr lvl="1"/>
            <a:r>
              <a:rPr lang="en-US" dirty="0"/>
              <a:t>11 ug/m</a:t>
            </a:r>
            <a:r>
              <a:rPr lang="en-US" baseline="30000" dirty="0"/>
              <a:t>3</a:t>
            </a:r>
            <a:r>
              <a:rPr lang="en-US" dirty="0"/>
              <a:t> TCE soil gas</a:t>
            </a:r>
          </a:p>
          <a:p>
            <a:pPr lvl="1"/>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9" name="Picture 8"/>
          <p:cNvPicPr>
            <a:picLocks noChangeAspect="1"/>
          </p:cNvPicPr>
          <p:nvPr/>
        </p:nvPicPr>
        <p:blipFill>
          <a:blip r:embed="rId2"/>
          <a:stretch>
            <a:fillRect/>
          </a:stretch>
        </p:blipFill>
        <p:spPr>
          <a:xfrm>
            <a:off x="76200" y="3200400"/>
            <a:ext cx="8915400" cy="3188110"/>
          </a:xfrm>
          <a:prstGeom prst="rect">
            <a:avLst/>
          </a:prstGeom>
        </p:spPr>
      </p:pic>
    </p:spTree>
    <p:extLst>
      <p:ext uri="{BB962C8B-B14F-4D97-AF65-F5344CB8AC3E}">
        <p14:creationId xmlns:p14="http://schemas.microsoft.com/office/powerpoint/2010/main" val="51602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dirty="0" smtClean="0"/>
              <a:t>Data Gaps</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pPr marL="0" indent="0">
              <a:buNone/>
            </a:pPr>
            <a:r>
              <a:rPr lang="en-US" sz="2000" dirty="0" smtClean="0">
                <a:latin typeface="Constantia (Body)"/>
                <a:cs typeface="Lucida Sans Unicode" pitchFamily="34" charset="0"/>
              </a:rPr>
              <a:t>Disposition of the Underground Storage Tanks unknown</a:t>
            </a:r>
          </a:p>
          <a:p>
            <a:pPr marL="0" indent="0">
              <a:buNone/>
            </a:pPr>
            <a:endParaRPr lang="en-US" sz="2000" dirty="0" smtClean="0">
              <a:latin typeface="Constantia (Body)"/>
              <a:cs typeface="Lucida Sans Unicode" pitchFamily="34" charset="0"/>
            </a:endParaRPr>
          </a:p>
          <a:p>
            <a:pPr marL="0" indent="0">
              <a:buNone/>
            </a:pPr>
            <a:r>
              <a:rPr lang="en-US" sz="2000" dirty="0">
                <a:latin typeface="Constantia (Body)"/>
              </a:rPr>
              <a:t>Vertical and lateral extent of groundwater plume </a:t>
            </a:r>
            <a:r>
              <a:rPr lang="en-US" sz="2000" dirty="0" smtClean="0">
                <a:latin typeface="Constantia (Body)"/>
              </a:rPr>
              <a:t>not defined</a:t>
            </a:r>
            <a:endParaRPr lang="en-US" sz="2000" dirty="0" smtClean="0">
              <a:latin typeface="Constantia (Body)"/>
              <a:cs typeface="Lucida Sans Unicode" pitchFamily="34" charset="0"/>
            </a:endParaRPr>
          </a:p>
          <a:p>
            <a:r>
              <a:rPr lang="en-US" sz="2000" dirty="0">
                <a:latin typeface="Constantia (Body)"/>
              </a:rPr>
              <a:t>Current groundwater conditions unknown, last monitoring performed in </a:t>
            </a:r>
            <a:r>
              <a:rPr lang="en-US" sz="2000" dirty="0" smtClean="0">
                <a:latin typeface="Constantia (Body)"/>
              </a:rPr>
              <a:t>2012</a:t>
            </a:r>
          </a:p>
          <a:p>
            <a:r>
              <a:rPr lang="en-US" sz="2000" dirty="0">
                <a:latin typeface="Constantia (Body)"/>
              </a:rPr>
              <a:t>TPHg plume comingled with the dry cleaner solvent plume</a:t>
            </a:r>
            <a:r>
              <a:rPr lang="en-US" sz="2000" dirty="0" smtClean="0">
                <a:latin typeface="Constantia (Body)"/>
                <a:cs typeface="Lucida Sans Unicode" pitchFamily="34" charset="0"/>
              </a:rPr>
              <a:t>?</a:t>
            </a:r>
          </a:p>
          <a:p>
            <a:pPr marL="0" indent="0">
              <a:buNone/>
            </a:pPr>
            <a:endParaRPr lang="en-US" sz="2000" dirty="0" smtClean="0">
              <a:latin typeface="Constantia (Body)"/>
              <a:cs typeface="Lucida Sans Unicode" pitchFamily="34" charset="0"/>
            </a:endParaRPr>
          </a:p>
          <a:p>
            <a:pPr marL="0" indent="0">
              <a:buNone/>
            </a:pPr>
            <a:r>
              <a:rPr lang="en-US" sz="2000" dirty="0" smtClean="0">
                <a:latin typeface="Constantia (Body)"/>
                <a:cs typeface="Lucida Sans Unicode" pitchFamily="34" charset="0"/>
              </a:rPr>
              <a:t>Jiffy Lube Oil release will need to be clearly characterized within the Formal Site </a:t>
            </a:r>
            <a:r>
              <a:rPr lang="en-US" sz="2000" dirty="0" smtClean="0">
                <a:latin typeface="Constantia (Body)"/>
                <a:cs typeface="Lucida Sans Unicode" pitchFamily="34" charset="0"/>
              </a:rPr>
              <a:t>Investigation </a:t>
            </a:r>
            <a:r>
              <a:rPr lang="en-US" sz="2000" dirty="0" smtClean="0">
                <a:latin typeface="Constantia (Body)"/>
              </a:rPr>
              <a:t>The </a:t>
            </a:r>
            <a:r>
              <a:rPr lang="en-US" sz="2000" dirty="0">
                <a:latin typeface="Constantia (Body)"/>
              </a:rPr>
              <a:t>VCP Opinion stating that they were a separate and distinct releases was based on Silica Gel Cleanup </a:t>
            </a:r>
            <a:r>
              <a:rPr lang="en-US" sz="2000" dirty="0" smtClean="0">
                <a:latin typeface="Constantia (Body)"/>
              </a:rPr>
              <a:t>analysis</a:t>
            </a:r>
            <a:endParaRPr lang="en-US" sz="2000" dirty="0">
              <a:solidFill>
                <a:srgbClr val="FF0000"/>
              </a:solidFill>
              <a:latin typeface="Constantia (Body)"/>
            </a:endParaRPr>
          </a:p>
          <a:p>
            <a:pPr marL="0" indent="0">
              <a:buNone/>
            </a:pPr>
            <a:endParaRPr lang="en-US" sz="2000" dirty="0" smtClean="0">
              <a:latin typeface="Constantia (Body)"/>
              <a:cs typeface="Lucida Sans Unicode" pitchFamily="34" charset="0"/>
            </a:endParaRPr>
          </a:p>
          <a:p>
            <a:pPr marL="0" indent="0">
              <a:buNone/>
            </a:pPr>
            <a:r>
              <a:rPr lang="en-US" sz="2000" dirty="0" smtClean="0">
                <a:latin typeface="Constantia (Body)"/>
                <a:cs typeface="Lucida Sans Unicode" pitchFamily="34" charset="0"/>
              </a:rPr>
              <a:t>Vapor Intrusion Assessment Required: </a:t>
            </a:r>
          </a:p>
          <a:p>
            <a:r>
              <a:rPr lang="en-US" sz="2000" dirty="0" smtClean="0">
                <a:latin typeface="Constantia (Body)"/>
                <a:cs typeface="Lucida Sans Unicode" pitchFamily="34" charset="0"/>
              </a:rPr>
              <a:t>Aloha Café, Chri-Mar Apts., Strip Mall</a:t>
            </a:r>
            <a:r>
              <a:rPr lang="en-US" sz="2000" dirty="0" smtClean="0">
                <a:solidFill>
                  <a:srgbClr val="FF0000"/>
                </a:solidFill>
                <a:latin typeface="Constantia (Body)"/>
                <a:cs typeface="Lucida Sans Unicode"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Wells with Separate Phase Liquids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0"/>
            <a:ext cx="8839200" cy="4800600"/>
          </a:xfrm>
        </p:spPr>
      </p:pic>
    </p:spTree>
    <p:extLst>
      <p:ext uri="{BB962C8B-B14F-4D97-AF65-F5344CB8AC3E}">
        <p14:creationId xmlns:p14="http://schemas.microsoft.com/office/powerpoint/2010/main" val="367364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Ground Water Flow Direction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1"/>
            <a:ext cx="8839200" cy="5029200"/>
          </a:xfrm>
        </p:spPr>
      </p:pic>
    </p:spTree>
    <p:extLst>
      <p:ext uri="{BB962C8B-B14F-4D97-AF65-F5344CB8AC3E}">
        <p14:creationId xmlns:p14="http://schemas.microsoft.com/office/powerpoint/2010/main" val="420391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lgn="ctr">
              <a:lnSpc>
                <a:spcPct val="150000"/>
              </a:lnSpc>
            </a:pPr>
            <a:r>
              <a:rPr lang="en-US" b="1" dirty="0" smtClean="0"/>
              <a:t/>
            </a:r>
            <a:br>
              <a:rPr lang="en-US" b="1" dirty="0" smtClean="0"/>
            </a:br>
            <a:r>
              <a:rPr lang="en-US" b="1" dirty="0"/>
              <a:t/>
            </a:r>
            <a:br>
              <a:rPr lang="en-US" b="1" dirty="0"/>
            </a:br>
            <a:r>
              <a:rPr lang="en-US" b="1" dirty="0" smtClean="0"/>
              <a:t>Groundwater</a:t>
            </a:r>
            <a:endParaRPr lang="en-US" dirty="0"/>
          </a:p>
        </p:txBody>
      </p:sp>
      <p:sp>
        <p:nvSpPr>
          <p:cNvPr id="3" name="Content Placeholder 2"/>
          <p:cNvSpPr>
            <a:spLocks noGrp="1"/>
          </p:cNvSpPr>
          <p:nvPr>
            <p:ph idx="1"/>
          </p:nvPr>
        </p:nvSpPr>
        <p:spPr>
          <a:xfrm>
            <a:off x="457200" y="1295400"/>
            <a:ext cx="8229600" cy="5029200"/>
          </a:xfrm>
        </p:spPr>
        <p:txBody>
          <a:bodyPr>
            <a:normAutofit fontScale="77500" lnSpcReduction="20000"/>
          </a:bodyPr>
          <a:lstStyle/>
          <a:p>
            <a:r>
              <a:rPr lang="en-US" dirty="0"/>
              <a:t>Shallow groundwater beneath the Site is present at average depths varying between approximately 6.1 to 14.9 feet bgs in Site monitoring </a:t>
            </a:r>
            <a:r>
              <a:rPr lang="en-US" dirty="0" smtClean="0"/>
              <a:t>wells</a:t>
            </a:r>
          </a:p>
          <a:p>
            <a:pPr marL="0" indent="0">
              <a:buNone/>
            </a:pPr>
            <a:endParaRPr lang="en-US" dirty="0"/>
          </a:p>
          <a:p>
            <a:r>
              <a:rPr lang="en-US" dirty="0" smtClean="0"/>
              <a:t>Concentrations </a:t>
            </a:r>
            <a:r>
              <a:rPr lang="en-US" dirty="0"/>
              <a:t>of TPHg and BTEX, related to the former service station operations, are persistently detected above the MTCA Method A screening levels in monitoring wells MW-1, MW-2, and MW-10. </a:t>
            </a:r>
          </a:p>
          <a:p>
            <a:pPr marL="0" indent="0">
              <a:buNone/>
            </a:pPr>
            <a:endParaRPr lang="en-US" dirty="0"/>
          </a:p>
          <a:p>
            <a:r>
              <a:rPr lang="en-US" dirty="0"/>
              <a:t>Separate Phase liquids (SPH), also known as light non-aqueous phase liquids (LNAPL</a:t>
            </a:r>
            <a:r>
              <a:rPr lang="en-US" dirty="0" smtClean="0"/>
              <a:t>), </a:t>
            </a:r>
            <a:r>
              <a:rPr lang="en-US" dirty="0"/>
              <a:t>are present in ground water monitoring wells (MW-3, MW-4, MW-5, and MW-8) at the Site.</a:t>
            </a:r>
          </a:p>
          <a:p>
            <a:pPr marL="0" indent="0">
              <a:buNone/>
            </a:pPr>
            <a:endParaRPr lang="en-US" dirty="0"/>
          </a:p>
          <a:p>
            <a:r>
              <a:rPr lang="en-US" dirty="0"/>
              <a:t>Fuel fingerprint analysis conducted in late 2009 concluded that the SPH detected in monitoring wells MW-3, MW-4, and MW-5 (and likely </a:t>
            </a:r>
            <a:r>
              <a:rPr lang="en-US" dirty="0" smtClean="0"/>
              <a:t>intermittently </a:t>
            </a:r>
            <a:r>
              <a:rPr lang="en-US" dirty="0"/>
              <a:t>detected SPH in MW-8) consists of weathered gasoline. All three samples contained weathered leaded gasoline with a mixture of lead alkyls that were only available from the mid-1960s to the mid-1980s.</a:t>
            </a:r>
          </a:p>
          <a:p>
            <a:pPr marL="0" indent="0">
              <a:buNone/>
            </a:pPr>
            <a:endParaRPr lang="en-US" dirty="0"/>
          </a:p>
        </p:txBody>
      </p:sp>
    </p:spTree>
    <p:extLst>
      <p:ext uri="{BB962C8B-B14F-4D97-AF65-F5344CB8AC3E}">
        <p14:creationId xmlns:p14="http://schemas.microsoft.com/office/powerpoint/2010/main" val="262576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b="1" dirty="0"/>
              <a:t>Chemicals of </a:t>
            </a:r>
            <a:r>
              <a:rPr lang="en-US" b="1" dirty="0" smtClean="0"/>
              <a:t>Concern</a:t>
            </a:r>
            <a:endParaRPr lang="en-US" dirty="0"/>
          </a:p>
        </p:txBody>
      </p:sp>
      <p:sp>
        <p:nvSpPr>
          <p:cNvPr id="3" name="Content Placeholder 2"/>
          <p:cNvSpPr>
            <a:spLocks noGrp="1"/>
          </p:cNvSpPr>
          <p:nvPr>
            <p:ph idx="1"/>
          </p:nvPr>
        </p:nvSpPr>
        <p:spPr/>
        <p:txBody>
          <a:bodyPr/>
          <a:lstStyle/>
          <a:p>
            <a:pPr lvl="0" hangingPunct="0"/>
            <a:r>
              <a:rPr lang="en-US" dirty="0"/>
              <a:t>Gasoline-, Diesel-, Oil-range Total Petroleum Hydrocarbons (TPHg, </a:t>
            </a:r>
            <a:r>
              <a:rPr lang="en-US" dirty="0" smtClean="0"/>
              <a:t>TPHd, TPHo) </a:t>
            </a:r>
            <a:r>
              <a:rPr lang="en-US" dirty="0"/>
              <a:t>in Soil and Ground </a:t>
            </a:r>
            <a:r>
              <a:rPr lang="en-US" dirty="0" smtClean="0"/>
              <a:t>Water</a:t>
            </a:r>
          </a:p>
          <a:p>
            <a:pPr lvl="0" hangingPunct="0"/>
            <a:endParaRPr lang="en-US" dirty="0"/>
          </a:p>
          <a:p>
            <a:pPr lvl="0" hangingPunct="0"/>
            <a:r>
              <a:rPr lang="en-US" dirty="0"/>
              <a:t>Benzene, Toluene, </a:t>
            </a:r>
            <a:r>
              <a:rPr lang="en-US" dirty="0" smtClean="0"/>
              <a:t>Ethylbenzene</a:t>
            </a:r>
            <a:r>
              <a:rPr lang="en-US" dirty="0"/>
              <a:t>, Xylene (BTEX)  in Soil and Ground Water; and </a:t>
            </a:r>
            <a:r>
              <a:rPr lang="en-US" dirty="0" smtClean="0"/>
              <a:t>Naphthalene </a:t>
            </a:r>
            <a:r>
              <a:rPr lang="en-US" dirty="0"/>
              <a:t>in </a:t>
            </a:r>
            <a:r>
              <a:rPr lang="en-US" dirty="0" smtClean="0"/>
              <a:t>Soil</a:t>
            </a:r>
          </a:p>
          <a:p>
            <a:pPr lvl="0" hangingPunct="0"/>
            <a:endParaRPr lang="en-US" dirty="0"/>
          </a:p>
          <a:p>
            <a:pPr lvl="0" hangingPunct="0"/>
            <a:r>
              <a:rPr lang="en-US" dirty="0"/>
              <a:t>Chlorinated solvents from the dry </a:t>
            </a:r>
            <a:r>
              <a:rPr lang="en-US" dirty="0" smtClean="0"/>
              <a:t>cleaners and benzene </a:t>
            </a:r>
            <a:r>
              <a:rPr lang="en-US" dirty="0"/>
              <a:t>in adjacent property to the west</a:t>
            </a:r>
          </a:p>
          <a:p>
            <a:pPr marL="0" indent="0">
              <a:buNone/>
            </a:pPr>
            <a:endParaRPr lang="en-US" dirty="0"/>
          </a:p>
        </p:txBody>
      </p:sp>
    </p:spTree>
    <p:extLst>
      <p:ext uri="{BB962C8B-B14F-4D97-AF65-F5344CB8AC3E}">
        <p14:creationId xmlns:p14="http://schemas.microsoft.com/office/powerpoint/2010/main" val="96928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pPr algn="ctr"/>
            <a:r>
              <a:rPr lang="en-US" dirty="0" smtClean="0"/>
              <a:t>Access Agreements</a:t>
            </a:r>
            <a:endParaRPr lang="en-US" dirty="0"/>
          </a:p>
        </p:txBody>
      </p:sp>
      <p:sp>
        <p:nvSpPr>
          <p:cNvPr id="3" name="Content Placeholder 2"/>
          <p:cNvSpPr>
            <a:spLocks noGrp="1"/>
          </p:cNvSpPr>
          <p:nvPr>
            <p:ph idx="1"/>
          </p:nvPr>
        </p:nvSpPr>
        <p:spPr>
          <a:xfrm>
            <a:off x="457200" y="1066800"/>
            <a:ext cx="8229600" cy="5257800"/>
          </a:xfrm>
        </p:spPr>
        <p:txBody>
          <a:bodyPr>
            <a:normAutofit fontScale="85000" lnSpcReduction="20000"/>
          </a:bodyPr>
          <a:lstStyle/>
          <a:p>
            <a:pPr marL="0" indent="0">
              <a:buNone/>
            </a:pPr>
            <a:r>
              <a:rPr lang="en-US" dirty="0" smtClean="0"/>
              <a:t>Will need to obtain Access Agreements with the Chri-Mar Apts. Owner, and Strip Mall Owner</a:t>
            </a:r>
          </a:p>
          <a:p>
            <a:pPr marL="0" indent="0">
              <a:buNone/>
            </a:pPr>
            <a:endParaRPr lang="en-US" dirty="0" smtClean="0"/>
          </a:p>
          <a:p>
            <a:pPr marL="0" indent="0">
              <a:buNone/>
            </a:pPr>
            <a:r>
              <a:rPr lang="en-US" dirty="0" smtClean="0"/>
              <a:t>Chri-Mar Apts.</a:t>
            </a:r>
          </a:p>
          <a:p>
            <a:r>
              <a:rPr lang="en-US" dirty="0" smtClean="0"/>
              <a:t>19618 68</a:t>
            </a:r>
            <a:r>
              <a:rPr lang="en-US" baseline="30000" dirty="0" smtClean="0"/>
              <a:t>th</a:t>
            </a:r>
            <a:r>
              <a:rPr lang="en-US" dirty="0" smtClean="0"/>
              <a:t> Ave W, Lynnwood, 98036</a:t>
            </a:r>
          </a:p>
          <a:p>
            <a:r>
              <a:rPr lang="en-US" dirty="0" smtClean="0"/>
              <a:t>Parcel Number 27042000200900</a:t>
            </a:r>
          </a:p>
          <a:p>
            <a:r>
              <a:rPr lang="en-US" dirty="0" smtClean="0"/>
              <a:t>Jay Whitebread, Excel Properties RCI</a:t>
            </a:r>
          </a:p>
          <a:p>
            <a:r>
              <a:rPr lang="en-US" dirty="0" smtClean="0"/>
              <a:t>7850 E. Green Lake Dr. N Seattle, WA 98103</a:t>
            </a:r>
          </a:p>
          <a:p>
            <a:r>
              <a:rPr lang="en-US" dirty="0" smtClean="0"/>
              <a:t>206-931-1988</a:t>
            </a:r>
          </a:p>
          <a:p>
            <a:pPr marL="0" indent="0">
              <a:buNone/>
            </a:pPr>
            <a:endParaRPr lang="en-US" dirty="0"/>
          </a:p>
          <a:p>
            <a:pPr marL="0" indent="0">
              <a:buNone/>
            </a:pPr>
            <a:r>
              <a:rPr lang="en-US" dirty="0" smtClean="0"/>
              <a:t>Strip Mall</a:t>
            </a:r>
          </a:p>
          <a:p>
            <a:r>
              <a:rPr lang="en-US" dirty="0" smtClean="0"/>
              <a:t>6820 196</a:t>
            </a:r>
            <a:r>
              <a:rPr lang="en-US" baseline="30000" dirty="0" smtClean="0"/>
              <a:t>th</a:t>
            </a:r>
            <a:r>
              <a:rPr lang="en-US" dirty="0" smtClean="0"/>
              <a:t> St SW Lynnwood, 98036</a:t>
            </a:r>
          </a:p>
          <a:p>
            <a:r>
              <a:rPr lang="en-US" dirty="0" smtClean="0"/>
              <a:t>Parcel Number 27042000200800</a:t>
            </a:r>
          </a:p>
          <a:p>
            <a:r>
              <a:rPr lang="en-US" dirty="0" smtClean="0"/>
              <a:t>Kathie Nelson, Nelson Investments LLC</a:t>
            </a:r>
          </a:p>
          <a:p>
            <a:r>
              <a:rPr lang="en-US" dirty="0" smtClean="0"/>
              <a:t>2200 Macnaughton Ln, Lake Stevens, 98258</a:t>
            </a:r>
          </a:p>
          <a:p>
            <a:endParaRPr lang="en-US" dirty="0" smtClean="0"/>
          </a:p>
          <a:p>
            <a:endParaRPr lang="en-US" dirty="0"/>
          </a:p>
        </p:txBody>
      </p:sp>
    </p:spTree>
    <p:extLst>
      <p:ext uri="{BB962C8B-B14F-4D97-AF65-F5344CB8AC3E}">
        <p14:creationId xmlns:p14="http://schemas.microsoft.com/office/powerpoint/2010/main" val="250390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a:t>EIM, SAP, </a:t>
            </a:r>
            <a:r>
              <a:rPr lang="en-US" dirty="0" smtClean="0"/>
              <a:t>QA</a:t>
            </a:r>
            <a:r>
              <a:rPr lang="en-US" dirty="0"/>
              <a:t>P</a:t>
            </a:r>
            <a:r>
              <a:rPr lang="en-US" dirty="0" smtClean="0"/>
              <a:t>P </a:t>
            </a:r>
            <a:r>
              <a:rPr lang="en-US" dirty="0"/>
              <a:t>Requirements</a:t>
            </a:r>
          </a:p>
        </p:txBody>
      </p:sp>
      <p:sp>
        <p:nvSpPr>
          <p:cNvPr id="3" name="Content Placeholder 2"/>
          <p:cNvSpPr>
            <a:spLocks noGrp="1"/>
          </p:cNvSpPr>
          <p:nvPr>
            <p:ph idx="1"/>
          </p:nvPr>
        </p:nvSpPr>
        <p:spPr/>
        <p:txBody>
          <a:bodyPr/>
          <a:lstStyle/>
          <a:p>
            <a:pPr marL="0" indent="0">
              <a:buNone/>
            </a:pPr>
            <a:r>
              <a:rPr lang="en-US" b="1" dirty="0"/>
              <a:t>Environmental Data Validation</a:t>
            </a:r>
            <a:endParaRPr lang="en-US" dirty="0"/>
          </a:p>
          <a:p>
            <a:r>
              <a:rPr lang="en-US" dirty="0"/>
              <a:t>Environmental data validation must be performed using Ecology’s TCP Data Validation and Sampling Analysis Plan (SAP)/Quality Assurance Project Plan (</a:t>
            </a:r>
            <a:r>
              <a:rPr lang="en-US" dirty="0" smtClean="0"/>
              <a:t>QAPP</a:t>
            </a:r>
            <a:r>
              <a:rPr lang="en-US" dirty="0"/>
              <a:t>) for data validation for all Formal Cleanup Sites (Ecology September 23, 2016).  </a:t>
            </a:r>
            <a:endParaRPr lang="en-US" dirty="0" smtClean="0"/>
          </a:p>
          <a:p>
            <a:r>
              <a:rPr lang="en-US" dirty="0" smtClean="0"/>
              <a:t>Data </a:t>
            </a:r>
            <a:r>
              <a:rPr lang="en-US" dirty="0"/>
              <a:t>validation shall be performed at Quality Assurance Level 2 (EAP2) with Third Party Data Validation.</a:t>
            </a:r>
          </a:p>
          <a:p>
            <a:pPr marL="0" indent="0">
              <a:buNone/>
            </a:pPr>
            <a:endParaRPr lang="en-US" dirty="0"/>
          </a:p>
        </p:txBody>
      </p:sp>
    </p:spTree>
    <p:extLst>
      <p:ext uri="{BB962C8B-B14F-4D97-AF65-F5344CB8AC3E}">
        <p14:creationId xmlns:p14="http://schemas.microsoft.com/office/powerpoint/2010/main" val="69796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EIM, SAP, QA</a:t>
            </a:r>
            <a:r>
              <a:rPr lang="en-US" dirty="0"/>
              <a:t>P</a:t>
            </a:r>
            <a:r>
              <a:rPr lang="en-US" dirty="0" smtClean="0"/>
              <a:t>P Requirements</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endParaRPr lang="en-US" dirty="0" smtClean="0"/>
          </a:p>
          <a:p>
            <a:pPr marL="0" indent="0">
              <a:buNone/>
            </a:pPr>
            <a:r>
              <a:rPr lang="en-US" dirty="0" smtClean="0"/>
              <a:t>Policy 840 states that all data will be uploaded to EIM and validated at time of any report submittal.</a:t>
            </a:r>
          </a:p>
          <a:p>
            <a:pPr marL="0" indent="0">
              <a:buNone/>
            </a:pPr>
            <a:r>
              <a:rPr lang="en-US" dirty="0" smtClean="0"/>
              <a:t>Ecology Site/Project Managers will not review reports until this is done.</a:t>
            </a:r>
          </a:p>
          <a:p>
            <a:pPr lvl="1"/>
            <a:r>
              <a:rPr lang="en-US" dirty="0" smtClean="0"/>
              <a:t>This does not apply when raw data needs to be communicated to me </a:t>
            </a:r>
            <a:r>
              <a:rPr lang="en-US" dirty="0" smtClean="0"/>
              <a:t>and</a:t>
            </a:r>
            <a:r>
              <a:rPr lang="en-US" dirty="0" smtClean="0">
                <a:solidFill>
                  <a:srgbClr val="FF0000"/>
                </a:solidFill>
              </a:rPr>
              <a:t> </a:t>
            </a:r>
            <a:r>
              <a:rPr lang="en-US" dirty="0" smtClean="0"/>
              <a:t>a quick decision needs to be made!!!</a:t>
            </a:r>
          </a:p>
          <a:p>
            <a:pPr lvl="1"/>
            <a:r>
              <a:rPr lang="en-US" dirty="0" smtClean="0"/>
              <a:t>If a decision rests on conferring with me, send me the raw data and schedule a quick meeting so we can make that decision.</a:t>
            </a:r>
          </a:p>
          <a:p>
            <a:pPr marL="27432" indent="0">
              <a:buNone/>
            </a:pPr>
            <a:endParaRPr lang="en-US" dirty="0" smtClean="0"/>
          </a:p>
        </p:txBody>
      </p:sp>
    </p:spTree>
    <p:extLst>
      <p:ext uri="{BB962C8B-B14F-4D97-AF65-F5344CB8AC3E}">
        <p14:creationId xmlns:p14="http://schemas.microsoft.com/office/powerpoint/2010/main" val="417221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Cleanup Goal</a:t>
            </a:r>
            <a:endParaRPr lang="en-US" dirty="0"/>
          </a:p>
        </p:txBody>
      </p:sp>
      <p:sp>
        <p:nvSpPr>
          <p:cNvPr id="3" name="Content Placeholder 2"/>
          <p:cNvSpPr>
            <a:spLocks noGrp="1"/>
          </p:cNvSpPr>
          <p:nvPr>
            <p:ph idx="1"/>
          </p:nvPr>
        </p:nvSpPr>
        <p:spPr>
          <a:xfrm>
            <a:off x="457200" y="1981200"/>
            <a:ext cx="8229600" cy="4343400"/>
          </a:xfrm>
        </p:spPr>
        <p:txBody>
          <a:bodyPr>
            <a:normAutofit/>
          </a:bodyPr>
          <a:lstStyle/>
          <a:p>
            <a:r>
              <a:rPr lang="en-US" dirty="0" smtClean="0"/>
              <a:t>Complete Site characterization and remedy selection within two years of effective date of Agreed Order</a:t>
            </a:r>
          </a:p>
          <a:p>
            <a:pPr lvl="1"/>
            <a:r>
              <a:rPr lang="en-US" dirty="0" smtClean="0"/>
              <a:t>Agency Review Draft RI work Plan</a:t>
            </a:r>
          </a:p>
          <a:p>
            <a:pPr lvl="1"/>
            <a:r>
              <a:rPr lang="en-US" dirty="0" smtClean="0"/>
              <a:t>RI Field Activities completed</a:t>
            </a:r>
          </a:p>
          <a:p>
            <a:pPr lvl="1"/>
            <a:r>
              <a:rPr lang="en-US" dirty="0" smtClean="0"/>
              <a:t>Agency Review Draft RI/Feasibility Study (FS) Report</a:t>
            </a:r>
          </a:p>
          <a:p>
            <a:pPr lvl="2"/>
            <a:r>
              <a:rPr lang="en-US" dirty="0" smtClean="0"/>
              <a:t>Public Review Draft RI/FS</a:t>
            </a:r>
          </a:p>
          <a:p>
            <a:pPr lvl="2"/>
            <a:r>
              <a:rPr lang="en-US" dirty="0" smtClean="0"/>
              <a:t>Final RI/FS</a:t>
            </a:r>
          </a:p>
          <a:p>
            <a:pPr lvl="1"/>
            <a:r>
              <a:rPr lang="en-US" dirty="0" smtClean="0"/>
              <a:t>Agency Review Preliminary Draft Cleanup Action Plan</a:t>
            </a:r>
          </a:p>
          <a:p>
            <a:pPr lvl="2"/>
            <a:r>
              <a:rPr lang="en-US" dirty="0" smtClean="0"/>
              <a:t>Public Review Draft Cleanup Action Plan</a:t>
            </a:r>
          </a:p>
          <a:p>
            <a:pPr lvl="2"/>
            <a:r>
              <a:rPr lang="en-US" dirty="0" smtClean="0"/>
              <a:t>Final Cleanup Action Plan</a:t>
            </a:r>
          </a:p>
          <a:p>
            <a:pPr marL="0" indent="0">
              <a:buNone/>
            </a:pPr>
            <a:endParaRPr lang="en-US" dirty="0"/>
          </a:p>
        </p:txBody>
      </p:sp>
      <p:sp>
        <p:nvSpPr>
          <p:cNvPr id="4" name="Rectangle 3"/>
          <p:cNvSpPr/>
          <p:nvPr/>
        </p:nvSpPr>
        <p:spPr>
          <a:xfrm>
            <a:off x="3657600" y="2828836"/>
            <a:ext cx="3200400" cy="461665"/>
          </a:xfrm>
          <a:prstGeom prst="rect">
            <a:avLst/>
          </a:prstGeom>
        </p:spPr>
        <p:txBody>
          <a:bodyPr wrap="square">
            <a:spAutoFit/>
          </a:bodyPr>
          <a:lstStyle/>
          <a:p>
            <a:pPr>
              <a:buNone/>
            </a:pPr>
            <a:endParaRPr lang="en-US" sz="24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2643331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34112"/>
          </a:xfrm>
        </p:spPr>
        <p:txBody>
          <a:bodyPr>
            <a:normAutofit fontScale="90000"/>
          </a:bodyPr>
          <a:lstStyle/>
          <a:p>
            <a:pPr algn="ctr"/>
            <a:endParaRPr lang="en-US" dirty="0">
              <a:solidFill>
                <a:schemeClr val="accent1">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788" y="1219200"/>
            <a:ext cx="6902823" cy="5334000"/>
          </a:xfrm>
        </p:spPr>
      </p:pic>
    </p:spTree>
    <p:extLst>
      <p:ext uri="{BB962C8B-B14F-4D97-AF65-F5344CB8AC3E}">
        <p14:creationId xmlns:p14="http://schemas.microsoft.com/office/powerpoint/2010/main" val="409972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Cleanup Process</a:t>
            </a:r>
            <a:endParaRPr lang="en-US" dirty="0"/>
          </a:p>
        </p:txBody>
      </p:sp>
      <p:sp>
        <p:nvSpPr>
          <p:cNvPr id="3" name="Content Placeholder 2"/>
          <p:cNvSpPr>
            <a:spLocks noGrp="1"/>
          </p:cNvSpPr>
          <p:nvPr>
            <p:ph idx="1"/>
          </p:nvPr>
        </p:nvSpPr>
        <p:spPr/>
        <p:txBody>
          <a:bodyPr>
            <a:normAutofit fontScale="92500"/>
          </a:bodyPr>
          <a:lstStyle/>
          <a:p>
            <a:pPr>
              <a:buFont typeface="Wingdings 3" pitchFamily="18" charset="2"/>
              <a:buChar char=""/>
            </a:pPr>
            <a:r>
              <a:rPr lang="en-US" dirty="0" smtClean="0">
                <a:latin typeface="Lucida Sans Unicode" pitchFamily="34" charset="0"/>
                <a:cs typeface="Lucida Sans Unicode" pitchFamily="34" charset="0"/>
              </a:rPr>
              <a:t>RI Work Plan – developed jointly between PLPs and Ecology that includes:</a:t>
            </a:r>
          </a:p>
          <a:p>
            <a:pPr lvl="1">
              <a:buFont typeface="Wingdings 3" pitchFamily="18" charset="2"/>
              <a:buChar char=""/>
            </a:pPr>
            <a:r>
              <a:rPr lang="en-US" sz="1900" dirty="0" smtClean="0">
                <a:latin typeface="Lucida Sans Unicode" pitchFamily="34" charset="0"/>
                <a:cs typeface="Lucida Sans Unicode" pitchFamily="34" charset="0"/>
              </a:rPr>
              <a:t>Health &amp; Safety Plan</a:t>
            </a:r>
          </a:p>
          <a:p>
            <a:pPr lvl="1">
              <a:buFont typeface="Wingdings 3" pitchFamily="18" charset="2"/>
              <a:buChar char=""/>
            </a:pPr>
            <a:r>
              <a:rPr lang="en-US" sz="1900" dirty="0" smtClean="0">
                <a:latin typeface="Lucida Sans Unicode" pitchFamily="34" charset="0"/>
                <a:cs typeface="Lucida Sans Unicode" pitchFamily="34" charset="0"/>
              </a:rPr>
              <a:t>Sampling &amp; Analysis Plan (Data Validation Requirement)</a:t>
            </a:r>
          </a:p>
          <a:p>
            <a:pPr lvl="1">
              <a:buFont typeface="Wingdings 3" pitchFamily="18" charset="2"/>
              <a:buChar char=""/>
            </a:pPr>
            <a:r>
              <a:rPr lang="en-US" sz="1900" dirty="0" smtClean="0">
                <a:latin typeface="Lucida Sans Unicode" pitchFamily="34" charset="0"/>
                <a:cs typeface="Lucida Sans Unicode" pitchFamily="34" charset="0"/>
              </a:rPr>
              <a:t>Quality Assurance Project </a:t>
            </a:r>
            <a:r>
              <a:rPr lang="en-US" sz="1900" dirty="0">
                <a:latin typeface="Lucida Sans Unicode" pitchFamily="34" charset="0"/>
                <a:cs typeface="Lucida Sans Unicode" pitchFamily="34" charset="0"/>
              </a:rPr>
              <a:t>Plan (Data Validation Requirement</a:t>
            </a:r>
            <a:r>
              <a:rPr lang="en-US" sz="1900" dirty="0" smtClean="0">
                <a:latin typeface="Lucida Sans Unicode" pitchFamily="34" charset="0"/>
                <a:cs typeface="Lucida Sans Unicode" pitchFamily="34" charset="0"/>
              </a:rPr>
              <a:t>)</a:t>
            </a:r>
          </a:p>
          <a:p>
            <a:pPr>
              <a:buFont typeface="Wingdings 3" pitchFamily="18" charset="2"/>
              <a:buChar char=""/>
            </a:pPr>
            <a:r>
              <a:rPr lang="en-US" dirty="0" smtClean="0">
                <a:latin typeface="Lucida Sans Unicode" pitchFamily="34" charset="0"/>
                <a:cs typeface="Lucida Sans Unicode" pitchFamily="34" charset="0"/>
              </a:rPr>
              <a:t>Conduct RI and prepare an RI Report</a:t>
            </a:r>
            <a:r>
              <a:rPr lang="en-US" dirty="0" smtClean="0">
                <a:solidFill>
                  <a:srgbClr val="FF0000"/>
                </a:solidFill>
                <a:latin typeface="Lucida Sans Unicode" pitchFamily="34" charset="0"/>
                <a:cs typeface="Lucida Sans Unicode" pitchFamily="34" charset="0"/>
              </a:rPr>
              <a:t> </a:t>
            </a:r>
            <a:r>
              <a:rPr lang="en-US" dirty="0" smtClean="0">
                <a:latin typeface="Lucida Sans Unicode" pitchFamily="34" charset="0"/>
                <a:cs typeface="Lucida Sans Unicode" pitchFamily="34" charset="0"/>
              </a:rPr>
              <a:t>(see RI Checklist)</a:t>
            </a:r>
          </a:p>
          <a:p>
            <a:pPr>
              <a:buFont typeface="Wingdings 3" pitchFamily="18" charset="2"/>
              <a:buChar char=""/>
            </a:pPr>
            <a:r>
              <a:rPr lang="en-US" dirty="0" smtClean="0">
                <a:latin typeface="Lucida Sans Unicode" pitchFamily="34" charset="0"/>
                <a:cs typeface="Lucida Sans Unicode" pitchFamily="34" charset="0"/>
              </a:rPr>
              <a:t>Begin FS as soon as sufficient data available (see FS Checklist)</a:t>
            </a:r>
          </a:p>
          <a:p>
            <a:pPr>
              <a:buFont typeface="Wingdings 3" pitchFamily="18" charset="2"/>
              <a:buChar char=""/>
            </a:pPr>
            <a:r>
              <a:rPr lang="en-US" dirty="0" smtClean="0">
                <a:latin typeface="Lucida Sans Unicode" pitchFamily="34" charset="0"/>
                <a:cs typeface="Lucida Sans Unicode" pitchFamily="34" charset="0"/>
              </a:rPr>
              <a:t>Begin draft CAP once preferred remedy identified</a:t>
            </a:r>
          </a:p>
          <a:p>
            <a:pPr>
              <a:buFont typeface="Wingdings 3" pitchFamily="18" charset="2"/>
              <a:buChar char=""/>
            </a:pPr>
            <a:r>
              <a:rPr lang="en-US" dirty="0" smtClean="0">
                <a:latin typeface="Lucida Sans Unicode" pitchFamily="34" charset="0"/>
                <a:cs typeface="Lucida Sans Unicode" pitchFamily="34" charset="0"/>
              </a:rPr>
              <a:t>Public Notice and Comment</a:t>
            </a:r>
            <a:endParaRPr lang="en-US"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Participation</a:t>
            </a:r>
            <a:endParaRPr lang="en-US" dirty="0"/>
          </a:p>
        </p:txBody>
      </p:sp>
      <p:sp>
        <p:nvSpPr>
          <p:cNvPr id="3" name="Content Placeholder 2"/>
          <p:cNvSpPr>
            <a:spLocks noGrp="1"/>
          </p:cNvSpPr>
          <p:nvPr>
            <p:ph idx="1"/>
          </p:nvPr>
        </p:nvSpPr>
        <p:spPr>
          <a:xfrm>
            <a:off x="457200" y="1981200"/>
            <a:ext cx="8229600" cy="4343400"/>
          </a:xfrm>
        </p:spPr>
        <p:txBody>
          <a:bodyPr>
            <a:normAutofit/>
          </a:bodyPr>
          <a:lstStyle/>
          <a:p>
            <a:pPr marL="0" indent="0">
              <a:buNone/>
            </a:pPr>
            <a:r>
              <a:rPr lang="en-US" dirty="0" smtClean="0">
                <a:latin typeface="Lucida Sans Unicode" pitchFamily="34" charset="0"/>
                <a:cs typeface="Lucida Sans Unicode" pitchFamily="34" charset="0"/>
              </a:rPr>
              <a:t>Consistent with other Cleanup sites under Agreed Orders</a:t>
            </a:r>
          </a:p>
          <a:p>
            <a:pPr marL="0" indent="0">
              <a:buNone/>
            </a:pPr>
            <a:endParaRPr lang="en-US" sz="1000" dirty="0" smtClean="0">
              <a:latin typeface="Lucida Sans Unicode" pitchFamily="34" charset="0"/>
              <a:cs typeface="Lucida Sans Unicode" pitchFamily="34" charset="0"/>
            </a:endParaRPr>
          </a:p>
          <a:p>
            <a:pPr lvl="1">
              <a:buFont typeface="Wingdings 3" pitchFamily="18" charset="2"/>
              <a:buChar char=""/>
            </a:pPr>
            <a:r>
              <a:rPr lang="en-US" dirty="0" smtClean="0">
                <a:latin typeface="Lucida Sans Unicode" pitchFamily="34" charset="0"/>
                <a:cs typeface="Lucida Sans Unicode" pitchFamily="34" charset="0"/>
              </a:rPr>
              <a:t>RI, </a:t>
            </a:r>
            <a:r>
              <a:rPr lang="en-US" dirty="0">
                <a:latin typeface="Lucida Sans Unicode" pitchFamily="34" charset="0"/>
                <a:cs typeface="Lucida Sans Unicode" pitchFamily="34" charset="0"/>
              </a:rPr>
              <a:t>FS, DCAP, and </a:t>
            </a:r>
            <a:r>
              <a:rPr lang="en-US" dirty="0" smtClean="0">
                <a:latin typeface="Lucida Sans Unicode" pitchFamily="34" charset="0"/>
                <a:cs typeface="Lucida Sans Unicode" pitchFamily="34" charset="0"/>
              </a:rPr>
              <a:t>SEPA</a:t>
            </a:r>
          </a:p>
          <a:p>
            <a:pPr lvl="2">
              <a:buFont typeface="Wingdings 3" pitchFamily="18" charset="2"/>
              <a:buChar char=""/>
            </a:pPr>
            <a:r>
              <a:rPr lang="en-US" dirty="0" smtClean="0">
                <a:latin typeface="Lucida Sans Unicode" pitchFamily="34" charset="0"/>
                <a:cs typeface="Lucida Sans Unicode" pitchFamily="34" charset="0"/>
              </a:rPr>
              <a:t>RI &amp; FS can be combined or separate</a:t>
            </a:r>
          </a:p>
          <a:p>
            <a:pPr marL="393192" lvl="1" indent="0">
              <a:buNone/>
            </a:pPr>
            <a:endParaRPr lang="en-US" sz="1800" dirty="0" smtClean="0">
              <a:latin typeface="Lucida Sans Unicode" pitchFamily="34" charset="0"/>
              <a:cs typeface="Lucida Sans Unicode" pitchFamily="34" charset="0"/>
            </a:endParaRPr>
          </a:p>
          <a:p>
            <a:pPr marL="0" indent="0">
              <a:buNone/>
            </a:pPr>
            <a:r>
              <a:rPr lang="en-US" dirty="0" smtClean="0">
                <a:latin typeface="Lucida Sans Unicode" pitchFamily="34" charset="0"/>
                <a:cs typeface="Lucida Sans Unicode" pitchFamily="34" charset="0"/>
              </a:rPr>
              <a:t>Public Participation Plan for community outreach</a:t>
            </a:r>
          </a:p>
          <a:p>
            <a:pPr lvl="1">
              <a:buFont typeface="Wingdings 3" pitchFamily="18" charset="2"/>
              <a:buChar char=""/>
            </a:pPr>
            <a:r>
              <a:rPr lang="en-US" dirty="0" smtClean="0">
                <a:latin typeface="Lucida Sans Unicode" pitchFamily="34" charset="0"/>
                <a:cs typeface="Lucida Sans Unicode" pitchFamily="34" charset="0"/>
              </a:rPr>
              <a:t>Public meeting if requested</a:t>
            </a:r>
          </a:p>
          <a:p>
            <a:pPr lvl="1">
              <a:buFont typeface="Wingdings 3" pitchFamily="18" charset="2"/>
              <a:buChar char=""/>
            </a:pPr>
            <a:r>
              <a:rPr lang="en-US" dirty="0" smtClean="0">
                <a:latin typeface="Lucida Sans Unicode" pitchFamily="34" charset="0"/>
                <a:cs typeface="Lucida Sans Unicode" pitchFamily="34" charset="0"/>
              </a:rPr>
              <a:t>Response to comments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solidFill>
                  <a:schemeClr val="tx1"/>
                </a:solidFill>
              </a:rPr>
              <a:t>You want a What?</a:t>
            </a:r>
            <a:endParaRPr lang="en-US"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214" y="1524001"/>
            <a:ext cx="3035572" cy="4800600"/>
          </a:xfrm>
        </p:spPr>
      </p:pic>
    </p:spTree>
    <p:extLst>
      <p:ext uri="{BB962C8B-B14F-4D97-AF65-F5344CB8AC3E}">
        <p14:creationId xmlns:p14="http://schemas.microsoft.com/office/powerpoint/2010/main" val="214005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dirty="0" smtClean="0"/>
              <a:t>Extensions</a:t>
            </a:r>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buNone/>
            </a:pPr>
            <a:r>
              <a:rPr lang="en-US" dirty="0" smtClean="0"/>
              <a:t>Extension Request</a:t>
            </a:r>
          </a:p>
          <a:p>
            <a:pPr marL="0" indent="0">
              <a:buNone/>
            </a:pPr>
            <a:r>
              <a:rPr lang="en-US" dirty="0"/>
              <a:t>An extension of schedule shall be granted only when a request for an extension is submitted in a timely fashion, generally at least thirty (30) days prior to expiration of the deadline for which the extension is requested, and good cause exists for granting the extension. All extensions shall be requested in writing. The request shall specify</a:t>
            </a:r>
            <a:r>
              <a:rPr lang="en-US" dirty="0" smtClean="0"/>
              <a:t>:</a:t>
            </a:r>
          </a:p>
          <a:p>
            <a:r>
              <a:rPr lang="en-US" dirty="0"/>
              <a:t>The deadline that is sought to be </a:t>
            </a:r>
            <a:r>
              <a:rPr lang="en-US" dirty="0" smtClean="0"/>
              <a:t>extended</a:t>
            </a:r>
          </a:p>
          <a:p>
            <a:r>
              <a:rPr lang="en-US" dirty="0"/>
              <a:t>The length of the extension </a:t>
            </a:r>
            <a:r>
              <a:rPr lang="en-US" dirty="0" smtClean="0"/>
              <a:t>sought</a:t>
            </a:r>
          </a:p>
          <a:p>
            <a:r>
              <a:rPr lang="en-US" dirty="0"/>
              <a:t>The reason(s) for the extension; </a:t>
            </a:r>
            <a:r>
              <a:rPr lang="en-US" dirty="0" smtClean="0"/>
              <a:t>and</a:t>
            </a:r>
          </a:p>
          <a:p>
            <a:r>
              <a:rPr lang="en-US" dirty="0"/>
              <a:t>Any related deadline or schedule that would be affected if the extension were </a:t>
            </a:r>
            <a:r>
              <a:rPr lang="en-US" dirty="0" smtClean="0"/>
              <a:t>granted</a:t>
            </a:r>
            <a:r>
              <a:rPr lang="en-US" dirty="0" smtClean="0">
                <a:solidFill>
                  <a:srgbClr val="FF0000"/>
                </a:solidFill>
              </a:rPr>
              <a:t>.</a:t>
            </a:r>
            <a:endParaRPr lang="en-US" dirty="0"/>
          </a:p>
        </p:txBody>
      </p:sp>
    </p:spTree>
    <p:extLst>
      <p:ext uri="{BB962C8B-B14F-4D97-AF65-F5344CB8AC3E}">
        <p14:creationId xmlns:p14="http://schemas.microsoft.com/office/powerpoint/2010/main" val="287821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Bottom Line for requests for Extension</a:t>
            </a:r>
            <a:endParaRPr lang="en-US" dirty="0"/>
          </a:p>
        </p:txBody>
      </p:sp>
      <p:sp>
        <p:nvSpPr>
          <p:cNvPr id="3" name="Content Placeholder 2"/>
          <p:cNvSpPr>
            <a:spLocks noGrp="1"/>
          </p:cNvSpPr>
          <p:nvPr>
            <p:ph idx="1"/>
          </p:nvPr>
        </p:nvSpPr>
        <p:spPr/>
        <p:txBody>
          <a:bodyPr/>
          <a:lstStyle/>
          <a:p>
            <a:pPr marL="0" indent="0" algn="ctr">
              <a:buNone/>
            </a:pPr>
            <a:r>
              <a:rPr lang="en-US" sz="4400" dirty="0" smtClean="0"/>
              <a:t>Don’t wait</a:t>
            </a:r>
          </a:p>
          <a:p>
            <a:pPr marL="0" indent="0">
              <a:buNone/>
            </a:pPr>
            <a:r>
              <a:rPr lang="en-US" dirty="0" smtClean="0"/>
              <a:t>As soon as it is recognized that you will </a:t>
            </a:r>
            <a:r>
              <a:rPr lang="en-US" i="1" dirty="0" smtClean="0"/>
              <a:t>possibly</a:t>
            </a:r>
            <a:r>
              <a:rPr lang="en-US" dirty="0" smtClean="0"/>
              <a:t> not meet any schedule date of any Major Deliverable.</a:t>
            </a:r>
          </a:p>
          <a:p>
            <a:pPr marL="0" indent="0">
              <a:buNone/>
            </a:pPr>
            <a:endParaRPr lang="en-US" dirty="0"/>
          </a:p>
          <a:p>
            <a:pPr marL="0" indent="0">
              <a:buNone/>
            </a:pPr>
            <a:r>
              <a:rPr lang="en-US" dirty="0" smtClean="0"/>
              <a:t>Communicate with me and begin the process of  your Extension Request</a:t>
            </a:r>
          </a:p>
          <a:p>
            <a:pPr marL="0" indent="0">
              <a:buNone/>
            </a:pPr>
            <a:endParaRPr lang="en-US" dirty="0"/>
          </a:p>
          <a:p>
            <a:pPr marL="0" indent="0">
              <a:buNone/>
            </a:pPr>
            <a:r>
              <a:rPr lang="en-US" i="1" dirty="0" smtClean="0"/>
              <a:t>Good Communications will most likely result in Ecology’s Approval</a:t>
            </a:r>
            <a:endParaRPr lang="en-US" i="1" dirty="0"/>
          </a:p>
        </p:txBody>
      </p:sp>
    </p:spTree>
    <p:extLst>
      <p:ext uri="{BB962C8B-B14F-4D97-AF65-F5344CB8AC3E}">
        <p14:creationId xmlns:p14="http://schemas.microsoft.com/office/powerpoint/2010/main" val="209768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I’m Done!</a:t>
            </a:r>
            <a:endParaRPr lang="en-US" dirty="0"/>
          </a:p>
        </p:txBody>
      </p:sp>
      <p:sp>
        <p:nvSpPr>
          <p:cNvPr id="3" name="Content Placeholder 2"/>
          <p:cNvSpPr>
            <a:spLocks noGrp="1"/>
          </p:cNvSpPr>
          <p:nvPr>
            <p:ph idx="1"/>
          </p:nvPr>
        </p:nvSpPr>
        <p:spPr>
          <a:xfrm>
            <a:off x="457200" y="2133600"/>
            <a:ext cx="8229600" cy="4191000"/>
          </a:xfrm>
        </p:spPr>
        <p:txBody>
          <a:bodyPr/>
          <a:lstStyle/>
          <a:p>
            <a:pPr marL="0" indent="0">
              <a:buNone/>
            </a:pPr>
            <a:endParaRPr lang="en-US" dirty="0" smtClean="0"/>
          </a:p>
          <a:p>
            <a:pPr marL="0" indent="0">
              <a:buNone/>
            </a:pPr>
            <a:r>
              <a:rPr lang="en-US" dirty="0" smtClean="0"/>
              <a:t>Do you guys have any questions or comments you’d like to add or address?</a:t>
            </a:r>
          </a:p>
          <a:p>
            <a:pPr marL="0" indent="0">
              <a:buNone/>
            </a:pPr>
            <a:endParaRPr lang="en-US" dirty="0"/>
          </a:p>
          <a:p>
            <a:pPr marL="0" indent="0">
              <a:buNone/>
            </a:pPr>
            <a:r>
              <a:rPr lang="en-US" dirty="0" smtClean="0"/>
              <a:t>The floor is yours.</a:t>
            </a:r>
            <a:endParaRPr lang="en-US" dirty="0"/>
          </a:p>
        </p:txBody>
      </p:sp>
    </p:spTree>
    <p:extLst>
      <p:ext uri="{BB962C8B-B14F-4D97-AF65-F5344CB8AC3E}">
        <p14:creationId xmlns:p14="http://schemas.microsoft.com/office/powerpoint/2010/main" val="157177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57912"/>
          </a:xfrm>
        </p:spPr>
        <p:txBody>
          <a:bodyPr>
            <a:normAutofit fontScale="90000"/>
          </a:bodyPr>
          <a:lstStyle/>
          <a:p>
            <a:pPr algn="ct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1481138"/>
            <a:ext cx="6034616" cy="4525962"/>
          </a:xfrm>
        </p:spPr>
      </p:pic>
    </p:spTree>
    <p:extLst>
      <p:ext uri="{BB962C8B-B14F-4D97-AF65-F5344CB8AC3E}">
        <p14:creationId xmlns:p14="http://schemas.microsoft.com/office/powerpoint/2010/main" val="25949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fontScale="90000"/>
          </a:bodyPr>
          <a:lstStyle/>
          <a:p>
            <a:pPr algn="ctr"/>
            <a:r>
              <a:rPr lang="en-US" dirty="0" smtClean="0"/>
              <a:t>Remedial Investigation Planning Meeting</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a:buNone/>
            </a:pPr>
            <a:r>
              <a:rPr lang="en-US" b="1" dirty="0" smtClean="0">
                <a:solidFill>
                  <a:schemeClr val="accent2">
                    <a:lumMod val="75000"/>
                  </a:schemeClr>
                </a:solidFill>
                <a:latin typeface="Lucida Sans Unicode" pitchFamily="34" charset="0"/>
                <a:cs typeface="Lucida Sans Unicode" pitchFamily="34" charset="0"/>
              </a:rPr>
              <a:t>Purpose:  Set the stage for performance of the RI</a:t>
            </a:r>
            <a:r>
              <a:rPr lang="en-US" b="1" dirty="0" smtClean="0">
                <a:latin typeface="Lucida Sans Unicode" pitchFamily="34" charset="0"/>
                <a:cs typeface="Lucida Sans Unicode" pitchFamily="34" charset="0"/>
              </a:rPr>
              <a:t> </a:t>
            </a:r>
          </a:p>
          <a:p>
            <a:pPr>
              <a:buNone/>
            </a:pPr>
            <a:endParaRPr lang="en-US" b="1" dirty="0" smtClean="0">
              <a:latin typeface="Lucida Sans Unicode" pitchFamily="34" charset="0"/>
              <a:cs typeface="Lucida Sans Unicode" pitchFamily="34" charset="0"/>
            </a:endParaRPr>
          </a:p>
          <a:p>
            <a:pPr lvl="1">
              <a:buFont typeface="Wingdings 3" pitchFamily="18" charset="2"/>
              <a:buChar char=""/>
            </a:pPr>
            <a:r>
              <a:rPr lang="en-US" dirty="0" smtClean="0">
                <a:latin typeface="Lucida Sans Unicode" pitchFamily="34" charset="0"/>
                <a:cs typeface="Lucida Sans Unicode" pitchFamily="34" charset="0"/>
              </a:rPr>
              <a:t>Schedule of Deliverables</a:t>
            </a:r>
          </a:p>
          <a:p>
            <a:pPr lvl="1">
              <a:buFont typeface="Wingdings 3" pitchFamily="18" charset="2"/>
              <a:buChar char=""/>
            </a:pPr>
            <a:r>
              <a:rPr lang="en-US" dirty="0" smtClean="0">
                <a:latin typeface="Lucida Sans Unicode" pitchFamily="34" charset="0"/>
                <a:cs typeface="Lucida Sans Unicode" pitchFamily="34" charset="0"/>
              </a:rPr>
              <a:t>Establish Communications</a:t>
            </a:r>
          </a:p>
          <a:p>
            <a:pPr lvl="1">
              <a:buFont typeface="Wingdings 3" pitchFamily="18" charset="2"/>
              <a:buChar char=""/>
            </a:pPr>
            <a:r>
              <a:rPr lang="en-US" dirty="0" smtClean="0">
                <a:latin typeface="Lucida Sans Unicode" pitchFamily="34" charset="0"/>
                <a:cs typeface="Lucida Sans Unicode" pitchFamily="34" charset="0"/>
              </a:rPr>
              <a:t>Chri-Mar Apts. &amp; Data Gaps</a:t>
            </a:r>
          </a:p>
          <a:p>
            <a:pPr lvl="1">
              <a:buFont typeface="Wingdings 3" pitchFamily="18" charset="2"/>
              <a:buChar char=""/>
            </a:pPr>
            <a:r>
              <a:rPr lang="en-US" dirty="0" smtClean="0">
                <a:latin typeface="Lucida Sans Unicode" pitchFamily="34" charset="0"/>
                <a:cs typeface="Lucida Sans Unicode" pitchFamily="34" charset="0"/>
              </a:rPr>
              <a:t>Access Agreements</a:t>
            </a:r>
          </a:p>
          <a:p>
            <a:pPr lvl="1">
              <a:buFont typeface="Wingdings 3" pitchFamily="18" charset="2"/>
              <a:buChar char=""/>
            </a:pPr>
            <a:r>
              <a:rPr lang="en-US" dirty="0" smtClean="0">
                <a:latin typeface="Lucida Sans Unicode" pitchFamily="34" charset="0"/>
                <a:cs typeface="Lucida Sans Unicode" pitchFamily="34" charset="0"/>
              </a:rPr>
              <a:t>EIM, SAP, QAPP Requirements</a:t>
            </a:r>
          </a:p>
          <a:p>
            <a:pPr lvl="1">
              <a:buFont typeface="Wingdings 3" pitchFamily="18" charset="2"/>
              <a:buChar char=""/>
            </a:pPr>
            <a:r>
              <a:rPr lang="en-US" dirty="0" smtClean="0">
                <a:latin typeface="Lucida Sans Unicode" pitchFamily="34" charset="0"/>
                <a:cs typeface="Lucida Sans Unicode" pitchFamily="34" charset="0"/>
              </a:rPr>
              <a:t>Cleanup Goal, Cleanup Process, Public Participation</a:t>
            </a:r>
          </a:p>
          <a:p>
            <a:pPr lvl="1">
              <a:buFont typeface="Wingdings 3" pitchFamily="18" charset="2"/>
              <a:buChar char=""/>
            </a:pPr>
            <a:r>
              <a:rPr lang="en-US" dirty="0" smtClean="0">
                <a:latin typeface="Lucida Sans Unicode" pitchFamily="34" charset="0"/>
                <a:cs typeface="Lucida Sans Unicode" pitchFamily="34" charset="0"/>
              </a:rPr>
              <a:t>Extensions</a:t>
            </a:r>
            <a:endParaRPr lang="en-US" dirty="0">
              <a:latin typeface="Lucida Sans Unicode" pitchFamily="34" charset="0"/>
              <a:cs typeface="Lucida Sans Unicode" pitchFamily="34" charset="0"/>
            </a:endParaRPr>
          </a:p>
        </p:txBody>
      </p:sp>
      <p:sp>
        <p:nvSpPr>
          <p:cNvPr id="4" name="Title 1"/>
          <p:cNvSpPr txBox="1">
            <a:spLocks/>
          </p:cNvSpPr>
          <p:nvPr/>
        </p:nvSpPr>
        <p:spPr>
          <a:xfrm>
            <a:off x="381000" y="5486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Lucida Sans" pitchFamily="34" charset="0"/>
              <a:ea typeface="+mj-ea"/>
              <a:cs typeface="+mj-cs"/>
            </a:endParaRPr>
          </a:p>
        </p:txBody>
      </p:sp>
    </p:spTree>
    <p:extLst>
      <p:ext uri="{BB962C8B-B14F-4D97-AF65-F5344CB8AC3E}">
        <p14:creationId xmlns:p14="http://schemas.microsoft.com/office/powerpoint/2010/main" val="3662413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chor="b">
            <a:normAutofit fontScale="90000"/>
          </a:bodyPr>
          <a:lstStyle/>
          <a:p>
            <a:pPr algn="ctr">
              <a:lnSpc>
                <a:spcPct val="150000"/>
              </a:lnSpc>
            </a:pPr>
            <a:r>
              <a:rPr lang="en-US" dirty="0" smtClean="0">
                <a:latin typeface="Lucida Sans Unicode" pitchFamily="34" charset="0"/>
                <a:cs typeface="Lucida Sans Unicode" pitchFamily="34" charset="0"/>
              </a:rPr>
              <a:t/>
            </a:r>
            <a:br>
              <a:rPr lang="en-US" dirty="0" smtClean="0">
                <a:latin typeface="Lucida Sans Unicode" pitchFamily="34" charset="0"/>
                <a:cs typeface="Lucida Sans Unicode" pitchFamily="34" charset="0"/>
              </a:rPr>
            </a:br>
            <a:r>
              <a:rPr lang="en-US" dirty="0">
                <a:latin typeface="Lucida Sans Unicode" pitchFamily="34" charset="0"/>
                <a:cs typeface="Lucida Sans Unicode" pitchFamily="34" charset="0"/>
              </a:rPr>
              <a:t/>
            </a:r>
            <a:br>
              <a:rPr lang="en-US" dirty="0">
                <a:latin typeface="Lucida Sans Unicode" pitchFamily="34" charset="0"/>
                <a:cs typeface="Lucida Sans Unicode" pitchFamily="34" charset="0"/>
              </a:rPr>
            </a:br>
            <a:r>
              <a:rPr lang="en-US" dirty="0">
                <a:latin typeface="Lucida Sans Unicode" pitchFamily="34" charset="0"/>
                <a:cs typeface="Lucida Sans Unicode" pitchFamily="34" charset="0"/>
              </a:rPr>
              <a:t/>
            </a:r>
            <a:br>
              <a:rPr lang="en-US" dirty="0">
                <a:latin typeface="Lucida Sans Unicode" pitchFamily="34" charset="0"/>
                <a:cs typeface="Lucida Sans Unicode" pitchFamily="34" charset="0"/>
              </a:rPr>
            </a:br>
            <a:r>
              <a:rPr lang="en-US" dirty="0">
                <a:latin typeface="Lucida Sans Unicode" pitchFamily="34" charset="0"/>
                <a:cs typeface="Lucida Sans Unicode" pitchFamily="34" charset="0"/>
              </a:rPr>
              <a:t>Schedule of Deliverables</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US" sz="2800" dirty="0" smtClean="0"/>
              <a:t>Agreed Order fully executed August 28, 2018</a:t>
            </a:r>
          </a:p>
          <a:p>
            <a:pPr marL="0" indent="0">
              <a:buNone/>
            </a:pPr>
            <a:endParaRPr lang="en-US" dirty="0" smtClean="0"/>
          </a:p>
          <a:p>
            <a:pPr marL="0" indent="0">
              <a:buNone/>
            </a:pPr>
            <a:r>
              <a:rPr lang="en-US" dirty="0" smtClean="0"/>
              <a:t>Agency </a:t>
            </a:r>
            <a:r>
              <a:rPr lang="en-US" dirty="0"/>
              <a:t>Review Draft Remedial Investigation (RI) Work </a:t>
            </a:r>
            <a:r>
              <a:rPr lang="en-US" dirty="0" smtClean="0"/>
              <a:t>Plan</a:t>
            </a:r>
            <a:r>
              <a:rPr lang="en-US" dirty="0" smtClean="0"/>
              <a:t>.</a:t>
            </a:r>
            <a:endParaRPr lang="en-US" dirty="0" smtClean="0">
              <a:solidFill>
                <a:srgbClr val="FF0000"/>
              </a:solidFill>
            </a:endParaRPr>
          </a:p>
          <a:p>
            <a:r>
              <a:rPr lang="en-US" dirty="0"/>
              <a:t>No later than 90 days after the </a:t>
            </a:r>
            <a:r>
              <a:rPr lang="en-US" dirty="0" smtClean="0"/>
              <a:t>AO </a:t>
            </a:r>
            <a:r>
              <a:rPr lang="en-US" dirty="0"/>
              <a:t>effective </a:t>
            </a:r>
            <a:r>
              <a:rPr lang="en-US" dirty="0" smtClean="0"/>
              <a:t>date</a:t>
            </a:r>
          </a:p>
          <a:p>
            <a:r>
              <a:rPr lang="en-US" dirty="0" smtClean="0"/>
              <a:t>I am making that date reflective of this meeting date September 10, 2018.</a:t>
            </a:r>
          </a:p>
          <a:p>
            <a:r>
              <a:rPr lang="en-US" dirty="0" smtClean="0"/>
              <a:t>This makes December 10, 2018 as the due date for the Agency Review Draft Remedial Investigation Work Plan (RIWP)</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34260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chor="b">
            <a:normAutofit fontScale="90000"/>
          </a:bodyPr>
          <a:lstStyle/>
          <a:p>
            <a:pPr algn="ctr">
              <a:lnSpc>
                <a:spcPct val="150000"/>
              </a:lnSpc>
            </a:pPr>
            <a:r>
              <a:rPr lang="en-US" dirty="0" smtClean="0">
                <a:latin typeface="Lucida Sans Unicode" pitchFamily="34" charset="0"/>
                <a:cs typeface="Lucida Sans Unicode" pitchFamily="34" charset="0"/>
              </a:rPr>
              <a:t/>
            </a:r>
            <a:br>
              <a:rPr lang="en-US" dirty="0" smtClean="0">
                <a:latin typeface="Lucida Sans Unicode" pitchFamily="34" charset="0"/>
                <a:cs typeface="Lucida Sans Unicode" pitchFamily="34" charset="0"/>
              </a:rPr>
            </a:br>
            <a:r>
              <a:rPr lang="en-US" dirty="0">
                <a:latin typeface="Lucida Sans Unicode" pitchFamily="34" charset="0"/>
                <a:cs typeface="Lucida Sans Unicode" pitchFamily="34" charset="0"/>
              </a:rPr>
              <a:t/>
            </a:r>
            <a:br>
              <a:rPr lang="en-US" dirty="0">
                <a:latin typeface="Lucida Sans Unicode" pitchFamily="34" charset="0"/>
                <a:cs typeface="Lucida Sans Unicode" pitchFamily="34" charset="0"/>
              </a:rPr>
            </a:br>
            <a:r>
              <a:rPr lang="en-US" dirty="0">
                <a:latin typeface="Lucida Sans Unicode" pitchFamily="34" charset="0"/>
                <a:cs typeface="Lucida Sans Unicode" pitchFamily="34" charset="0"/>
              </a:rPr>
              <a:t/>
            </a:r>
            <a:br>
              <a:rPr lang="en-US" dirty="0">
                <a:latin typeface="Lucida Sans Unicode" pitchFamily="34" charset="0"/>
                <a:cs typeface="Lucida Sans Unicode" pitchFamily="34" charset="0"/>
              </a:rPr>
            </a:br>
            <a:r>
              <a:rPr lang="en-US" dirty="0" smtClean="0">
                <a:latin typeface="Lucida Sans Unicode" pitchFamily="34" charset="0"/>
                <a:cs typeface="Lucida Sans Unicode" pitchFamily="34" charset="0"/>
              </a:rPr>
              <a:t>Schedule of Deliverables</a:t>
            </a:r>
            <a:endParaRPr lang="en-US"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marL="0" indent="0" algn="ctr">
              <a:buNone/>
            </a:pPr>
            <a:r>
              <a:rPr lang="en-US" sz="2800" dirty="0"/>
              <a:t>Agency Review Draft Remedial Investigation (RI) Work Plan</a:t>
            </a:r>
            <a:endParaRPr lang="en-US" sz="2800" dirty="0" smtClean="0"/>
          </a:p>
          <a:p>
            <a:pPr marL="0" indent="0">
              <a:buNone/>
            </a:pPr>
            <a:endParaRPr lang="en-US" dirty="0" smtClean="0"/>
          </a:p>
          <a:p>
            <a:pPr marL="0" indent="0">
              <a:buNone/>
            </a:pPr>
            <a:r>
              <a:rPr lang="en-US" i="1" dirty="0" smtClean="0"/>
              <a:t>Ecology Project </a:t>
            </a:r>
            <a:r>
              <a:rPr lang="en-US" i="1" dirty="0"/>
              <a:t>Manager will participate in development of the Work Plan to be sure that all the expectations for the work are addressed and increase the chance that the Work Plan can be approved in one (1) iteration.</a:t>
            </a:r>
          </a:p>
          <a:p>
            <a:pPr marL="0" indent="0">
              <a:buNone/>
            </a:pPr>
            <a:endParaRPr lang="en-US" dirty="0" smtClean="0"/>
          </a:p>
          <a:p>
            <a:pPr marL="0" indent="0">
              <a:buNone/>
            </a:pPr>
            <a:r>
              <a:rPr lang="en-US" dirty="0"/>
              <a:t>Final Remedial Investigation Work Plan</a:t>
            </a:r>
            <a:endParaRPr lang="en-US" dirty="0" smtClean="0"/>
          </a:p>
          <a:p>
            <a:r>
              <a:rPr lang="en-US" dirty="0"/>
              <a:t>30 days</a:t>
            </a:r>
            <a:r>
              <a:rPr lang="en-US" baseline="30000" dirty="0"/>
              <a:t> </a:t>
            </a:r>
            <a:r>
              <a:rPr lang="en-US" dirty="0"/>
              <a:t>after receipt of Ecology </a:t>
            </a:r>
            <a:r>
              <a:rPr lang="en-US" dirty="0" smtClean="0"/>
              <a:t>comments</a:t>
            </a:r>
            <a:r>
              <a:rPr lang="en-US" strike="sngStrike" dirty="0" smtClean="0">
                <a:solidFill>
                  <a:srgbClr val="FF0000"/>
                </a:solidFill>
              </a:rPr>
              <a:t>.</a:t>
            </a:r>
          </a:p>
          <a:p>
            <a:r>
              <a:rPr lang="en-US" dirty="0" smtClean="0"/>
              <a:t>Ecology will not be giving comments until after January 2, 2019</a:t>
            </a:r>
          </a:p>
          <a:p>
            <a:pPr marL="0" indent="0">
              <a:buNone/>
            </a:pPr>
            <a:endParaRPr lang="en-US" dirty="0" smtClean="0"/>
          </a:p>
          <a:p>
            <a:endParaRPr lang="en-US" dirty="0"/>
          </a:p>
        </p:txBody>
      </p:sp>
    </p:spTree>
    <p:extLst>
      <p:ext uri="{BB962C8B-B14F-4D97-AF65-F5344CB8AC3E}">
        <p14:creationId xmlns:p14="http://schemas.microsoft.com/office/powerpoint/2010/main" val="299164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pPr algn="ctr"/>
            <a:r>
              <a:rPr lang="en-US" dirty="0" smtClean="0"/>
              <a:t>Establish Communication Protocol</a:t>
            </a:r>
            <a:endParaRPr lang="en-US" dirty="0"/>
          </a:p>
        </p:txBody>
      </p:sp>
      <p:sp>
        <p:nvSpPr>
          <p:cNvPr id="3" name="Content Placeholder 2"/>
          <p:cNvSpPr>
            <a:spLocks noGrp="1"/>
          </p:cNvSpPr>
          <p:nvPr>
            <p:ph idx="1"/>
          </p:nvPr>
        </p:nvSpPr>
        <p:spPr>
          <a:xfrm>
            <a:off x="457200" y="1905000"/>
            <a:ext cx="8229600" cy="4419600"/>
          </a:xfrm>
        </p:spPr>
        <p:txBody>
          <a:bodyPr>
            <a:normAutofit fontScale="70000" lnSpcReduction="20000"/>
          </a:bodyPr>
          <a:lstStyle/>
          <a:p>
            <a:pPr marL="0" indent="0">
              <a:buNone/>
            </a:pPr>
            <a:r>
              <a:rPr lang="en-US" sz="3600" dirty="0" smtClean="0">
                <a:latin typeface="Lucida Sans Unicode" pitchFamily="34" charset="0"/>
                <a:cs typeface="Lucida Sans Unicode" pitchFamily="34" charset="0"/>
              </a:rPr>
              <a:t>Ecology’s Project Team</a:t>
            </a:r>
          </a:p>
          <a:p>
            <a:pPr lvl="1"/>
            <a:r>
              <a:rPr lang="en-US" sz="3400" dirty="0" smtClean="0">
                <a:latin typeface="Lucida Sans Unicode" pitchFamily="34" charset="0"/>
                <a:cs typeface="Lucida Sans Unicode" pitchFamily="34" charset="0"/>
              </a:rPr>
              <a:t>Dale Myers - Ecology Project Manager</a:t>
            </a:r>
          </a:p>
          <a:p>
            <a:pPr lvl="1"/>
            <a:r>
              <a:rPr lang="en-US" sz="3400" dirty="0" smtClean="0">
                <a:latin typeface="Lucida Sans Unicode" pitchFamily="34" charset="0"/>
                <a:cs typeface="Lucida Sans Unicode" pitchFamily="34" charset="0"/>
              </a:rPr>
              <a:t>Mike Warfel - Hydrogeologist</a:t>
            </a:r>
          </a:p>
          <a:p>
            <a:pPr marL="0" indent="0">
              <a:buNone/>
            </a:pPr>
            <a:r>
              <a:rPr lang="en-US" sz="3600" dirty="0" smtClean="0">
                <a:latin typeface="Lucida Sans Unicode" pitchFamily="34" charset="0"/>
                <a:cs typeface="Lucida Sans Unicode" pitchFamily="34" charset="0"/>
              </a:rPr>
              <a:t>Strickland Project Team</a:t>
            </a:r>
          </a:p>
          <a:p>
            <a:pPr lvl="1"/>
            <a:r>
              <a:rPr lang="en-US" sz="3400" dirty="0" smtClean="0">
                <a:latin typeface="Lucida Sans Unicode" pitchFamily="34" charset="0"/>
                <a:cs typeface="Lucida Sans Unicode" pitchFamily="34" charset="0"/>
              </a:rPr>
              <a:t>William ‘Chip’ Goodhue (Aspect)</a:t>
            </a:r>
          </a:p>
          <a:p>
            <a:pPr marL="0" indent="0">
              <a:buNone/>
            </a:pPr>
            <a:r>
              <a:rPr lang="en-US" sz="3600" dirty="0" smtClean="0">
                <a:latin typeface="Lucida Sans Unicode" pitchFamily="34" charset="0"/>
                <a:cs typeface="Lucida Sans Unicode" pitchFamily="34" charset="0"/>
              </a:rPr>
              <a:t>Chevron’s Project Team</a:t>
            </a:r>
          </a:p>
          <a:p>
            <a:pPr lvl="1">
              <a:buFont typeface="Wingdings 3" pitchFamily="18" charset="2"/>
              <a:buChar char=""/>
            </a:pPr>
            <a:r>
              <a:rPr lang="en-US" sz="3400" dirty="0" smtClean="0">
                <a:latin typeface="Lucida Sans Unicode" pitchFamily="34" charset="0"/>
                <a:cs typeface="Lucida Sans Unicode" pitchFamily="34" charset="0"/>
              </a:rPr>
              <a:t>Eric Hetrick – CEMC Project Manager</a:t>
            </a:r>
          </a:p>
          <a:p>
            <a:pPr lvl="1">
              <a:buFont typeface="Wingdings 3" pitchFamily="18" charset="2"/>
              <a:buChar char=""/>
            </a:pPr>
            <a:r>
              <a:rPr lang="en-US" sz="3400" dirty="0" smtClean="0">
                <a:latin typeface="Lucida Sans Unicode" pitchFamily="34" charset="0"/>
                <a:cs typeface="Lucida Sans Unicode" pitchFamily="34" charset="0"/>
              </a:rPr>
              <a:t>Russ Shropshire - Leidos</a:t>
            </a:r>
          </a:p>
          <a:p>
            <a:pPr marL="0" indent="0">
              <a:buNone/>
            </a:pPr>
            <a:endParaRPr lang="en-US" sz="3600" dirty="0">
              <a:latin typeface="Lucida Sans Unicode" pitchFamily="34" charset="0"/>
              <a:cs typeface="Lucida Sans Unicode" pitchFamily="34" charset="0"/>
            </a:endParaRPr>
          </a:p>
          <a:p>
            <a:pPr>
              <a:buFont typeface="Wingdings 3" pitchFamily="18" charset="2"/>
              <a:buChar char=""/>
            </a:pPr>
            <a:r>
              <a:rPr lang="en-US" sz="3600" dirty="0" smtClean="0">
                <a:latin typeface="Lucida Sans Unicode" pitchFamily="34" charset="0"/>
                <a:cs typeface="Lucida Sans Unicode" pitchFamily="34" charset="0"/>
              </a:rPr>
              <a:t>Identify a primary point of contact</a:t>
            </a:r>
          </a:p>
          <a:p>
            <a:pPr>
              <a:buFont typeface="Wingdings 3" pitchFamily="18" charset="2"/>
              <a:buChar char=""/>
            </a:pPr>
            <a:r>
              <a:rPr lang="en-US" sz="3600" dirty="0" smtClean="0">
                <a:latin typeface="Lucida Sans Unicode" pitchFamily="34" charset="0"/>
                <a:cs typeface="Lucida Sans Unicode" pitchFamily="34" charset="0"/>
              </a:rPr>
              <a:t>Other project team members</a:t>
            </a:r>
            <a:endParaRPr lang="en-US" sz="36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pPr algn="ctr"/>
            <a:r>
              <a:rPr lang="en-US" dirty="0" smtClean="0"/>
              <a:t>Recent Concern for Potential Comingling with Dry Cleaner Plume</a:t>
            </a:r>
            <a:endParaRPr lang="en-US" dirty="0"/>
          </a:p>
        </p:txBody>
      </p:sp>
      <p:sp>
        <p:nvSpPr>
          <p:cNvPr id="3" name="Content Placeholder 2"/>
          <p:cNvSpPr>
            <a:spLocks noGrp="1"/>
          </p:cNvSpPr>
          <p:nvPr>
            <p:ph idx="1"/>
          </p:nvPr>
        </p:nvSpPr>
        <p:spPr>
          <a:xfrm>
            <a:off x="457200" y="1905000"/>
            <a:ext cx="8229600" cy="4114800"/>
          </a:xfrm>
        </p:spPr>
        <p:txBody>
          <a:bodyPr>
            <a:normAutofit fontScale="92500" lnSpcReduction="10000"/>
          </a:bodyPr>
          <a:lstStyle/>
          <a:p>
            <a:r>
              <a:rPr lang="en-US" sz="2000" b="1" dirty="0"/>
              <a:t>2016</a:t>
            </a:r>
            <a:r>
              <a:rPr lang="en-US" sz="2000" i="1" dirty="0"/>
              <a:t> </a:t>
            </a:r>
            <a:r>
              <a:rPr lang="en-US" sz="2000" b="1" dirty="0"/>
              <a:t>Limited Subsurface Sampling &amp; Testing Chri-Mar </a:t>
            </a:r>
            <a:r>
              <a:rPr lang="en-US" sz="2000" b="1" dirty="0" smtClean="0"/>
              <a:t>Apartments</a:t>
            </a:r>
            <a:r>
              <a:rPr lang="en-US" sz="2000" strike="sngStrike" dirty="0" smtClean="0">
                <a:solidFill>
                  <a:srgbClr val="FF0000"/>
                </a:solidFill>
              </a:rPr>
              <a:t>.</a:t>
            </a:r>
            <a:endParaRPr lang="en-US" sz="2000" i="1" strike="sngStrike" dirty="0">
              <a:solidFill>
                <a:srgbClr val="FF0000"/>
              </a:solidFill>
            </a:endParaRPr>
          </a:p>
          <a:p>
            <a:pPr lvl="1"/>
            <a:r>
              <a:rPr lang="en-US" sz="1800" dirty="0"/>
              <a:t>The Chri-Mar Apartment complex is located adjacent &amp; south of the Texaco Strickland Site. Five Geoprobes were advanced along the northern property boundary of the apartment complex. </a:t>
            </a:r>
            <a:r>
              <a:rPr lang="en-US" sz="1800" dirty="0" smtClean="0"/>
              <a:t>Data </a:t>
            </a:r>
            <a:r>
              <a:rPr lang="en-US" sz="1800" dirty="0"/>
              <a:t>from soil &amp; grab groundwater samples </a:t>
            </a:r>
            <a:r>
              <a:rPr lang="en-US" sz="1800" dirty="0" smtClean="0"/>
              <a:t>showed: </a:t>
            </a:r>
          </a:p>
          <a:p>
            <a:pPr lvl="2"/>
            <a:r>
              <a:rPr lang="en-US" sz="1500" dirty="0" smtClean="0"/>
              <a:t>volatile </a:t>
            </a:r>
            <a:r>
              <a:rPr lang="en-US" sz="1500" dirty="0"/>
              <a:t>organic compounds above MTCA Method A cleanup </a:t>
            </a:r>
            <a:r>
              <a:rPr lang="en-US" sz="1500" dirty="0" smtClean="0"/>
              <a:t>levels</a:t>
            </a:r>
          </a:p>
          <a:p>
            <a:pPr lvl="2"/>
            <a:r>
              <a:rPr lang="en-US" sz="1500" dirty="0" smtClean="0"/>
              <a:t>potentially </a:t>
            </a:r>
            <a:r>
              <a:rPr lang="en-US" sz="1500" dirty="0"/>
              <a:t>relating to a former dry cleaning </a:t>
            </a:r>
            <a:r>
              <a:rPr lang="en-US" sz="1500" dirty="0" smtClean="0"/>
              <a:t>operation, Slaters </a:t>
            </a:r>
            <a:r>
              <a:rPr lang="en-US" sz="1500" dirty="0"/>
              <a:t>1 Hour </a:t>
            </a:r>
            <a:r>
              <a:rPr lang="en-US" sz="1500" dirty="0" smtClean="0"/>
              <a:t>Cleaners</a:t>
            </a:r>
            <a:r>
              <a:rPr lang="en-US" sz="1500" dirty="0" smtClean="0">
                <a:solidFill>
                  <a:srgbClr val="FF0000"/>
                </a:solidFill>
              </a:rPr>
              <a:t>,</a:t>
            </a:r>
            <a:r>
              <a:rPr lang="en-US" sz="1500" dirty="0" smtClean="0"/>
              <a:t> located </a:t>
            </a:r>
            <a:r>
              <a:rPr lang="en-US" sz="1500" dirty="0"/>
              <a:t>directly north of the apartment complex and west of the Texaco/Strickland Site</a:t>
            </a:r>
            <a:r>
              <a:rPr lang="en-US" sz="1500" dirty="0" smtClean="0"/>
              <a:t>.</a:t>
            </a:r>
          </a:p>
          <a:p>
            <a:pPr lvl="2"/>
            <a:endParaRPr lang="en-US" sz="1500" i="1" dirty="0"/>
          </a:p>
          <a:p>
            <a:pPr lvl="1"/>
            <a:r>
              <a:rPr lang="en-US" sz="1800" dirty="0"/>
              <a:t>Soil vapor analysis showed benzene above MTCA Method B screening levels in borings B-1 and B-3</a:t>
            </a:r>
            <a:r>
              <a:rPr lang="en-US" sz="1800" dirty="0" smtClean="0"/>
              <a:t>.</a:t>
            </a:r>
          </a:p>
          <a:p>
            <a:pPr lvl="2"/>
            <a:r>
              <a:rPr lang="en-US" sz="1600" i="1" dirty="0"/>
              <a:t>What is the source for the benzene</a:t>
            </a:r>
            <a:r>
              <a:rPr lang="en-US" sz="1600" dirty="0"/>
              <a:t>? </a:t>
            </a:r>
            <a:endParaRPr lang="en-US" sz="1600" dirty="0" smtClean="0"/>
          </a:p>
          <a:p>
            <a:pPr lvl="2"/>
            <a:endParaRPr lang="en-US" sz="1500" i="1" dirty="0"/>
          </a:p>
          <a:p>
            <a:pPr lvl="1"/>
            <a:r>
              <a:rPr lang="en-US" sz="1800" dirty="0"/>
              <a:t>Soil vapor analysis from boring B-3 showed trichloroethene (TCE) above MTCA Method B screening levels</a:t>
            </a:r>
            <a:r>
              <a:rPr lang="en-US" sz="1800" dirty="0" smtClean="0"/>
              <a:t>.</a:t>
            </a:r>
            <a:endParaRPr lang="en-US" sz="1800" i="1" dirty="0"/>
          </a:p>
        </p:txBody>
      </p:sp>
    </p:spTree>
    <p:extLst>
      <p:ext uri="{BB962C8B-B14F-4D97-AF65-F5344CB8AC3E}">
        <p14:creationId xmlns:p14="http://schemas.microsoft.com/office/powerpoint/2010/main" val="289853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pPr algn="ctr"/>
            <a:r>
              <a:rPr lang="en-US" dirty="0" smtClean="0"/>
              <a:t>Chri-Mar Apartments Investigation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295400"/>
            <a:ext cx="8305800" cy="5257799"/>
          </a:xfrm>
        </p:spPr>
      </p:pic>
    </p:spTree>
    <p:extLst>
      <p:ext uri="{BB962C8B-B14F-4D97-AF65-F5344CB8AC3E}">
        <p14:creationId xmlns:p14="http://schemas.microsoft.com/office/powerpoint/2010/main" val="2222529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TotalTime>
  <Words>1277</Words>
  <Application>Microsoft Office PowerPoint</Application>
  <PresentationFormat>On-screen Show (4:3)</PresentationFormat>
  <Paragraphs>175</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Constantia</vt:lpstr>
      <vt:lpstr>Constantia (Body)</vt:lpstr>
      <vt:lpstr>Lucida Sans</vt:lpstr>
      <vt:lpstr>Lucida Sans Unicode</vt:lpstr>
      <vt:lpstr>Wingdings 2</vt:lpstr>
      <vt:lpstr>Wingdings 3</vt:lpstr>
      <vt:lpstr>Flow</vt:lpstr>
      <vt:lpstr>Remedial Investigation Planning Meeting Texaco/Strickland</vt:lpstr>
      <vt:lpstr>PowerPoint Presentation</vt:lpstr>
      <vt:lpstr>PowerPoint Presentation</vt:lpstr>
      <vt:lpstr>Remedial Investigation Planning Meeting</vt:lpstr>
      <vt:lpstr>   Schedule of Deliverables</vt:lpstr>
      <vt:lpstr>   Schedule of Deliverables</vt:lpstr>
      <vt:lpstr>Establish Communication Protocol</vt:lpstr>
      <vt:lpstr>Recent Concern for Potential Comingling with Dry Cleaner Plume</vt:lpstr>
      <vt:lpstr>Chri-Mar Apartments Investigation</vt:lpstr>
      <vt:lpstr>Chri-Mar Apts.</vt:lpstr>
      <vt:lpstr>Data Gaps</vt:lpstr>
      <vt:lpstr>Wells with Separate Phase Liquids</vt:lpstr>
      <vt:lpstr>Ground Water Flow Direction</vt:lpstr>
      <vt:lpstr>  Groundwater</vt:lpstr>
      <vt:lpstr>Chemicals of Concern</vt:lpstr>
      <vt:lpstr>Access Agreements</vt:lpstr>
      <vt:lpstr>EIM, SAP, QAPP Requirements</vt:lpstr>
      <vt:lpstr>EIM, SAP, QAPP Requirements</vt:lpstr>
      <vt:lpstr>Cleanup Goal</vt:lpstr>
      <vt:lpstr>Cleanup Process</vt:lpstr>
      <vt:lpstr>Public Participation</vt:lpstr>
      <vt:lpstr>You want a What?</vt:lpstr>
      <vt:lpstr>Extensions</vt:lpstr>
      <vt:lpstr>Bottom Line for requests for Extension</vt:lpstr>
      <vt:lpstr>I’m Done!</vt:lpstr>
    </vt:vector>
  </TitlesOfParts>
  <Company>Kennedy/Jenks Consultants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jessicafaragalli</dc:creator>
  <cp:lastModifiedBy>Myers, Dale - TCP (ECY)</cp:lastModifiedBy>
  <cp:revision>189</cp:revision>
  <cp:lastPrinted>2017-10-10T15:17:17Z</cp:lastPrinted>
  <dcterms:created xsi:type="dcterms:W3CDTF">2014-02-04T16:58:28Z</dcterms:created>
  <dcterms:modified xsi:type="dcterms:W3CDTF">2018-09-04T16:18:54Z</dcterms:modified>
</cp:coreProperties>
</file>