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0" r:id="rId4"/>
    <p:sldMasterId id="2147483962" r:id="rId5"/>
  </p:sldMasterIdLst>
  <p:notesMasterIdLst>
    <p:notesMasterId r:id="rId24"/>
  </p:notesMasterIdLst>
  <p:handoutMasterIdLst>
    <p:handoutMasterId r:id="rId25"/>
  </p:handoutMasterIdLst>
  <p:sldIdLst>
    <p:sldId id="296" r:id="rId6"/>
    <p:sldId id="333" r:id="rId7"/>
    <p:sldId id="344" r:id="rId8"/>
    <p:sldId id="346" r:id="rId9"/>
    <p:sldId id="349" r:id="rId10"/>
    <p:sldId id="355" r:id="rId11"/>
    <p:sldId id="298" r:id="rId12"/>
    <p:sldId id="363" r:id="rId13"/>
    <p:sldId id="357" r:id="rId14"/>
    <p:sldId id="358" r:id="rId15"/>
    <p:sldId id="360" r:id="rId16"/>
    <p:sldId id="362" r:id="rId17"/>
    <p:sldId id="365" r:id="rId18"/>
    <p:sldId id="350" r:id="rId19"/>
    <p:sldId id="348" r:id="rId20"/>
    <p:sldId id="325" r:id="rId21"/>
    <p:sldId id="334" r:id="rId22"/>
    <p:sldId id="359" r:id="rId23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ines, Neal (ECY)" initials="HN(" lastIdx="3" clrIdx="0">
    <p:extLst>
      <p:ext uri="{19B8F6BF-5375-455C-9EA6-DF929625EA0E}">
        <p15:presenceInfo xmlns:p15="http://schemas.microsoft.com/office/powerpoint/2012/main" userId="S-1-5-21-2487942767-1439223106-4058045846-32940" providerId="AD"/>
      </p:ext>
    </p:extLst>
  </p:cmAuthor>
  <p:cmAuthor id="2" name="Liz Mack" initials="LM" lastIdx="2" clrIdx="1">
    <p:extLst>
      <p:ext uri="{19B8F6BF-5375-455C-9EA6-DF929625EA0E}">
        <p15:presenceInfo xmlns:p15="http://schemas.microsoft.com/office/powerpoint/2012/main" userId="S-1-5-21-1078081533-448539723-725345543-5903" providerId="AD"/>
      </p:ext>
    </p:extLst>
  </p:cmAuthor>
  <p:cmAuthor id="3" name="Sara Stiehl" initials="SS" lastIdx="1" clrIdx="2">
    <p:extLst>
      <p:ext uri="{19B8F6BF-5375-455C-9EA6-DF929625EA0E}">
        <p15:presenceInfo xmlns:p15="http://schemas.microsoft.com/office/powerpoint/2012/main" userId="S-1-5-21-1078081533-448539723-725345543-11708" providerId="AD"/>
      </p:ext>
    </p:extLst>
  </p:cmAuthor>
  <p:cmAuthor id="4" name="rhar461" initials="rh" lastIdx="1" clrIdx="3">
    <p:extLst>
      <p:ext uri="{19B8F6BF-5375-455C-9EA6-DF929625EA0E}">
        <p15:presenceInfo xmlns:p15="http://schemas.microsoft.com/office/powerpoint/2012/main" userId="rhar461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AF18"/>
    <a:srgbClr val="55C646"/>
    <a:srgbClr val="0083E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D57CEC-7EB3-4C9D-B82D-2D47AC32657A}" v="1861" dt="2018-10-04T20:37:04.637"/>
    <p1510:client id="{3273E7AC-5F52-48CF-A97B-199B0EC31710}" v="3" dt="2018-10-04T20:51:27.5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85" autoAdjust="0"/>
    <p:restoredTop sz="56444" autoAdjust="0"/>
  </p:normalViewPr>
  <p:slideViewPr>
    <p:cSldViewPr>
      <p:cViewPr varScale="1">
        <p:scale>
          <a:sx n="54" d="100"/>
          <a:sy n="54" d="100"/>
        </p:scale>
        <p:origin x="1296" y="5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834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498022D-315E-4DCD-83AA-FDE09CA1E5F4}" type="datetimeFigureOut">
              <a:rPr lang="en-US" smtClean="0"/>
              <a:pPr/>
              <a:t>10/10/2018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18A62F8-8ED1-4F04-A5B0-86B7049682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6212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791021A-CA97-4BFD-87B6-2FBD359036F0}" type="datetimeFigureOut">
              <a:rPr lang="en-US" smtClean="0"/>
              <a:pPr/>
              <a:t>10/10/2018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A628E4F-335F-45F5-A2FC-FE9487D090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310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70C0"/>
                </a:solidFill>
              </a:rPr>
              <a:t>I’m Thea </a:t>
            </a:r>
            <a:r>
              <a:rPr lang="en-US" b="0" dirty="0" smtClean="0">
                <a:solidFill>
                  <a:srgbClr val="0070C0"/>
                </a:solidFill>
              </a:rPr>
              <a:t>Levkovitz with </a:t>
            </a:r>
            <a:r>
              <a:rPr lang="en-US" b="0" dirty="0">
                <a:solidFill>
                  <a:srgbClr val="0070C0"/>
                </a:solidFill>
              </a:rPr>
              <a:t>the Boeing Auburn Fabrication Site clean up on behalf of the Washington Department of Ecology. </a:t>
            </a:r>
            <a:endParaRPr lang="en-US" b="0" dirty="0" smtClean="0">
              <a:solidFill>
                <a:srgbClr val="0070C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0" dirty="0">
              <a:solidFill>
                <a:srgbClr val="0070C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70C0"/>
                </a:solidFill>
              </a:rPr>
              <a:t>With me are: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70C0"/>
                </a:solidFill>
              </a:rPr>
              <a:t>Robin Harrover, Ecology, cleanup site manager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70C0"/>
                </a:solidFill>
              </a:rPr>
              <a:t>Jeremy Porter, Aspect consulting to Ecology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70C0"/>
                </a:solidFill>
              </a:rPr>
              <a:t>We are here to update you on the clean up of groundwater contamination from the Boeing Auburn Facility</a:t>
            </a:r>
            <a:r>
              <a:rPr lang="en-US" b="0" dirty="0" smtClean="0">
                <a:solidFill>
                  <a:srgbClr val="0070C0"/>
                </a:solidFill>
              </a:rPr>
              <a:t>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rgbClr val="0070C0"/>
                </a:solidFill>
              </a:rPr>
              <a:t>We have given these briefings every year for the last 5 years. Thank you. </a:t>
            </a:r>
            <a:endParaRPr lang="en-US" b="0" dirty="0">
              <a:solidFill>
                <a:srgbClr val="0070C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0070C0"/>
              </a:solidFill>
            </a:endParaRPr>
          </a:p>
          <a:p>
            <a:endParaRPr lang="en-US" baseline="0" dirty="0">
              <a:solidFill>
                <a:schemeClr val="bg1"/>
              </a:solidFill>
            </a:endParaRPr>
          </a:p>
          <a:p>
            <a:endParaRPr lang="en-US" b="1" baseline="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848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Note that there are many remedial technologies but not all are applicable to this particular case (large, dilute plume). Most likely potentially applicable technologies include the following.</a:t>
            </a:r>
          </a:p>
          <a:p>
            <a:r>
              <a:rPr lang="en-US" dirty="0"/>
              <a:t>MNA/Bioremediation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 smtClean="0"/>
              <a:t>Bacteria in </a:t>
            </a:r>
            <a:r>
              <a:rPr lang="en-US" dirty="0"/>
              <a:t>soil and groundwater can, under natural conditions, break down chemicals into non-toxic end products.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MNA- monitoring the natural degradation of contaminants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Enhanced Bioremediation – stimulating with amendments (food/nutrients) to increase the degradation rate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898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Physical/chemical treatment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Describe chemical treatment processes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Note that chemical treatment can be applied passively (e.g., permeable treatment wall) or actively (injected oxidants)</a:t>
            </a:r>
          </a:p>
          <a:p>
            <a:endParaRPr lang="en-US" dirty="0"/>
          </a:p>
          <a:p>
            <a:r>
              <a:rPr lang="en-US" dirty="0"/>
              <a:t>General note: technologies do not necessarily get applied to the entire plume; some may be focused on particular areas and combined with other technologies to address the rest of the site.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11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Physical/chemical treatment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Describe pumping, treating, reinjecting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Clean water injection flushes out remaining contamination faster than natural attenuation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General note: technologies do not necessarily get applied to the entire plume; some may be focused on particular areas and combined with other technologies to address the rest of the site.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1847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As a reminder, several clean up methods can go into one clean up option. Here is an example of two clean up options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Option A uses enhance bioremediation and Monitored Natural Attenuation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Option B uses a combination of Chemical Treatment, Dynamic Groundwater Recirculation, and Monitored Natural Attenuation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E1DF99-6A5D-40EF-A50B-92F12CDB1A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6804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449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</a:t>
            </a:r>
            <a:r>
              <a:rPr lang="en-US" baseline="0" dirty="0"/>
              <a:t> </a:t>
            </a:r>
            <a:r>
              <a:rPr lang="en-US" dirty="0"/>
              <a:t>will be attending and hosting a few different opportunities for the public to ask questions and feel prepared for the public comment period of the feasibility study.  </a:t>
            </a:r>
          </a:p>
          <a:p>
            <a:endParaRPr lang="en-US" dirty="0"/>
          </a:p>
          <a:p>
            <a:r>
              <a:rPr lang="en-US" dirty="0"/>
              <a:t>Wetland walk:</a:t>
            </a:r>
            <a:br>
              <a:rPr lang="en-US" dirty="0"/>
            </a:br>
            <a:r>
              <a:rPr lang="en-US" dirty="0"/>
              <a:t>APAC is hosting a hour long wetland walk in October at the Auburn Environmental Park.  We will be there.</a:t>
            </a:r>
            <a:r>
              <a:rPr lang="en-US" baseline="0" dirty="0"/>
              <a:t> </a:t>
            </a:r>
          </a:p>
          <a:p>
            <a:endParaRPr lang="en-US" dirty="0"/>
          </a:p>
          <a:p>
            <a:r>
              <a:rPr lang="en-US" dirty="0"/>
              <a:t>Technology Workshop:</a:t>
            </a:r>
          </a:p>
          <a:p>
            <a:r>
              <a:rPr lang="en-US" dirty="0"/>
              <a:t>We</a:t>
            </a:r>
            <a:r>
              <a:rPr lang="en-US" baseline="0" dirty="0"/>
              <a:t> are thinking about how best to explain the different cleanup methods.</a:t>
            </a:r>
          </a:p>
          <a:p>
            <a:r>
              <a:rPr lang="en-US" baseline="0" dirty="0"/>
              <a:t>One proposal is a t</a:t>
            </a:r>
            <a:r>
              <a:rPr lang="en-US" dirty="0"/>
              <a:t>echnology workshops around the time of the Feasibility study’s release.  </a:t>
            </a:r>
          </a:p>
          <a:p>
            <a:r>
              <a:rPr lang="en-US" dirty="0"/>
              <a:t>Purpose:   ensure your community feels prepared to understand the feasibility study and participate in the public comment period.</a:t>
            </a:r>
          </a:p>
          <a:p>
            <a:r>
              <a:rPr lang="en-US" dirty="0"/>
              <a:t>We would explain technologies</a:t>
            </a:r>
            <a:r>
              <a:rPr lang="en-US" baseline="0" dirty="0"/>
              <a:t> and its </a:t>
            </a:r>
            <a:r>
              <a:rPr lang="en-US" dirty="0"/>
              <a:t>pros and cons.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0622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7339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Contaminated Groundwater Plumes Are Stable</a:t>
            </a:r>
          </a:p>
          <a:p>
            <a:endParaRPr lang="en-US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The concentrations of chemicals (TCE and VC) are either the same, decreasing or not detected at most of the site’s wells.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There are nearly 300 wells that monitor the contamination in the groundwater.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That is a lot of wells. Other cleanup sites have far fewer.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That is why we consider the plume to be stable.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i="1" dirty="0"/>
              <a:t>Exception: There are 16 wells that have had some detections of  TCE and 12 wells that had detections of VC.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We will continue to track the monitoring of the plume.</a:t>
            </a:r>
          </a:p>
          <a:p>
            <a:endParaRPr lang="en-US" b="0" dirty="0"/>
          </a:p>
          <a:p>
            <a:r>
              <a:rPr lang="en-US" b="0" dirty="0"/>
              <a:t>This slide shows concentrations of TCE at three different depths below the surface.</a:t>
            </a:r>
          </a:p>
          <a:p>
            <a:r>
              <a:rPr lang="en-US" b="0" dirty="0"/>
              <a:t>Green</a:t>
            </a:r>
          </a:p>
          <a:p>
            <a:r>
              <a:rPr lang="en-US" b="0" dirty="0"/>
              <a:t>Blue</a:t>
            </a:r>
          </a:p>
          <a:p>
            <a:r>
              <a:rPr lang="en-US" b="0" dirty="0"/>
              <a:t>Light blue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0481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Alternative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202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On the left is a historical photo of the Boeing Auburn facility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On the right is a map showing the property boundary today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As a reminder: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In parts of Auburn and Algona, the groundwater is contaminated with a chemical degreaser trichloroethene (TCE</a:t>
            </a:r>
            <a:r>
              <a:rPr lang="en-US" dirty="0" smtClean="0">
                <a:solidFill>
                  <a:srgbClr val="0070C0"/>
                </a:solidFill>
              </a:rPr>
              <a:t>) and,</a:t>
            </a:r>
            <a:endParaRPr lang="en-US" dirty="0">
              <a:solidFill>
                <a:srgbClr val="0070C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other chemicals</a:t>
            </a:r>
            <a:r>
              <a:rPr lang="en-US" baseline="0" dirty="0">
                <a:solidFill>
                  <a:srgbClr val="0070C0"/>
                </a:solidFill>
              </a:rPr>
              <a:t> that can get into air (</a:t>
            </a:r>
            <a:r>
              <a:rPr lang="en-US" dirty="0">
                <a:solidFill>
                  <a:srgbClr val="0070C0"/>
                </a:solidFill>
              </a:rPr>
              <a:t>volatile organic compounds (VOCs)) that result from breakdown of TCE such as vinyl chloride (VC).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Contamination likely originated from two different areas on the Boeing Auburn facility.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solidFill>
                <a:srgbClr val="0070C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We also oversaw studies of groundwater and surface water and indoor air in places where </a:t>
            </a:r>
            <a:r>
              <a:rPr lang="en-US" dirty="0" smtClean="0">
                <a:solidFill>
                  <a:srgbClr val="0070C0"/>
                </a:solidFill>
              </a:rPr>
              <a:t>contaminated groundwater </a:t>
            </a:r>
            <a:r>
              <a:rPr lang="en-US" dirty="0">
                <a:solidFill>
                  <a:srgbClr val="0070C0"/>
                </a:solidFill>
              </a:rPr>
              <a:t>could have: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come to the surface in </a:t>
            </a:r>
            <a:r>
              <a:rPr lang="en-US" dirty="0" smtClean="0">
                <a:solidFill>
                  <a:srgbClr val="0070C0"/>
                </a:solidFill>
              </a:rPr>
              <a:t>ponds, </a:t>
            </a:r>
            <a:r>
              <a:rPr lang="en-US" dirty="0" err="1" smtClean="0">
                <a:solidFill>
                  <a:srgbClr val="0070C0"/>
                </a:solidFill>
              </a:rPr>
              <a:t>hards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or ditches or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turned to vapor and entered buildings.</a:t>
            </a:r>
          </a:p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869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>
              <a:solidFill>
                <a:srgbClr val="FF0000"/>
              </a:solidFill>
            </a:endParaRPr>
          </a:p>
          <a:p>
            <a:r>
              <a:rPr lang="en-US" b="0" dirty="0">
                <a:solidFill>
                  <a:srgbClr val="FF0000"/>
                </a:solidFill>
              </a:rPr>
              <a:t>Here is what we know about the contamination: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People are </a:t>
            </a:r>
            <a:r>
              <a:rPr lang="en-US" sz="1200" u="sng" dirty="0"/>
              <a:t>not</a:t>
            </a:r>
            <a:r>
              <a:rPr lang="en-US" sz="1200" dirty="0"/>
              <a:t> being exposed to unhealthy concentrations of the chemicals.</a:t>
            </a:r>
            <a:endParaRPr lang="en-US" sz="1200" b="0" dirty="0">
              <a:solidFill>
                <a:srgbClr val="FF0000"/>
              </a:solidFill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solidFill>
                  <a:srgbClr val="FF0000"/>
                </a:solidFill>
              </a:rPr>
              <a:t>We’ve studied groundwater, soil, and air and people are not being exposed in any of these ways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We enforce cleanup even though people are not exposed to the contamination.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940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contaminated groundwater flows north and northwest away from the Boeing property under portions of southwest Auburn and northeast Algona.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Most</a:t>
            </a:r>
            <a:r>
              <a:rPr lang="en-US" baseline="0" dirty="0"/>
              <a:t> </a:t>
            </a:r>
            <a:r>
              <a:rPr lang="en-US" dirty="0"/>
              <a:t>of the contamination between 35 and 75 feet below the surface. (Intermediate zone )</a:t>
            </a:r>
            <a:r>
              <a:rPr lang="en-US" baseline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 is found in two plumes of groundwater that came from two areas on the Boeing</a:t>
            </a:r>
            <a:r>
              <a:rPr lang="en-US" baseline="0" dirty="0"/>
              <a:t> Property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The concentrations of chemicals (TCE and VC) are either </a:t>
            </a:r>
            <a:r>
              <a:rPr lang="en-US" b="0" dirty="0" smtClean="0"/>
              <a:t>not changing, </a:t>
            </a:r>
            <a:r>
              <a:rPr lang="en-US" b="0" dirty="0"/>
              <a:t>decreasing or not detected at most of the site’s wells.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/>
              <a:t>That is why we consider the plume to be stable.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0" dirty="0"/>
              <a:t>There are nearly 300 wells that monitor the contamination in the groundwater. 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0" dirty="0"/>
              <a:t>That is a lot of wells. Other cleanup sites have far fewer.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We will continue to monitor the plume.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can always direct Boeing to do more investigation, if we see a change in the location, concentration or direction of contamination. </a:t>
            </a:r>
          </a:p>
          <a:p>
            <a:r>
              <a:rPr lang="en-US" dirty="0"/>
              <a:t>---</a:t>
            </a:r>
          </a:p>
          <a:p>
            <a:r>
              <a:rPr lang="en-US" dirty="0"/>
              <a:t>BACK POCKET</a:t>
            </a:r>
          </a:p>
          <a:p>
            <a:endParaRPr lang="en-US" dirty="0"/>
          </a:p>
          <a:p>
            <a:r>
              <a:rPr lang="en-US" b="1" dirty="0"/>
              <a:t>Where did the plumes come from?</a:t>
            </a:r>
          </a:p>
          <a:p>
            <a:endParaRPr lang="en-US" b="1" dirty="0"/>
          </a:p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Area 1 Plume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The TCE degreaser and tank line in former Building 17-05 leaked.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It is the source for the Area 1 groundwater plume. 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From 2004 to 2006, we oversaw a TCW cleanup (Interim Remedial Action)</a:t>
            </a:r>
          </a:p>
          <a:p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Western Plume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The former TCE vapor degreaser in Building 17-07 (S-13a) is the likely source of the western groundwater plume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( based on operational history and groundwater and soil gas data.)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Other sources may be:</a:t>
            </a:r>
          </a:p>
          <a:p>
            <a:pPr lvl="1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Former chrome waste holding tank</a:t>
            </a:r>
          </a:p>
          <a:p>
            <a:pPr lvl="1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Former north lagoon on the Boeing property. This degreaser structure, holding tank and piping have been removed and the north lagoon has been closed. </a:t>
            </a:r>
          </a:p>
          <a:p>
            <a:pPr lvl="1"/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pPr lvl="0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Future groundwater cleanup will be incorporated into the site-wide groundwater cleanup proposals for the FS.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Above those cleanup levels. </a:t>
            </a:r>
          </a:p>
          <a:p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1" dirty="0"/>
              <a:t>There are 16 wells that have had some increase of  TCE and 12 wells that had increases of VC, but most are stable. </a:t>
            </a:r>
          </a:p>
          <a:p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834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600" b="1" dirty="0"/>
              <a:t>Drinking water</a:t>
            </a:r>
            <a:endParaRPr lang="en-US" sz="14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Public drinking water is regularly monitored by the Washington Department of Health.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continue to monitor the boundaries of the contaminated groundwater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contaminated groundwater is a safe distance from the public water supplies and is not affecting drinking water. </a:t>
            </a:r>
          </a:p>
          <a:p>
            <a:endParaRPr lang="en-US" dirty="0"/>
          </a:p>
          <a:p>
            <a:r>
              <a:rPr lang="en-US" sz="1600" b="1" dirty="0"/>
              <a:t>Vegetables and fruits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/>
              <a:t>The water in your garden hose is drinking </a:t>
            </a:r>
            <a:r>
              <a:rPr lang="en-US" sz="1200" b="0" dirty="0" smtClean="0"/>
              <a:t>water from those same public water supply wells.</a:t>
            </a:r>
            <a:endParaRPr lang="en-US" sz="1200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Even if you watered with the groundwater the fruits and vegetables would be safe for adults and children.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chemicals do not commonly build up in the plant or fruit tissue. </a:t>
            </a:r>
            <a:endParaRPr lang="en-US" dirty="0"/>
          </a:p>
          <a:p>
            <a:endParaRPr lang="en-US" dirty="0"/>
          </a:p>
          <a:p>
            <a:r>
              <a:rPr lang="en-US" sz="1600" b="1" dirty="0"/>
              <a:t>Pets</a:t>
            </a:r>
            <a:endParaRPr lang="en-US" sz="1400" b="1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We evaluated samples from ditches, ponds, yard water</a:t>
            </a:r>
            <a:r>
              <a:rPr lang="en-US" baseline="0" dirty="0"/>
              <a:t> and other surface water. The concentrations are not </a:t>
            </a:r>
            <a:r>
              <a:rPr lang="en-US" dirty="0" smtClean="0"/>
              <a:t>nearly </a:t>
            </a:r>
            <a:r>
              <a:rPr lang="en-US" dirty="0"/>
              <a:t>high enough to harm wildlife or domestic pets.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061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to re-emphasize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Drinking water is safe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Drinking water for the City of Algona and Auburn comes from municipal wells.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These wells are located east of the plume and are not impacted by the groundwater contamination.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groundwater flows away from the wells.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Municipal drinking water is regularly tested and monitored by the Department of Health.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i="1" dirty="0" smtClean="0"/>
              <a:t>[This map shows the contaminated</a:t>
            </a:r>
            <a:r>
              <a:rPr lang="en-US" i="1" baseline="0" dirty="0" smtClean="0"/>
              <a:t> groundwater plume in the </a:t>
            </a:r>
            <a:r>
              <a:rPr lang="en-US" i="1" dirty="0" smtClean="0"/>
              <a:t>Deep </a:t>
            </a:r>
            <a:r>
              <a:rPr lang="en-US" i="1" dirty="0"/>
              <a:t>zone is 80-100 </a:t>
            </a:r>
            <a:r>
              <a:rPr lang="en-US" i="1" dirty="0" smtClean="0"/>
              <a:t>ft.</a:t>
            </a:r>
            <a:r>
              <a:rPr lang="en-US" i="1" baseline="0" dirty="0" smtClean="0"/>
              <a:t> Drinking water </a:t>
            </a:r>
            <a:r>
              <a:rPr lang="en-US" i="1" dirty="0" smtClean="0"/>
              <a:t>wells </a:t>
            </a:r>
            <a:r>
              <a:rPr lang="en-US" i="1" dirty="0"/>
              <a:t>take water from there and deeper]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46E1DF99-6A5D-40EF-A50B-92F12CDB1AE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6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60322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solidFill>
                  <a:srgbClr val="0070C0"/>
                </a:solidFill>
              </a:rPr>
              <a:t>Here’s a reminder of the </a:t>
            </a:r>
            <a:r>
              <a:rPr lang="en-US" dirty="0" smtClean="0">
                <a:solidFill>
                  <a:srgbClr val="0070C0"/>
                </a:solidFill>
              </a:rPr>
              <a:t>process that we</a:t>
            </a:r>
            <a:r>
              <a:rPr lang="en-US" baseline="0" dirty="0" smtClean="0">
                <a:solidFill>
                  <a:srgbClr val="0070C0"/>
                </a:solidFill>
              </a:rPr>
              <a:t> must follow according to our cleanup laws</a:t>
            </a:r>
            <a:r>
              <a:rPr lang="en-US" dirty="0" smtClean="0">
                <a:solidFill>
                  <a:srgbClr val="0070C0"/>
                </a:solidFill>
              </a:rPr>
              <a:t>:</a:t>
            </a:r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The </a:t>
            </a:r>
            <a:r>
              <a:rPr lang="en-US" b="1" dirty="0">
                <a:solidFill>
                  <a:srgbClr val="0070C0"/>
                </a:solidFill>
              </a:rPr>
              <a:t>remedial investigation </a:t>
            </a:r>
            <a:r>
              <a:rPr lang="en-US" dirty="0">
                <a:solidFill>
                  <a:srgbClr val="0070C0"/>
                </a:solidFill>
              </a:rPr>
              <a:t>was completed in 2017</a:t>
            </a:r>
            <a:r>
              <a:rPr lang="en-US" dirty="0" smtClean="0">
                <a:solidFill>
                  <a:srgbClr val="0070C0"/>
                </a:solidFill>
              </a:rPr>
              <a:t>. </a:t>
            </a:r>
            <a:r>
              <a:rPr lang="en-US" baseline="0" dirty="0" smtClean="0">
                <a:solidFill>
                  <a:srgbClr val="0070C0"/>
                </a:solidFill>
              </a:rPr>
              <a:t> We held a comment period.</a:t>
            </a:r>
            <a:endParaRPr lang="en-US" dirty="0">
              <a:solidFill>
                <a:srgbClr val="0070C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From the RI we know: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Where GW contamination is located,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The concentrations,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And if there are risks for the environment or human health.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We also use the information from the RI to help us research the methods that Boeing will use to cleanup the contamination. That information will be included in the Feasibility Study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0070C0"/>
              </a:solidFill>
            </a:endParaRPr>
          </a:p>
          <a:p>
            <a:r>
              <a:rPr lang="en-US" b="0" baseline="0" dirty="0">
                <a:solidFill>
                  <a:srgbClr val="FF0000"/>
                </a:solidFill>
              </a:rPr>
              <a:t>[click for “We Are Here”]</a:t>
            </a:r>
          </a:p>
          <a:p>
            <a:endParaRPr lang="en-US" b="0" baseline="0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The </a:t>
            </a:r>
            <a:r>
              <a:rPr lang="en-US" b="1" dirty="0"/>
              <a:t>Feasibility Study Report </a:t>
            </a:r>
            <a:r>
              <a:rPr lang="en-US" b="0" dirty="0"/>
              <a:t>will be out for </a:t>
            </a:r>
            <a:r>
              <a:rPr lang="en-US" dirty="0"/>
              <a:t>public comment in mid-2019.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We are doing that evaluation right now and will discuss it more in a moment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We also just finished a public comment period for Boeing’s </a:t>
            </a:r>
            <a:r>
              <a:rPr lang="en-US" b="1" dirty="0"/>
              <a:t>Corrective Action Permit renewal</a:t>
            </a:r>
            <a:r>
              <a:rPr lang="en-US" dirty="0"/>
              <a:t>. </a:t>
            </a:r>
          </a:p>
          <a:p>
            <a:r>
              <a:rPr lang="en-US" dirty="0"/>
              <a:t>July 19th- September 7</a:t>
            </a:r>
            <a:r>
              <a:rPr lang="en-US" baseline="30000" dirty="0"/>
              <a:t>th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is not shown on the graphic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 was a procedural matter, not a result of any new development on the site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There were </a:t>
            </a:r>
            <a:r>
              <a:rPr lang="en-US" dirty="0" smtClean="0"/>
              <a:t>radio ads, </a:t>
            </a:r>
            <a:r>
              <a:rPr lang="en-US" dirty="0"/>
              <a:t>mailers, </a:t>
            </a:r>
            <a:r>
              <a:rPr lang="en-US" dirty="0" smtClean="0"/>
              <a:t>listserv</a:t>
            </a:r>
            <a:r>
              <a:rPr lang="en-US" baseline="0" dirty="0" smtClean="0"/>
              <a:t> announcements and other outreach. We also attended Algona Family Fun Days. </a:t>
            </a:r>
            <a:r>
              <a:rPr lang="en-US" dirty="0" smtClean="0"/>
              <a:t>  </a:t>
            </a:r>
            <a:endParaRPr lang="en-US" dirty="0"/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As a reminder - Boeing pays for the cleanup. </a:t>
            </a:r>
            <a:endParaRPr lang="en-US" baseline="0" dirty="0">
              <a:solidFill>
                <a:srgbClr val="0070C0"/>
              </a:solidFill>
            </a:endParaRPr>
          </a:p>
          <a:p>
            <a:endParaRPr lang="en-US" b="0" baseline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466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baseline="0" dirty="0">
                <a:solidFill>
                  <a:srgbClr val="FF0000"/>
                </a:solidFill>
              </a:rPr>
              <a:t>The objective of a feasibility study is to determine the best cleanup option for a site.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baseline="0" dirty="0">
                <a:solidFill>
                  <a:srgbClr val="FF0000"/>
                </a:solidFill>
              </a:rPr>
              <a:t>It starts with identify cleanup objectives: such as setting cleanup levels (concentrations of chemicals that are safe) for air, surface water, groundwater, and soil, and needing to achieve these within a reasonable timeframe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baseline="0" dirty="0">
                <a:solidFill>
                  <a:srgbClr val="FF0000"/>
                </a:solidFill>
              </a:rPr>
              <a:t>The next step is to screen clean up methods (sometimes called technologies) and identify which methods are best suited for the site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baseline="0" dirty="0">
                <a:solidFill>
                  <a:srgbClr val="FF0000"/>
                </a:solidFill>
              </a:rPr>
              <a:t>After a short list of the best methods applicable to the site, one or more of the methods are combined to meet the cleanup objectives in a variety of ways, these are known as clean up options. A range of cleanup options are developed that allow comparison of the benefits and disadvantages of different approaches.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baseline="0" dirty="0">
                <a:solidFill>
                  <a:srgbClr val="FF0000"/>
                </a:solidFill>
              </a:rPr>
              <a:t>The clean up options are evaluated relative to one another based on regulatory criteria; e.g., protectiveness, effectiveness, permanence, </a:t>
            </a:r>
            <a:r>
              <a:rPr lang="en-US" b="0" baseline="0" dirty="0" err="1">
                <a:solidFill>
                  <a:srgbClr val="FF0000"/>
                </a:solidFill>
              </a:rPr>
              <a:t>implementability</a:t>
            </a:r>
            <a:r>
              <a:rPr lang="en-US" b="0" baseline="0" dirty="0">
                <a:solidFill>
                  <a:srgbClr val="FF0000"/>
                </a:solidFill>
              </a:rPr>
              <a:t>, cost, and how quickly objectives are achieved.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28E4F-335F-45F5-A2FC-FE9487D09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150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Note that there are many remedial technologies but not all are applicable to this particular case (large, dilute plume). Most likely potentially applicable technologies include the following.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MNA </a:t>
            </a:r>
            <a:r>
              <a:rPr lang="en-US" dirty="0" smtClean="0"/>
              <a:t>–Bacteria </a:t>
            </a:r>
            <a:r>
              <a:rPr lang="en-US" dirty="0"/>
              <a:t>in soil and groundwater can, under natural conditions, break down chemicals into non-toxic end products. Analogy of wetland, where active biogeochemical processes clean water – same thing happens underground.</a:t>
            </a:r>
          </a:p>
          <a:p>
            <a:endParaRPr lang="en-US" dirty="0"/>
          </a:p>
          <a:p>
            <a:r>
              <a:rPr lang="en-US" dirty="0"/>
              <a:t>MNA- monitoring the natural degradation of contaminants to ensure that treatment is fast enough and no one is being exposed.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406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013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055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36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057400"/>
            <a:ext cx="9144000" cy="2743200"/>
          </a:xfrm>
          <a:prstGeom prst="rect">
            <a:avLst/>
          </a:prstGeom>
          <a:solidFill>
            <a:srgbClr val="008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2667000"/>
            <a:ext cx="6400800" cy="13716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ECY_Symbol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2667000"/>
            <a:ext cx="1948986" cy="1435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/>
              <a:pPr/>
              <a:t>10/10/2018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94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772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3A621F8-DB6D-4F12-8932-0FAE23A61DCA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8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432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/>
              <a:pPr/>
              <a:t>10/10/2018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2043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/>
              <a:pPr/>
              <a:t>10/10/2018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8452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/>
              <a:pPr/>
              <a:t>10/10/2018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429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5183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/>
              <a:pPr/>
              <a:t>10/10/2018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3081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/>
              <a:pPr/>
              <a:t>10/10/2018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7765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/>
              <a:pPr/>
              <a:t>10/10/2018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2299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3945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8172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057400"/>
            <a:ext cx="9144000" cy="2743200"/>
          </a:xfrm>
          <a:prstGeom prst="rect">
            <a:avLst/>
          </a:prstGeom>
          <a:solidFill>
            <a:srgbClr val="008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2667000"/>
            <a:ext cx="6400800" cy="13716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ECY_Symbol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2667000"/>
            <a:ext cx="1948986" cy="143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949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/>
              <a:pPr/>
              <a:t>10/10/2018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299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1343D93-3B7D-4029-84FF-22ABE938FBD5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8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880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/>
              <a:pPr/>
              <a:t>10/10/2018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090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/>
              <a:pPr/>
              <a:t>10/10/2018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753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/>
              <a:pPr/>
              <a:t>10/10/2018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475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/>
              <a:pPr/>
              <a:t>10/10/2018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021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/>
              <a:pPr/>
              <a:t>10/10/2018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522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/>
              <a:pPr/>
              <a:t>10/10/2018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99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8F4C2-470A-4180-B372-3CA232F71800}" type="datetimeFigureOut">
              <a:rPr lang="en-US" smtClean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3201E-BAD4-4887-93F2-D695096208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7614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665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8F4C2-470A-4180-B372-3CA232F71800}" type="datetimeFigureOut">
              <a:rPr lang="en-US" smtClean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3201E-BAD4-4887-93F2-D695096208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5088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  <p:sldLayoutId id="2147483974" r:id="rId12"/>
    <p:sldLayoutId id="21474839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2.wdp"/><Relationship Id="rId11" Type="http://schemas.openxmlformats.org/officeDocument/2006/relationships/image" Target="../media/image17.emf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83394" y="4572000"/>
            <a:ext cx="8177212" cy="123666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3800" b="1" dirty="0"/>
              <a:t>Boeing  Auburn  Fabrication Site Clean Up</a:t>
            </a:r>
            <a:r>
              <a:rPr lang="en-US" sz="3800" dirty="0"/>
              <a:t/>
            </a:r>
            <a:br>
              <a:rPr lang="en-US" sz="3800" dirty="0"/>
            </a:br>
            <a:r>
              <a:rPr lang="en-US" sz="3800" b="1" dirty="0"/>
              <a:t>2018 Update</a:t>
            </a:r>
            <a:endParaRPr lang="en-US" sz="3800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7"/>
          <a:stretch/>
        </p:blipFill>
        <p:spPr>
          <a:xfrm>
            <a:off x="20" y="1"/>
            <a:ext cx="9143979" cy="423948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690DD4-009F-4D1F-A056-6EB8C200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	</a:t>
            </a:r>
            <a:r>
              <a:rPr lang="en-US" sz="4000" cap="all" dirty="0"/>
              <a:t>Enhanced Bioremediation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5576D195-23F2-48EC-9093-E94B7324F3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67" y="2660058"/>
            <a:ext cx="3572566" cy="2682472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xmlns="" id="{F3299686-2355-4B56-A91E-39D2851A7E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967" y="2660058"/>
            <a:ext cx="3572566" cy="2682472"/>
          </a:xfrm>
        </p:spPr>
      </p:pic>
    </p:spTree>
    <p:extLst>
      <p:ext uri="{BB962C8B-B14F-4D97-AF65-F5344CB8AC3E}">
        <p14:creationId xmlns:p14="http://schemas.microsoft.com/office/powerpoint/2010/main" val="1338980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690DD4-009F-4D1F-A056-6EB8C200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65127"/>
            <a:ext cx="8286750" cy="930274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	</a:t>
            </a:r>
            <a:r>
              <a:rPr lang="en-US" sz="4000" cap="all" dirty="0"/>
              <a:t>Chemical Treatment</a:t>
            </a:r>
          </a:p>
        </p:txBody>
      </p:sp>
      <p:pic>
        <p:nvPicPr>
          <p:cNvPr id="6" name="Picture 5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CEA5480C-AFCC-454C-A3F8-D1B82800E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51" y="1828800"/>
            <a:ext cx="7969898" cy="4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40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690DD4-009F-4D1F-A056-6EB8C200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65126"/>
            <a:ext cx="8763000" cy="1006473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/>
            </a:r>
            <a:br>
              <a:rPr lang="en-US" sz="3600" dirty="0"/>
            </a:br>
            <a:r>
              <a:rPr lang="en-US" sz="4000" cap="all" dirty="0"/>
              <a:t>Dynamic  Groundwater  Recirculation</a:t>
            </a:r>
          </a:p>
        </p:txBody>
      </p:sp>
      <p:pic>
        <p:nvPicPr>
          <p:cNvPr id="7" name="Picture 6" descr="A close up of a sign&#10;&#10;Description generated with high confidence">
            <a:extLst>
              <a:ext uri="{FF2B5EF4-FFF2-40B4-BE49-F238E27FC236}">
                <a16:creationId xmlns:a16="http://schemas.microsoft.com/office/drawing/2014/main" xmlns="" id="{40F77F86-BFD3-4195-8E01-EEAC262933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" y="1981200"/>
            <a:ext cx="7757160" cy="388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61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3EBB9E0-D2C5-46A6-AE38-0B4F9A2E18E9}"/>
              </a:ext>
            </a:extLst>
          </p:cNvPr>
          <p:cNvSpPr/>
          <p:nvPr/>
        </p:nvSpPr>
        <p:spPr>
          <a:xfrm>
            <a:off x="1025195" y="4171799"/>
            <a:ext cx="2651808" cy="149227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6477AD-C44D-4D71-AB19-510C25B11073}"/>
              </a:ext>
            </a:extLst>
          </p:cNvPr>
          <p:cNvSpPr txBox="1">
            <a:spLocks/>
          </p:cNvSpPr>
          <p:nvPr/>
        </p:nvSpPr>
        <p:spPr>
          <a:xfrm>
            <a:off x="0" y="207030"/>
            <a:ext cx="9113775" cy="680629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Example clean up options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C5251D3-0A33-444C-9A11-7EDD115BA864}"/>
              </a:ext>
            </a:extLst>
          </p:cNvPr>
          <p:cNvSpPr/>
          <p:nvPr/>
        </p:nvSpPr>
        <p:spPr>
          <a:xfrm>
            <a:off x="1042388" y="2156660"/>
            <a:ext cx="2651808" cy="1492277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876" b="-1267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57BE3F9E-6641-460D-85FB-C1F64C899ECA}"/>
              </a:ext>
            </a:extLst>
          </p:cNvPr>
          <p:cNvSpPr/>
          <p:nvPr/>
        </p:nvSpPr>
        <p:spPr>
          <a:xfrm>
            <a:off x="503176" y="1014548"/>
            <a:ext cx="3695846" cy="54587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A5F36E4F-A13B-4666-8A9D-00E9E3767369}"/>
              </a:ext>
            </a:extLst>
          </p:cNvPr>
          <p:cNvSpPr/>
          <p:nvPr/>
        </p:nvSpPr>
        <p:spPr>
          <a:xfrm>
            <a:off x="4999912" y="1014548"/>
            <a:ext cx="3640913" cy="54587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CDE3125A-01B4-4FFD-813B-B179BE8236D0}"/>
              </a:ext>
            </a:extLst>
          </p:cNvPr>
          <p:cNvSpPr txBox="1"/>
          <p:nvPr/>
        </p:nvSpPr>
        <p:spPr>
          <a:xfrm>
            <a:off x="1095081" y="1109671"/>
            <a:ext cx="2512036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800" dirty="0"/>
              <a:t>OPTION 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35003E2A-ABA5-4F7C-8450-4A8ED6593384}"/>
              </a:ext>
            </a:extLst>
          </p:cNvPr>
          <p:cNvSpPr txBox="1"/>
          <p:nvPr/>
        </p:nvSpPr>
        <p:spPr>
          <a:xfrm>
            <a:off x="5498778" y="1092233"/>
            <a:ext cx="2643179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800" dirty="0"/>
              <a:t>OPTION B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3F8BF9A-40C5-4789-B3EC-3A9F0036E82A}"/>
              </a:ext>
            </a:extLst>
          </p:cNvPr>
          <p:cNvSpPr/>
          <p:nvPr/>
        </p:nvSpPr>
        <p:spPr>
          <a:xfrm>
            <a:off x="5466997" y="4832323"/>
            <a:ext cx="2651808" cy="149227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4870513A-48DF-4D89-906B-6CB00FF24E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997" y="1628981"/>
            <a:ext cx="2643179" cy="1478209"/>
          </a:xfrm>
          <a:prstGeom prst="rect">
            <a:avLst/>
          </a:prstGeom>
        </p:spPr>
      </p:pic>
      <p:pic>
        <p:nvPicPr>
          <p:cNvPr id="21" name="Picture 20" descr="A close up of a sign&#10;&#10;Description generated with high confidence">
            <a:extLst>
              <a:ext uri="{FF2B5EF4-FFF2-40B4-BE49-F238E27FC236}">
                <a16:creationId xmlns:a16="http://schemas.microsoft.com/office/drawing/2014/main" xmlns="" id="{1271AAF5-7A87-4DFB-A7E8-E717FEAE58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503" y="3269398"/>
            <a:ext cx="2651808" cy="132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454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50B975-147D-4DF2-BDC8-F7E47F2DC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65126"/>
            <a:ext cx="8286750" cy="1325563"/>
          </a:xfrm>
        </p:spPr>
        <p:txBody>
          <a:bodyPr>
            <a:normAutofit/>
          </a:bodyPr>
          <a:lstStyle/>
          <a:p>
            <a:r>
              <a:rPr lang="en-US" sz="3600" cap="all" dirty="0"/>
              <a:t>Recent community outreach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9E43B3A2-2663-4F60-A7CD-EB4E54AB8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71600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Algona Days – Aug 4, 2018</a:t>
            </a:r>
          </a:p>
        </p:txBody>
      </p:sp>
      <p:pic>
        <p:nvPicPr>
          <p:cNvPr id="7" name="Picture 6" descr="A group of people in a tent&#10;&#10;Description generated with high confidence">
            <a:extLst>
              <a:ext uri="{FF2B5EF4-FFF2-40B4-BE49-F238E27FC236}">
                <a16:creationId xmlns:a16="http://schemas.microsoft.com/office/drawing/2014/main" xmlns="" id="{D6A9C86A-98DE-438B-94F1-4AD7C9258A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360968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29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50B975-147D-4DF2-BDC8-F7E47F2DC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65126"/>
            <a:ext cx="8286750" cy="1325563"/>
          </a:xfrm>
        </p:spPr>
        <p:txBody>
          <a:bodyPr>
            <a:normAutofit/>
          </a:bodyPr>
          <a:lstStyle/>
          <a:p>
            <a:r>
              <a:rPr lang="en-US" sz="3600" cap="all" dirty="0"/>
              <a:t>Upcoming community opportunities: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FE6C44-1CE0-4903-9DD2-965BAD935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82376"/>
            <a:ext cx="8763000" cy="480536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b="1" dirty="0"/>
              <a:t>Wetland walk – 10/13, 10 am</a:t>
            </a:r>
          </a:p>
          <a:p>
            <a:pPr lvl="1"/>
            <a:r>
              <a:rPr lang="en-US" dirty="0"/>
              <a:t>Auburn Environmental Park Boardwalk Trailhead</a:t>
            </a:r>
          </a:p>
          <a:p>
            <a:pPr lvl="1"/>
            <a:r>
              <a:rPr lang="en-US" dirty="0"/>
              <a:t>Hosted by Futurewise</a:t>
            </a:r>
            <a:endParaRPr lang="en-US" dirty="0">
              <a:cs typeface="Calibri"/>
            </a:endParaRP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Technology workshop</a:t>
            </a:r>
          </a:p>
          <a:p>
            <a:pPr lvl="1"/>
            <a:r>
              <a:rPr lang="en-US" dirty="0"/>
              <a:t>Before Feasibility Study is released and during the public comment period</a:t>
            </a:r>
          </a:p>
          <a:p>
            <a:pPr lvl="1"/>
            <a:r>
              <a:rPr lang="en-US" dirty="0"/>
              <a:t>Ask questions and understand the different technologies and their processes </a:t>
            </a:r>
          </a:p>
          <a:p>
            <a:pPr lvl="1"/>
            <a:endParaRPr lang="en-US" dirty="0"/>
          </a:p>
          <a:p>
            <a:r>
              <a:rPr lang="en-US" b="1" dirty="0"/>
              <a:t>Feasibility Study public comment period</a:t>
            </a:r>
          </a:p>
          <a:p>
            <a:pPr lvl="1"/>
            <a:r>
              <a:rPr lang="en-US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02886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14300" y="1676400"/>
            <a:ext cx="8915400" cy="4876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chemeClr val="tx1"/>
                </a:solidFill>
              </a:rPr>
              <a:t>Boeing Auburn Fabrication site</a:t>
            </a:r>
          </a:p>
          <a:p>
            <a:pPr algn="ctr"/>
            <a:endParaRPr lang="en-US" sz="4400" dirty="0">
              <a:solidFill>
                <a:schemeClr val="tx1"/>
              </a:solidFill>
            </a:endParaRPr>
          </a:p>
          <a:p>
            <a:pPr algn="ctr"/>
            <a:r>
              <a:rPr lang="en-US" sz="3100" dirty="0">
                <a:solidFill>
                  <a:schemeClr val="tx1"/>
                </a:solidFill>
              </a:rPr>
              <a:t>Robin Harrover</a:t>
            </a:r>
          </a:p>
          <a:p>
            <a:pPr algn="ctr"/>
            <a:r>
              <a:rPr lang="en-US" sz="3100" dirty="0">
                <a:solidFill>
                  <a:schemeClr val="tx1"/>
                </a:solidFill>
              </a:rPr>
              <a:t>Site Manager</a:t>
            </a:r>
          </a:p>
          <a:p>
            <a:pPr algn="ctr"/>
            <a:r>
              <a:rPr lang="en-US" sz="3100" dirty="0">
                <a:solidFill>
                  <a:schemeClr val="tx1"/>
                </a:solidFill>
              </a:rPr>
              <a:t>robin.harrover@ecy.wa.gov </a:t>
            </a:r>
          </a:p>
          <a:p>
            <a:pPr algn="ctr"/>
            <a:r>
              <a:rPr lang="en-US" sz="3100" dirty="0">
                <a:solidFill>
                  <a:schemeClr val="tx1"/>
                </a:solidFill>
              </a:rPr>
              <a:t>425-649-7232</a:t>
            </a:r>
          </a:p>
          <a:p>
            <a:pPr algn="ctr"/>
            <a:endParaRPr lang="en-US" sz="3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045340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39486" y="1066800"/>
            <a:ext cx="3903616" cy="545207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US" sz="3600" dirty="0"/>
              <a:t>Groundwater Contamination is Stable</a:t>
            </a:r>
          </a:p>
          <a:p>
            <a:pPr algn="ctr">
              <a:lnSpc>
                <a:spcPct val="80000"/>
              </a:lnSpc>
            </a:pPr>
            <a:endParaRPr lang="en-US" sz="3600" dirty="0"/>
          </a:p>
          <a:p>
            <a:pPr algn="ctr">
              <a:lnSpc>
                <a:spcPct val="80000"/>
              </a:lnSpc>
            </a:pPr>
            <a:endParaRPr lang="en-US" sz="3600" dirty="0"/>
          </a:p>
          <a:p>
            <a:pPr algn="ctr">
              <a:lnSpc>
                <a:spcPct val="80000"/>
              </a:lnSpc>
            </a:pPr>
            <a:endParaRPr lang="en-US" sz="3600" dirty="0"/>
          </a:p>
          <a:p>
            <a:pPr algn="ctr">
              <a:lnSpc>
                <a:spcPct val="80000"/>
              </a:lnSpc>
            </a:pPr>
            <a:endParaRPr lang="en-US" sz="3600" dirty="0"/>
          </a:p>
          <a:p>
            <a:pPr algn="ctr">
              <a:lnSpc>
                <a:spcPct val="80000"/>
              </a:lnSpc>
            </a:pPr>
            <a:endParaRPr lang="en-US" sz="3600" dirty="0"/>
          </a:p>
          <a:p>
            <a:pPr algn="ctr">
              <a:lnSpc>
                <a:spcPct val="80000"/>
              </a:lnSpc>
            </a:pPr>
            <a:r>
              <a:rPr lang="en-US" sz="2400" dirty="0"/>
              <a:t>TCE in shallow groundwater</a:t>
            </a:r>
            <a:br>
              <a:rPr lang="en-US" sz="2400" dirty="0"/>
            </a:br>
            <a:r>
              <a:rPr lang="en-US" sz="2400" dirty="0"/>
              <a:t>0 to 30 ft.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854356" y="1468718"/>
            <a:ext cx="6179753" cy="3920563"/>
          </a:xfrm>
          <a:prstGeom prst="rect">
            <a:avLst/>
          </a:prstGeom>
        </p:spPr>
      </p:pic>
      <p:sp>
        <p:nvSpPr>
          <p:cNvPr id="8" name="TextBox 4"/>
          <p:cNvSpPr txBox="1"/>
          <p:nvPr/>
        </p:nvSpPr>
        <p:spPr>
          <a:xfrm>
            <a:off x="5105400" y="5934101"/>
            <a:ext cx="12192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9" name="Down Arrow 8"/>
          <p:cNvSpPr/>
          <p:nvPr/>
        </p:nvSpPr>
        <p:spPr>
          <a:xfrm rot="10800000">
            <a:off x="5209903" y="5400701"/>
            <a:ext cx="304800" cy="5334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415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690DD4-009F-4D1F-A056-6EB8C2003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	</a:t>
            </a:r>
            <a:r>
              <a:rPr lang="en-US" sz="4000" cap="all" dirty="0"/>
              <a:t>Enhanced Bioremediation</a:t>
            </a:r>
            <a:r>
              <a:rPr lang="en-US" sz="3600" cap="all" dirty="0"/>
              <a:t/>
            </a:r>
            <a:br>
              <a:rPr lang="en-US" sz="3600" cap="all" dirty="0"/>
            </a:br>
            <a:endParaRPr lang="en-US" sz="3600" cap="all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67D4416D-087D-4233-9B67-B60FD8A1F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17425"/>
            <a:ext cx="6629400" cy="4412694"/>
          </a:xfrm>
        </p:spPr>
      </p:pic>
    </p:spTree>
    <p:extLst>
      <p:ext uri="{BB962C8B-B14F-4D97-AF65-F5344CB8AC3E}">
        <p14:creationId xmlns:p14="http://schemas.microsoft.com/office/powerpoint/2010/main" val="1447921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53CA7FB-1D5E-44B6-A9BC-A272627D6D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20"/>
          <a:stretch/>
        </p:blipFill>
        <p:spPr>
          <a:xfrm>
            <a:off x="442217" y="1524001"/>
            <a:ext cx="4129783" cy="3886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59BBD08-AA7A-44F4-A791-13D4771DB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673" y="1524001"/>
            <a:ext cx="4018626" cy="38862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B0482E00-C77C-43AB-BB54-9161971EC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cap="all" dirty="0"/>
              <a:t>What happened?</a:t>
            </a:r>
          </a:p>
        </p:txBody>
      </p:sp>
    </p:spTree>
    <p:extLst>
      <p:ext uri="{BB962C8B-B14F-4D97-AF65-F5344CB8AC3E}">
        <p14:creationId xmlns:p14="http://schemas.microsoft.com/office/powerpoint/2010/main" val="514575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6200" y="963877"/>
            <a:ext cx="3505200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 defTabSz="914400">
              <a:spcAft>
                <a:spcPts val="600"/>
              </a:spcAft>
            </a:pPr>
            <a:r>
              <a:rPr lang="en-US" sz="3600" kern="1200" dirty="0">
                <a:latin typeface="+mj-lt"/>
                <a:ea typeface="+mj-ea"/>
                <a:cs typeface="+mj-cs"/>
              </a:rPr>
              <a:t>What we know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191000" y="963877"/>
            <a:ext cx="4495800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6858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defTabSz="914400">
              <a:lnSpc>
                <a:spcPct val="90000"/>
              </a:lnSpc>
              <a:spcAft>
                <a:spcPts val="1200"/>
              </a:spcAft>
              <a:buClrTx/>
            </a:pPr>
            <a:r>
              <a:rPr lang="en-US" sz="2800" dirty="0"/>
              <a:t>People are </a:t>
            </a:r>
            <a:r>
              <a:rPr lang="en-US" sz="2800" u="sng" dirty="0"/>
              <a:t>not</a:t>
            </a:r>
            <a:r>
              <a:rPr lang="en-US" sz="2800" dirty="0"/>
              <a:t> being exposed to unhealthy concentrations of the chemicals.</a:t>
            </a:r>
          </a:p>
          <a:p>
            <a:pPr marL="0" defTabSz="914400">
              <a:lnSpc>
                <a:spcPct val="90000"/>
              </a:lnSpc>
              <a:spcAft>
                <a:spcPts val="1200"/>
              </a:spcAft>
              <a:buClrTx/>
            </a:pPr>
            <a:r>
              <a:rPr lang="en-US" sz="2800" dirty="0"/>
              <a:t>We’ve studied groundwater, soil, and air.</a:t>
            </a:r>
          </a:p>
          <a:p>
            <a:pPr marL="0" defTabSz="914400">
              <a:lnSpc>
                <a:spcPct val="90000"/>
              </a:lnSpc>
              <a:spcAft>
                <a:spcPts val="1200"/>
              </a:spcAft>
              <a:buClrTx/>
            </a:pPr>
            <a:r>
              <a:rPr lang="en-US" sz="2800" dirty="0"/>
              <a:t>We enforce cleanup even </a:t>
            </a:r>
            <a:r>
              <a:rPr lang="en-US" sz="2800" dirty="0" smtClean="0"/>
              <a:t>when </a:t>
            </a:r>
            <a:r>
              <a:rPr lang="en-US" sz="2800" dirty="0"/>
              <a:t>people are not exposed to the contamination.</a:t>
            </a:r>
          </a:p>
        </p:txBody>
      </p:sp>
    </p:spTree>
    <p:extLst>
      <p:ext uri="{BB962C8B-B14F-4D97-AF65-F5344CB8AC3E}">
        <p14:creationId xmlns:p14="http://schemas.microsoft.com/office/powerpoint/2010/main" val="165993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BE75F91-CF03-4C5A-9110-2CC4038853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3"/>
          <a:stretch/>
        </p:blipFill>
        <p:spPr>
          <a:xfrm>
            <a:off x="4191000" y="76200"/>
            <a:ext cx="4852567" cy="6666390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xmlns="" id="{16506239-9F02-4D7C-BC78-18F7520C5C14}"/>
              </a:ext>
            </a:extLst>
          </p:cNvPr>
          <p:cNvSpPr txBox="1">
            <a:spLocks/>
          </p:cNvSpPr>
          <p:nvPr/>
        </p:nvSpPr>
        <p:spPr>
          <a:xfrm>
            <a:off x="100433" y="1143000"/>
            <a:ext cx="3939114" cy="5257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Groundwater Contamination is stable</a:t>
            </a:r>
          </a:p>
          <a:p>
            <a:pPr algn="ctr"/>
            <a:endParaRPr lang="en-US" sz="3600" dirty="0"/>
          </a:p>
          <a:p>
            <a:pPr algn="ctr"/>
            <a:endParaRPr lang="en-US" sz="3600" dirty="0"/>
          </a:p>
          <a:p>
            <a:pPr algn="ctr"/>
            <a:endParaRPr lang="en-US" sz="3600" dirty="0"/>
          </a:p>
          <a:p>
            <a:pPr algn="ctr"/>
            <a:endParaRPr lang="en-US" sz="3600" dirty="0"/>
          </a:p>
          <a:p>
            <a:pPr algn="ctr"/>
            <a:endParaRPr lang="en-US" sz="3600" dirty="0"/>
          </a:p>
          <a:p>
            <a:pPr algn="ctr"/>
            <a:r>
              <a:rPr lang="en-US" sz="2500" dirty="0"/>
              <a:t>TCE in Intermediate groundwater</a:t>
            </a:r>
          </a:p>
          <a:p>
            <a:pPr algn="ctr"/>
            <a:r>
              <a:rPr lang="en-US" sz="2500" dirty="0"/>
              <a:t>35 to 75 ft.</a:t>
            </a:r>
            <a:r>
              <a:rPr lang="en-US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1629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DA1F627-80E3-4431-8E1F-F5C7FC308CE7}"/>
              </a:ext>
            </a:extLst>
          </p:cNvPr>
          <p:cNvSpPr txBox="1"/>
          <p:nvPr/>
        </p:nvSpPr>
        <p:spPr>
          <a:xfrm>
            <a:off x="381000" y="315092"/>
            <a:ext cx="5638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Is the drinking water safe? </a:t>
            </a:r>
          </a:p>
          <a:p>
            <a:endParaRPr lang="en-US" sz="2000" b="1" dirty="0"/>
          </a:p>
          <a:p>
            <a:r>
              <a:rPr lang="en-US" sz="2400" b="1" dirty="0"/>
              <a:t>YES! </a:t>
            </a:r>
            <a:r>
              <a:rPr lang="en-US" sz="2000" dirty="0"/>
              <a:t>Public drinking water is regularly monitored by the Washington Department of Health.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ADF9AC5-3504-4D61-BAA3-46F822D68AC0}"/>
              </a:ext>
            </a:extLst>
          </p:cNvPr>
          <p:cNvSpPr txBox="1"/>
          <p:nvPr/>
        </p:nvSpPr>
        <p:spPr>
          <a:xfrm>
            <a:off x="2659907" y="2294906"/>
            <a:ext cx="615470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Can you eat vegetables and fruits from your garden? </a:t>
            </a:r>
          </a:p>
          <a:p>
            <a:endParaRPr lang="en-US" sz="2000" b="1" dirty="0"/>
          </a:p>
          <a:p>
            <a:r>
              <a:rPr lang="en-US" sz="2400" b="1" dirty="0"/>
              <a:t>YES! </a:t>
            </a:r>
            <a:r>
              <a:rPr lang="en-US" sz="2000" dirty="0"/>
              <a:t>The water in your garden hose is drinking water.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0A4019-CB65-4D29-A963-B2C64473B8A1}"/>
              </a:ext>
            </a:extLst>
          </p:cNvPr>
          <p:cNvSpPr txBox="1"/>
          <p:nvPr/>
        </p:nvSpPr>
        <p:spPr>
          <a:xfrm>
            <a:off x="381000" y="4563795"/>
            <a:ext cx="5638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Are your pets safe? </a:t>
            </a:r>
          </a:p>
          <a:p>
            <a:endParaRPr lang="en-US" sz="2000" b="1" dirty="0"/>
          </a:p>
          <a:p>
            <a:r>
              <a:rPr lang="en-US" sz="2400" b="1" dirty="0"/>
              <a:t>YES! </a:t>
            </a:r>
            <a:r>
              <a:rPr lang="en-US" sz="2000" dirty="0"/>
              <a:t>We took samples from surface water in Algona and none are high enough to harm wildlife or pets.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3E009D8-9F22-4BD5-BBB7-824952645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162746"/>
            <a:ext cx="1752600" cy="17745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DCF5CDB-E75F-4B83-96A9-7013418AA8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01587" y="2408581"/>
            <a:ext cx="1799014" cy="14038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6C24A09-F756-41D1-BECC-35F5AF1F83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724" r="12977"/>
          <a:stretch/>
        </p:blipFill>
        <p:spPr>
          <a:xfrm>
            <a:off x="6140387" y="4402313"/>
            <a:ext cx="2340225" cy="183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12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BBA8AC3-5313-4408-89A9-E4D11152C1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51" b="9190"/>
          <a:stretch/>
        </p:blipFill>
        <p:spPr>
          <a:xfrm>
            <a:off x="3173143" y="0"/>
            <a:ext cx="5964955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4B8723F-C0BE-4795-886B-E6727C811A96}"/>
              </a:ext>
            </a:extLst>
          </p:cNvPr>
          <p:cNvSpPr txBox="1"/>
          <p:nvPr/>
        </p:nvSpPr>
        <p:spPr>
          <a:xfrm>
            <a:off x="3506158" y="970977"/>
            <a:ext cx="1839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Groundwater flows away from wells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5F78CB8-67D7-469A-9A7F-D565DD45855D}"/>
              </a:ext>
            </a:extLst>
          </p:cNvPr>
          <p:cNvSpPr txBox="1"/>
          <p:nvPr/>
        </p:nvSpPr>
        <p:spPr>
          <a:xfrm>
            <a:off x="32684" y="723073"/>
            <a:ext cx="30044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all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drinking water is safe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580083E-69EF-454C-B3C1-B64FF792EBC3}"/>
              </a:ext>
            </a:extLst>
          </p:cNvPr>
          <p:cNvGrpSpPr/>
          <p:nvPr/>
        </p:nvGrpSpPr>
        <p:grpSpPr>
          <a:xfrm>
            <a:off x="74142" y="4856204"/>
            <a:ext cx="2921580" cy="1876553"/>
            <a:chOff x="74142" y="4856204"/>
            <a:chExt cx="2921580" cy="187655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89BB97C8-DF2A-44CE-92AC-EA3175EDB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142" y="4856204"/>
              <a:ext cx="2921580" cy="1876553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94813EDB-80ED-4948-8C1E-DA752A6D32D6}"/>
                </a:ext>
              </a:extLst>
            </p:cNvPr>
            <p:cNvSpPr/>
            <p:nvPr/>
          </p:nvSpPr>
          <p:spPr>
            <a:xfrm>
              <a:off x="106041" y="6379535"/>
              <a:ext cx="548640" cy="28707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xmlns="" id="{2E6DED83-D5EC-4816-AB24-E0559B5279B3}"/>
                </a:ext>
              </a:extLst>
            </p:cNvPr>
            <p:cNvSpPr/>
            <p:nvPr/>
          </p:nvSpPr>
          <p:spPr>
            <a:xfrm rot="10800000">
              <a:off x="135892" y="6440735"/>
              <a:ext cx="488938" cy="216729"/>
            </a:xfrm>
            <a:prstGeom prst="rightArrow">
              <a:avLst>
                <a:gd name="adj1" fmla="val 37500"/>
                <a:gd name="adj2" fmla="val 84375"/>
              </a:avLst>
            </a:prstGeom>
            <a:solidFill>
              <a:srgbClr val="0070FF"/>
            </a:solidFill>
            <a:ln>
              <a:solidFill>
                <a:srgbClr val="007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5412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wn Arrow Callout 4"/>
          <p:cNvSpPr/>
          <p:nvPr/>
        </p:nvSpPr>
        <p:spPr>
          <a:xfrm>
            <a:off x="1219200" y="457200"/>
            <a:ext cx="2971800" cy="1600200"/>
          </a:xfrm>
          <a:prstGeom prst="downArrowCallout">
            <a:avLst>
              <a:gd name="adj1" fmla="val 21639"/>
              <a:gd name="adj2" fmla="val 27521"/>
              <a:gd name="adj3" fmla="val 25000"/>
              <a:gd name="adj4" fmla="val 59935"/>
            </a:avLst>
          </a:prstGeom>
          <a:solidFill>
            <a:srgbClr val="ECAF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We are here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161A1DDC-1A1F-42C3-910A-62895B1DAC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46379"/>
              </p:ext>
            </p:extLst>
          </p:nvPr>
        </p:nvGraphicFramePr>
        <p:xfrm>
          <a:off x="0" y="2057400"/>
          <a:ext cx="91440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Acrobat Document" r:id="rId4" imgW="82296000" imgH="27431881" progId="AcroExch.Document.7">
                  <p:embed/>
                </p:oleObj>
              </mc:Choice>
              <mc:Fallback>
                <p:oleObj name="Acrobat Document" r:id="rId4" imgW="82296000" imgH="27431881" progId="AcroExch.Document.7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xmlns="" id="{161A1DDC-1A1F-42C3-910A-62895B1DAC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2057400"/>
                        <a:ext cx="9144000" cy="304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162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E886DDAC-3222-4928-B067-F9AC549DD5BD}"/>
              </a:ext>
            </a:extLst>
          </p:cNvPr>
          <p:cNvSpPr/>
          <p:nvPr/>
        </p:nvSpPr>
        <p:spPr>
          <a:xfrm>
            <a:off x="0" y="2607989"/>
            <a:ext cx="9151038" cy="2172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849C6A1-95A1-4BD2-9383-28634EC0DDBD}"/>
              </a:ext>
            </a:extLst>
          </p:cNvPr>
          <p:cNvSpPr/>
          <p:nvPr/>
        </p:nvSpPr>
        <p:spPr>
          <a:xfrm>
            <a:off x="0" y="4781049"/>
            <a:ext cx="9151038" cy="20769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02B7F75-FB49-4FC8-BFD3-A6307007C3BE}"/>
              </a:ext>
            </a:extLst>
          </p:cNvPr>
          <p:cNvSpPr/>
          <p:nvPr/>
        </p:nvSpPr>
        <p:spPr>
          <a:xfrm>
            <a:off x="0" y="1081855"/>
            <a:ext cx="9151038" cy="161164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Measurable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CLEAN UP OBJECTIVES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616C7628-C134-45F2-86D4-AD0C57AF96B3}"/>
              </a:ext>
            </a:extLst>
          </p:cNvPr>
          <p:cNvSpPr/>
          <p:nvPr/>
        </p:nvSpPr>
        <p:spPr>
          <a:xfrm>
            <a:off x="90676" y="2710683"/>
            <a:ext cx="5394689" cy="550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CLEAN UP METHODS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suited for the site</a:t>
            </a:r>
          </a:p>
        </p:txBody>
      </p:sp>
      <p:pic>
        <p:nvPicPr>
          <p:cNvPr id="28" name="Picture 27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AF491B64-3771-4276-BF4D-8A7BFCB774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828" y="4755317"/>
            <a:ext cx="2041656" cy="2041656"/>
          </a:xfrm>
          <a:prstGeom prst="rect">
            <a:avLst/>
          </a:prstGeom>
        </p:spPr>
      </p:pic>
      <p:pic>
        <p:nvPicPr>
          <p:cNvPr id="29" name="Picture 28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733DF0A8-F498-45A8-ABCE-048417BBDA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669" y="4743841"/>
            <a:ext cx="2041655" cy="2041655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xmlns="" id="{88E15E57-8496-4BC9-AD23-B88595A56605}"/>
              </a:ext>
            </a:extLst>
          </p:cNvPr>
          <p:cNvSpPr txBox="1">
            <a:spLocks/>
          </p:cNvSpPr>
          <p:nvPr/>
        </p:nvSpPr>
        <p:spPr>
          <a:xfrm>
            <a:off x="228600" y="284176"/>
            <a:ext cx="8610600" cy="680629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What will be in the </a:t>
            </a: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feasibility study</a:t>
            </a:r>
            <a:r>
              <a:rPr kumimoji="0" lang="en-US" sz="36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?</a:t>
            </a:r>
          </a:p>
        </p:txBody>
      </p:sp>
      <p:pic>
        <p:nvPicPr>
          <p:cNvPr id="31" name="Picture 30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D3022CF7-6649-4A8E-9357-3C337FF6DFE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309" y="1248589"/>
            <a:ext cx="1242350" cy="1242350"/>
          </a:xfrm>
          <a:prstGeom prst="rect">
            <a:avLst/>
          </a:prstGeom>
        </p:spPr>
      </p:pic>
      <p:pic>
        <p:nvPicPr>
          <p:cNvPr id="42" name="Picture 41" descr="A close up of a sign&#10;&#10;Description generated with high confidence">
            <a:extLst>
              <a:ext uri="{FF2B5EF4-FFF2-40B4-BE49-F238E27FC236}">
                <a16:creationId xmlns:a16="http://schemas.microsoft.com/office/drawing/2014/main" xmlns="" id="{32A36C32-6A8F-44AD-8ED4-CB790C6C936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837" y="3397107"/>
            <a:ext cx="2020586" cy="122113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21237C2C-0FB6-4214-9FC2-0D90A21C6E6E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560" y="3387188"/>
            <a:ext cx="1219478" cy="121947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37FDBB7F-6864-44C1-B515-6F1D19064477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619" y="3162597"/>
            <a:ext cx="1537050" cy="15370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CD71007-3D81-4A0F-A56B-C1BB50FA6077}"/>
              </a:ext>
            </a:extLst>
          </p:cNvPr>
          <p:cNvSpPr/>
          <p:nvPr/>
        </p:nvSpPr>
        <p:spPr>
          <a:xfrm>
            <a:off x="90675" y="5349171"/>
            <a:ext cx="51069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Methods are combined into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CLEAN UP OPTIONS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 meet the objectives. These are evaluated in the study.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A2B33D9-3F13-44E2-8359-09DDDE06CB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6950" y="3278804"/>
            <a:ext cx="1604414" cy="143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698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690DD4-009F-4D1F-A056-6EB8C200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65127"/>
            <a:ext cx="8286750" cy="930274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	</a:t>
            </a:r>
            <a:r>
              <a:rPr lang="en-US" sz="4000" cap="all" dirty="0"/>
              <a:t>Monitored Natural Attenuation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7D3230C8-A7DA-4739-9BEA-FCC01CDAD5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677" y="1825625"/>
            <a:ext cx="6128645" cy="4351338"/>
          </a:xfrm>
        </p:spPr>
      </p:pic>
    </p:spTree>
    <p:extLst>
      <p:ext uri="{BB962C8B-B14F-4D97-AF65-F5344CB8AC3E}">
        <p14:creationId xmlns:p14="http://schemas.microsoft.com/office/powerpoint/2010/main" val="1796471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2_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DDEAE4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10CB2479D91A4792A1A99B37BFEC01" ma:contentTypeVersion="4" ma:contentTypeDescription="Create a new document." ma:contentTypeScope="" ma:versionID="958cee458d2756136ca40d7bc6d61da9">
  <xsd:schema xmlns:xsd="http://www.w3.org/2001/XMLSchema" xmlns:p="http://schemas.microsoft.com/office/2006/metadata/properties" xmlns:ns2="13ca7600-3bff-434a-a5d1-dfd04fb39ad7" targetNamespace="http://schemas.microsoft.com/office/2006/metadata/properties" ma:root="true" ma:fieldsID="33a4c4bb5eff5e3e23319bde8ac9b002" ns2:_="">
    <xsd:import namespace="13ca7600-3bff-434a-a5d1-dfd04fb39ad7"/>
    <xsd:element name="properties">
      <xsd:complexType>
        <xsd:sequence>
          <xsd:element name="documentManagement">
            <xsd:complexType>
              <xsd:all>
                <xsd:element ref="ns2:Category"/>
                <xsd:element ref="ns2:Archived" minOccurs="0"/>
                <xsd:element ref="ns2:Program" minOccurs="0"/>
                <xsd:element ref="ns2:Lead_x0020_Person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13ca7600-3bff-434a-a5d1-dfd04fb39ad7" elementFormDefault="qualified">
    <xsd:import namespace="http://schemas.microsoft.com/office/2006/documentManagement/types"/>
    <xsd:element name="Category" ma:index="8" ma:displayName="Category" ma:format="Dropdown" ma:internalName="Category">
      <xsd:simpleType>
        <xsd:restriction base="dms:Choice">
          <xsd:enumeration value="Communication Plans"/>
          <xsd:enumeration value="Communications Phone &amp; Contact List"/>
          <xsd:enumeration value="Media Contacts"/>
          <xsd:enumeration value="Issues Information"/>
          <xsd:enumeration value="Newspaper Subscriptions"/>
          <xsd:enumeration value="Program Resources"/>
          <xsd:enumeration value="Instruction Sets"/>
          <xsd:enumeration value="Historical Reference"/>
          <xsd:enumeration value="Social Media"/>
          <xsd:enumeration value="Template - News Releases"/>
          <xsd:enumeration value="Template - Communication Plans"/>
          <xsd:enumeration value="Template - Presentations"/>
          <xsd:enumeration value="Template - General"/>
          <xsd:enumeration value="Template - Governor Alerts"/>
          <xsd:enumeration value="Template - Speeches"/>
          <xsd:enumeration value="Template - Talking points"/>
        </xsd:restriction>
      </xsd:simpleType>
    </xsd:element>
    <xsd:element name="Archived" ma:index="9" nillable="true" ma:displayName="Archived" ma:default="0" ma:internalName="Archived">
      <xsd:simpleType>
        <xsd:restriction base="dms:Boolean"/>
      </xsd:simpleType>
    </xsd:element>
    <xsd:element name="Program" ma:index="10" nillable="true" ma:displayName="Program" ma:format="Dropdown" ma:internalName="Program">
      <xsd:simpleType>
        <xsd:restriction base="dms:Choice">
          <xsd:enumeration value="Air Quality Program"/>
          <xsd:enumeration value="Environmental Assessment Program"/>
          <xsd:enumeration value="Hazardous Waste &amp; Toxics Reduction Program"/>
          <xsd:enumeration value="Nuclear Waste Program"/>
          <xsd:enumeration value="Shorelands &amp; Environmental Assistance Program"/>
          <xsd:enumeration value="Spill Prevention, Preparedness, &amp; Response Program"/>
          <xsd:enumeration value="Toxics Cleanup Program"/>
          <xsd:enumeration value="Waste 2 Resources Program"/>
          <xsd:enumeration value="Water Quality Program"/>
          <xsd:enumeration value="Water Resources Program"/>
          <xsd:enumeration value="Regional Office - Central"/>
          <xsd:enumeration value="Regional Office - Eastern"/>
          <xsd:enumeration value="Regional Office - Northwest"/>
          <xsd:enumeration value="Regional Office - Southwest"/>
          <xsd:enumeration value="Office of Columbia River"/>
        </xsd:restriction>
      </xsd:simpleType>
    </xsd:element>
    <xsd:element name="Lead_x0020_Person" ma:index="11" nillable="true" ma:displayName="Lead Person" ma:list="UserInfo" ma:internalName="Lead_x0020_Person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Category xmlns="13ca7600-3bff-434a-a5d1-dfd04fb39ad7">Template - Presentations</Category>
    <Lead_x0020_Person xmlns="13ca7600-3bff-434a-a5d1-dfd04fb39ad7">
      <UserInfo>
        <DisplayName/>
        <AccountId xsi:nil="true"/>
        <AccountType/>
      </UserInfo>
    </Lead_x0020_Person>
    <Program xmlns="13ca7600-3bff-434a-a5d1-dfd04fb39ad7" xsi:nil="true"/>
    <Archived xmlns="13ca7600-3bff-434a-a5d1-dfd04fb39ad7">false</Archived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C0EED74-01AE-4748-BC86-56943FFECF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3ca7600-3bff-434a-a5d1-dfd04fb39ad7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72B02CE9-C842-4364-B4B7-D0E6570675C7}">
  <ds:schemaRefs>
    <ds:schemaRef ds:uri="http://purl.org/dc/dcmitype/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13ca7600-3bff-434a-a5d1-dfd04fb39ad7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E647F1A-BF02-4520-96E2-512853620FD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1758</Words>
  <Application>Microsoft Office PowerPoint</Application>
  <PresentationFormat>On-screen Show (4:3)</PresentationFormat>
  <Paragraphs>234</Paragraphs>
  <Slides>18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2_Office Theme</vt:lpstr>
      <vt:lpstr>Acrobat Document</vt:lpstr>
      <vt:lpstr>Boeing  Auburn  Fabrication Site Clean Up 2018 Update</vt:lpstr>
      <vt:lpstr>What happened?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Monitored Natural Attenuation </vt:lpstr>
      <vt:lpstr>  Enhanced Bioremediation </vt:lpstr>
      <vt:lpstr>  Chemical Treatment</vt:lpstr>
      <vt:lpstr> Dynamic  Groundwater  Recirculation</vt:lpstr>
      <vt:lpstr>PowerPoint Presentation</vt:lpstr>
      <vt:lpstr>Recent community outreach</vt:lpstr>
      <vt:lpstr>Upcoming community opportunities:</vt:lpstr>
      <vt:lpstr>PowerPoint Presentation</vt:lpstr>
      <vt:lpstr>PowerPoint Presentation</vt:lpstr>
      <vt:lpstr>  Enhanced Bioremediation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Boeing  Auburn  Fabrication Site 2018 Update</dc:title>
  <dc:creator>Sara Stiehl</dc:creator>
  <cp:lastModifiedBy>Levkovitz, Thea (ECY)</cp:lastModifiedBy>
  <cp:revision>29</cp:revision>
  <cp:lastPrinted>2018-10-02T19:59:27Z</cp:lastPrinted>
  <dcterms:created xsi:type="dcterms:W3CDTF">2018-08-29T18:39:14Z</dcterms:created>
  <dcterms:modified xsi:type="dcterms:W3CDTF">2018-10-10T21:09:51Z</dcterms:modified>
</cp:coreProperties>
</file>