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9"/>
  </p:notesMasterIdLst>
  <p:handoutMasterIdLst>
    <p:handoutMasterId r:id="rId40"/>
  </p:handoutMasterIdLst>
  <p:sldIdLst>
    <p:sldId id="265" r:id="rId2"/>
    <p:sldId id="354" r:id="rId3"/>
    <p:sldId id="360" r:id="rId4"/>
    <p:sldId id="319" r:id="rId5"/>
    <p:sldId id="320" r:id="rId6"/>
    <p:sldId id="362" r:id="rId7"/>
    <p:sldId id="370" r:id="rId8"/>
    <p:sldId id="382" r:id="rId9"/>
    <p:sldId id="363" r:id="rId10"/>
    <p:sldId id="364" r:id="rId11"/>
    <p:sldId id="365" r:id="rId12"/>
    <p:sldId id="366" r:id="rId13"/>
    <p:sldId id="367" r:id="rId14"/>
    <p:sldId id="368" r:id="rId15"/>
    <p:sldId id="301" r:id="rId16"/>
    <p:sldId id="308" r:id="rId17"/>
    <p:sldId id="369" r:id="rId18"/>
    <p:sldId id="310" r:id="rId19"/>
    <p:sldId id="371" r:id="rId20"/>
    <p:sldId id="374" r:id="rId21"/>
    <p:sldId id="372" r:id="rId22"/>
    <p:sldId id="335" r:id="rId23"/>
    <p:sldId id="373" r:id="rId24"/>
    <p:sldId id="357" r:id="rId25"/>
    <p:sldId id="375" r:id="rId26"/>
    <p:sldId id="358" r:id="rId27"/>
    <p:sldId id="356" r:id="rId28"/>
    <p:sldId id="376" r:id="rId29"/>
    <p:sldId id="377" r:id="rId30"/>
    <p:sldId id="346" r:id="rId31"/>
    <p:sldId id="347" r:id="rId32"/>
    <p:sldId id="348" r:id="rId33"/>
    <p:sldId id="351" r:id="rId34"/>
    <p:sldId id="378" r:id="rId35"/>
    <p:sldId id="352" r:id="rId36"/>
    <p:sldId id="353" r:id="rId37"/>
    <p:sldId id="383" r:id="rId38"/>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71D6D8-47A4-4F6F-80E4-48F28DC1FA85}">
          <p14:sldIdLst>
            <p14:sldId id="265"/>
            <p14:sldId id="354"/>
            <p14:sldId id="360"/>
            <p14:sldId id="319"/>
            <p14:sldId id="320"/>
            <p14:sldId id="362"/>
            <p14:sldId id="370"/>
            <p14:sldId id="382"/>
            <p14:sldId id="363"/>
            <p14:sldId id="364"/>
            <p14:sldId id="365"/>
            <p14:sldId id="366"/>
            <p14:sldId id="367"/>
            <p14:sldId id="368"/>
            <p14:sldId id="301"/>
            <p14:sldId id="308"/>
            <p14:sldId id="369"/>
            <p14:sldId id="310"/>
            <p14:sldId id="371"/>
            <p14:sldId id="374"/>
            <p14:sldId id="372"/>
            <p14:sldId id="335"/>
            <p14:sldId id="373"/>
            <p14:sldId id="357"/>
            <p14:sldId id="375"/>
            <p14:sldId id="358"/>
            <p14:sldId id="356"/>
            <p14:sldId id="376"/>
            <p14:sldId id="377"/>
            <p14:sldId id="346"/>
            <p14:sldId id="347"/>
            <p14:sldId id="348"/>
            <p14:sldId id="351"/>
            <p14:sldId id="378"/>
            <p14:sldId id="352"/>
            <p14:sldId id="353"/>
            <p14:sldId id="38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623" autoAdjust="0"/>
    <p:restoredTop sz="94622" autoAdjust="0"/>
  </p:normalViewPr>
  <p:slideViewPr>
    <p:cSldViewPr>
      <p:cViewPr varScale="1">
        <p:scale>
          <a:sx n="123" d="100"/>
          <a:sy n="123" d="100"/>
        </p:scale>
        <p:origin x="108" y="216"/>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61"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2" tIns="46586" rIns="93172" bIns="46586" rtlCol="0"/>
          <a:lstStyle>
            <a:lvl1pPr algn="l">
              <a:defRPr sz="13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2" tIns="46586" rIns="93172" bIns="46586" rtlCol="0"/>
          <a:lstStyle>
            <a:lvl1pPr algn="r">
              <a:defRPr sz="1300"/>
            </a:lvl1pPr>
          </a:lstStyle>
          <a:p>
            <a:fld id="{4F73AF78-64AB-43FF-80DD-EE688F5AA475}" type="datetimeFigureOut">
              <a:rPr lang="en-US" smtClean="0"/>
              <a:pPr/>
              <a:t>9/30/2019</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2" tIns="46586" rIns="93172" bIns="46586" rtlCol="0" anchor="b"/>
          <a:lstStyle>
            <a:lvl1pPr algn="l">
              <a:defRPr sz="13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2" tIns="46586" rIns="93172" bIns="46586" rtlCol="0" anchor="b"/>
          <a:lstStyle>
            <a:lvl1pPr algn="r">
              <a:defRPr sz="1300"/>
            </a:lvl1pPr>
          </a:lstStyle>
          <a:p>
            <a:fld id="{07BAE5C9-556D-493D-B042-9A3986F92D33}" type="slidenum">
              <a:rPr lang="en-US" smtClean="0"/>
              <a:pPr/>
              <a:t>‹#›</a:t>
            </a:fld>
            <a:endParaRPr lang="en-US"/>
          </a:p>
        </p:txBody>
      </p:sp>
    </p:spTree>
    <p:extLst>
      <p:ext uri="{BB962C8B-B14F-4D97-AF65-F5344CB8AC3E}">
        <p14:creationId xmlns:p14="http://schemas.microsoft.com/office/powerpoint/2010/main" val="24038832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8145" cy="464205"/>
          </a:xfrm>
          <a:prstGeom prst="rect">
            <a:avLst/>
          </a:prstGeom>
        </p:spPr>
        <p:txBody>
          <a:bodyPr vert="horz" lIns="88139" tIns="44070" rIns="88139" bIns="44070" rtlCol="0"/>
          <a:lstStyle>
            <a:lvl1pPr algn="l">
              <a:defRPr sz="1200"/>
            </a:lvl1pPr>
          </a:lstStyle>
          <a:p>
            <a:endParaRPr lang="en-US"/>
          </a:p>
        </p:txBody>
      </p:sp>
      <p:sp>
        <p:nvSpPr>
          <p:cNvPr id="3" name="Date Placeholder 2"/>
          <p:cNvSpPr>
            <a:spLocks noGrp="1"/>
          </p:cNvSpPr>
          <p:nvPr>
            <p:ph type="dt" idx="1"/>
          </p:nvPr>
        </p:nvSpPr>
        <p:spPr>
          <a:xfrm>
            <a:off x="3970734" y="1"/>
            <a:ext cx="3038145" cy="464205"/>
          </a:xfrm>
          <a:prstGeom prst="rect">
            <a:avLst/>
          </a:prstGeom>
        </p:spPr>
        <p:txBody>
          <a:bodyPr vert="horz" lIns="88139" tIns="44070" rIns="88139" bIns="44070" rtlCol="0"/>
          <a:lstStyle>
            <a:lvl1pPr algn="r">
              <a:defRPr sz="1200"/>
            </a:lvl1pPr>
          </a:lstStyle>
          <a:p>
            <a:fld id="{5869D78F-D99C-4394-977B-60D5ACF99D8E}" type="datetimeFigureOut">
              <a:rPr lang="en-US" smtClean="0"/>
              <a:pPr/>
              <a:t>9/30/2019</a:t>
            </a:fld>
            <a:endParaRPr lang="en-US"/>
          </a:p>
        </p:txBody>
      </p:sp>
      <p:sp>
        <p:nvSpPr>
          <p:cNvPr id="4" name="Slide Image Placeholder 3"/>
          <p:cNvSpPr>
            <a:spLocks noGrp="1" noRot="1" noChangeAspect="1"/>
          </p:cNvSpPr>
          <p:nvPr>
            <p:ph type="sldImg" idx="2"/>
          </p:nvPr>
        </p:nvSpPr>
        <p:spPr>
          <a:xfrm>
            <a:off x="1181100" y="698500"/>
            <a:ext cx="4648200" cy="3486150"/>
          </a:xfrm>
          <a:prstGeom prst="rect">
            <a:avLst/>
          </a:prstGeom>
          <a:noFill/>
          <a:ln w="12700">
            <a:solidFill>
              <a:prstClr val="black"/>
            </a:solidFill>
          </a:ln>
        </p:spPr>
        <p:txBody>
          <a:bodyPr vert="horz" lIns="88139" tIns="44070" rIns="88139" bIns="44070" rtlCol="0" anchor="ctr"/>
          <a:lstStyle/>
          <a:p>
            <a:endParaRPr lang="en-US"/>
          </a:p>
        </p:txBody>
      </p:sp>
      <p:sp>
        <p:nvSpPr>
          <p:cNvPr id="5" name="Notes Placeholder 4"/>
          <p:cNvSpPr>
            <a:spLocks noGrp="1"/>
          </p:cNvSpPr>
          <p:nvPr>
            <p:ph type="body" sz="quarter" idx="3"/>
          </p:nvPr>
        </p:nvSpPr>
        <p:spPr>
          <a:xfrm>
            <a:off x="701345" y="4416099"/>
            <a:ext cx="5607711" cy="4182457"/>
          </a:xfrm>
          <a:prstGeom prst="rect">
            <a:avLst/>
          </a:prstGeom>
        </p:spPr>
        <p:txBody>
          <a:bodyPr vert="horz" lIns="88139" tIns="44070" rIns="88139" bIns="4407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30659"/>
            <a:ext cx="3038145" cy="464205"/>
          </a:xfrm>
          <a:prstGeom prst="rect">
            <a:avLst/>
          </a:prstGeom>
        </p:spPr>
        <p:txBody>
          <a:bodyPr vert="horz" lIns="88139" tIns="44070" rIns="88139" bIns="44070" rtlCol="0" anchor="b"/>
          <a:lstStyle>
            <a:lvl1pPr algn="l">
              <a:defRPr sz="1200"/>
            </a:lvl1pPr>
          </a:lstStyle>
          <a:p>
            <a:endParaRPr lang="en-US"/>
          </a:p>
        </p:txBody>
      </p:sp>
      <p:sp>
        <p:nvSpPr>
          <p:cNvPr id="7" name="Slide Number Placeholder 6"/>
          <p:cNvSpPr>
            <a:spLocks noGrp="1"/>
          </p:cNvSpPr>
          <p:nvPr>
            <p:ph type="sldNum" sz="quarter" idx="5"/>
          </p:nvPr>
        </p:nvSpPr>
        <p:spPr>
          <a:xfrm>
            <a:off x="3970734" y="8830659"/>
            <a:ext cx="3038145" cy="464205"/>
          </a:xfrm>
          <a:prstGeom prst="rect">
            <a:avLst/>
          </a:prstGeom>
        </p:spPr>
        <p:txBody>
          <a:bodyPr vert="horz" lIns="88139" tIns="44070" rIns="88139" bIns="44070" rtlCol="0" anchor="b"/>
          <a:lstStyle>
            <a:lvl1pPr algn="r">
              <a:defRPr sz="1200"/>
            </a:lvl1pPr>
          </a:lstStyle>
          <a:p>
            <a:fld id="{4F6E2847-67F0-4E1E-A3BD-60BDF80BA67E}" type="slidenum">
              <a:rPr lang="en-US" smtClean="0"/>
              <a:pPr/>
              <a:t>‹#›</a:t>
            </a:fld>
            <a:endParaRPr lang="en-US"/>
          </a:p>
        </p:txBody>
      </p:sp>
    </p:spTree>
    <p:extLst>
      <p:ext uri="{BB962C8B-B14F-4D97-AF65-F5344CB8AC3E}">
        <p14:creationId xmlns:p14="http://schemas.microsoft.com/office/powerpoint/2010/main" val="12883836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Montlake Elementary School located two blocks west on E. McGraw</a:t>
            </a:r>
            <a:endParaRPr lang="en-US" dirty="0"/>
          </a:p>
        </p:txBody>
      </p:sp>
      <p:sp>
        <p:nvSpPr>
          <p:cNvPr id="4" name="Slide Number Placeholder 3"/>
          <p:cNvSpPr>
            <a:spLocks noGrp="1"/>
          </p:cNvSpPr>
          <p:nvPr>
            <p:ph type="sldNum" sz="quarter" idx="10"/>
          </p:nvPr>
        </p:nvSpPr>
        <p:spPr/>
        <p:txBody>
          <a:bodyPr/>
          <a:lstStyle/>
          <a:p>
            <a:fld id="{4F6E2847-67F0-4E1E-A3BD-60BDF80BA67E}" type="slidenum">
              <a:rPr lang="en-US" smtClean="0"/>
              <a:pPr/>
              <a:t>2</a:t>
            </a:fld>
            <a:endParaRPr lang="en-US"/>
          </a:p>
        </p:txBody>
      </p:sp>
    </p:spTree>
    <p:extLst>
      <p:ext uri="{BB962C8B-B14F-4D97-AF65-F5344CB8AC3E}">
        <p14:creationId xmlns:p14="http://schemas.microsoft.com/office/powerpoint/2010/main" val="29056100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Located on the north side of the building</a:t>
            </a:r>
            <a:endParaRPr lang="en-US" dirty="0"/>
          </a:p>
        </p:txBody>
      </p:sp>
      <p:sp>
        <p:nvSpPr>
          <p:cNvPr id="4" name="Slide Number Placeholder 3"/>
          <p:cNvSpPr>
            <a:spLocks noGrp="1"/>
          </p:cNvSpPr>
          <p:nvPr>
            <p:ph type="sldNum" sz="quarter" idx="10"/>
          </p:nvPr>
        </p:nvSpPr>
        <p:spPr/>
        <p:txBody>
          <a:bodyPr/>
          <a:lstStyle/>
          <a:p>
            <a:fld id="{4F6E2847-67F0-4E1E-A3BD-60BDF80BA67E}" type="slidenum">
              <a:rPr lang="en-US" smtClean="0"/>
              <a:pPr/>
              <a:t>12</a:t>
            </a:fld>
            <a:endParaRPr lang="en-US"/>
          </a:p>
        </p:txBody>
      </p:sp>
    </p:spTree>
    <p:extLst>
      <p:ext uri="{BB962C8B-B14F-4D97-AF65-F5344CB8AC3E}">
        <p14:creationId xmlns:p14="http://schemas.microsoft.com/office/powerpoint/2010/main" val="17589997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Manhole cover north side of building</a:t>
            </a:r>
            <a:endParaRPr lang="en-US" dirty="0"/>
          </a:p>
        </p:txBody>
      </p:sp>
      <p:sp>
        <p:nvSpPr>
          <p:cNvPr id="4" name="Slide Number Placeholder 3"/>
          <p:cNvSpPr>
            <a:spLocks noGrp="1"/>
          </p:cNvSpPr>
          <p:nvPr>
            <p:ph type="sldNum" sz="quarter" idx="10"/>
          </p:nvPr>
        </p:nvSpPr>
        <p:spPr/>
        <p:txBody>
          <a:bodyPr/>
          <a:lstStyle/>
          <a:p>
            <a:fld id="{4F6E2847-67F0-4E1E-A3BD-60BDF80BA67E}" type="slidenum">
              <a:rPr lang="en-US" smtClean="0"/>
              <a:pPr/>
              <a:t>13</a:t>
            </a:fld>
            <a:endParaRPr lang="en-US"/>
          </a:p>
        </p:txBody>
      </p:sp>
    </p:spTree>
    <p:extLst>
      <p:ext uri="{BB962C8B-B14F-4D97-AF65-F5344CB8AC3E}">
        <p14:creationId xmlns:p14="http://schemas.microsoft.com/office/powerpoint/2010/main" val="10199269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 see the groundwater, If</a:t>
            </a:r>
            <a:r>
              <a:rPr lang="en-US" baseline="0" dirty="0" smtClean="0"/>
              <a:t> no longer needed this needs to be decommissioned</a:t>
            </a:r>
            <a:endParaRPr lang="en-US" dirty="0"/>
          </a:p>
        </p:txBody>
      </p:sp>
      <p:sp>
        <p:nvSpPr>
          <p:cNvPr id="4" name="Slide Number Placeholder 3"/>
          <p:cNvSpPr>
            <a:spLocks noGrp="1"/>
          </p:cNvSpPr>
          <p:nvPr>
            <p:ph type="sldNum" sz="quarter" idx="10"/>
          </p:nvPr>
        </p:nvSpPr>
        <p:spPr/>
        <p:txBody>
          <a:bodyPr/>
          <a:lstStyle/>
          <a:p>
            <a:fld id="{4F6E2847-67F0-4E1E-A3BD-60BDF80BA67E}" type="slidenum">
              <a:rPr lang="en-US" smtClean="0"/>
              <a:pPr/>
              <a:t>14</a:t>
            </a:fld>
            <a:endParaRPr lang="en-US"/>
          </a:p>
        </p:txBody>
      </p:sp>
    </p:spTree>
    <p:extLst>
      <p:ext uri="{BB962C8B-B14F-4D97-AF65-F5344CB8AC3E}">
        <p14:creationId xmlns:p14="http://schemas.microsoft.com/office/powerpoint/2010/main" val="1278586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Page 3 of handout</a:t>
            </a:r>
            <a:endParaRPr lang="en-US" dirty="0"/>
          </a:p>
        </p:txBody>
      </p:sp>
      <p:sp>
        <p:nvSpPr>
          <p:cNvPr id="4" name="Slide Number Placeholder 3"/>
          <p:cNvSpPr>
            <a:spLocks noGrp="1"/>
          </p:cNvSpPr>
          <p:nvPr>
            <p:ph type="sldNum" sz="quarter" idx="10"/>
          </p:nvPr>
        </p:nvSpPr>
        <p:spPr/>
        <p:txBody>
          <a:bodyPr/>
          <a:lstStyle/>
          <a:p>
            <a:fld id="{4F6E2847-67F0-4E1E-A3BD-60BDF80BA67E}" type="slidenum">
              <a:rPr lang="en-US" smtClean="0"/>
              <a:pPr/>
              <a:t>15</a:t>
            </a:fld>
            <a:endParaRPr lang="en-US"/>
          </a:p>
        </p:txBody>
      </p:sp>
    </p:spTree>
    <p:extLst>
      <p:ext uri="{BB962C8B-B14F-4D97-AF65-F5344CB8AC3E}">
        <p14:creationId xmlns:p14="http://schemas.microsoft.com/office/powerpoint/2010/main" val="35865307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Page 3 of handout</a:t>
            </a:r>
            <a:endParaRPr lang="en-US" dirty="0"/>
          </a:p>
        </p:txBody>
      </p:sp>
      <p:sp>
        <p:nvSpPr>
          <p:cNvPr id="4" name="Slide Number Placeholder 3"/>
          <p:cNvSpPr>
            <a:spLocks noGrp="1"/>
          </p:cNvSpPr>
          <p:nvPr>
            <p:ph type="sldNum" sz="quarter" idx="10"/>
          </p:nvPr>
        </p:nvSpPr>
        <p:spPr/>
        <p:txBody>
          <a:bodyPr/>
          <a:lstStyle/>
          <a:p>
            <a:fld id="{4F6E2847-67F0-4E1E-A3BD-60BDF80BA67E}" type="slidenum">
              <a:rPr lang="en-US" smtClean="0"/>
              <a:pPr/>
              <a:t>16</a:t>
            </a:fld>
            <a:endParaRPr lang="en-US"/>
          </a:p>
        </p:txBody>
      </p:sp>
    </p:spTree>
    <p:extLst>
      <p:ext uri="{BB962C8B-B14F-4D97-AF65-F5344CB8AC3E}">
        <p14:creationId xmlns:p14="http://schemas.microsoft.com/office/powerpoint/2010/main" val="13431781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Max GRO 43,000 inKJB-9 at west property line</a:t>
            </a:r>
            <a:endParaRPr lang="en-US" dirty="0"/>
          </a:p>
        </p:txBody>
      </p:sp>
      <p:sp>
        <p:nvSpPr>
          <p:cNvPr id="4" name="Slide Number Placeholder 3"/>
          <p:cNvSpPr>
            <a:spLocks noGrp="1"/>
          </p:cNvSpPr>
          <p:nvPr>
            <p:ph type="sldNum" sz="quarter" idx="10"/>
          </p:nvPr>
        </p:nvSpPr>
        <p:spPr/>
        <p:txBody>
          <a:bodyPr/>
          <a:lstStyle/>
          <a:p>
            <a:fld id="{4F6E2847-67F0-4E1E-A3BD-60BDF80BA67E}" type="slidenum">
              <a:rPr lang="en-US" smtClean="0"/>
              <a:pPr/>
              <a:t>17</a:t>
            </a:fld>
            <a:endParaRPr lang="en-US"/>
          </a:p>
        </p:txBody>
      </p:sp>
    </p:spTree>
    <p:extLst>
      <p:ext uri="{BB962C8B-B14F-4D97-AF65-F5344CB8AC3E}">
        <p14:creationId xmlns:p14="http://schemas.microsoft.com/office/powerpoint/2010/main" val="20426949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Page 3-4 of handout</a:t>
            </a:r>
            <a:endParaRPr lang="en-US" dirty="0"/>
          </a:p>
        </p:txBody>
      </p:sp>
      <p:sp>
        <p:nvSpPr>
          <p:cNvPr id="4" name="Slide Number Placeholder 3"/>
          <p:cNvSpPr>
            <a:spLocks noGrp="1"/>
          </p:cNvSpPr>
          <p:nvPr>
            <p:ph type="sldNum" sz="quarter" idx="10"/>
          </p:nvPr>
        </p:nvSpPr>
        <p:spPr/>
        <p:txBody>
          <a:bodyPr/>
          <a:lstStyle/>
          <a:p>
            <a:fld id="{4F6E2847-67F0-4E1E-A3BD-60BDF80BA67E}" type="slidenum">
              <a:rPr lang="en-US" smtClean="0"/>
              <a:pPr/>
              <a:t>18</a:t>
            </a:fld>
            <a:endParaRPr lang="en-US"/>
          </a:p>
        </p:txBody>
      </p:sp>
    </p:spTree>
    <p:extLst>
      <p:ext uri="{BB962C8B-B14F-4D97-AF65-F5344CB8AC3E}">
        <p14:creationId xmlns:p14="http://schemas.microsoft.com/office/powerpoint/2010/main" val="9837126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GW flow direction South-Southeast,</a:t>
            </a:r>
            <a:r>
              <a:rPr lang="en-US" baseline="0" dirty="0" smtClean="0"/>
              <a:t> page 3 of handout</a:t>
            </a:r>
            <a:endParaRPr lang="en-US" dirty="0"/>
          </a:p>
        </p:txBody>
      </p:sp>
      <p:sp>
        <p:nvSpPr>
          <p:cNvPr id="4" name="Slide Number Placeholder 3"/>
          <p:cNvSpPr>
            <a:spLocks noGrp="1"/>
          </p:cNvSpPr>
          <p:nvPr>
            <p:ph type="sldNum" sz="quarter" idx="10"/>
          </p:nvPr>
        </p:nvSpPr>
        <p:spPr/>
        <p:txBody>
          <a:bodyPr/>
          <a:lstStyle/>
          <a:p>
            <a:fld id="{4F6E2847-67F0-4E1E-A3BD-60BDF80BA67E}" type="slidenum">
              <a:rPr lang="en-US" smtClean="0"/>
              <a:pPr/>
              <a:t>19</a:t>
            </a:fld>
            <a:endParaRPr lang="en-US"/>
          </a:p>
        </p:txBody>
      </p:sp>
    </p:spTree>
    <p:extLst>
      <p:ext uri="{BB962C8B-B14F-4D97-AF65-F5344CB8AC3E}">
        <p14:creationId xmlns:p14="http://schemas.microsoft.com/office/powerpoint/2010/main" val="34568364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Page 3 of handout</a:t>
            </a:r>
            <a:endParaRPr lang="en-US" dirty="0"/>
          </a:p>
        </p:txBody>
      </p:sp>
      <p:sp>
        <p:nvSpPr>
          <p:cNvPr id="4" name="Slide Number Placeholder 3"/>
          <p:cNvSpPr>
            <a:spLocks noGrp="1"/>
          </p:cNvSpPr>
          <p:nvPr>
            <p:ph type="sldNum" sz="quarter" idx="10"/>
          </p:nvPr>
        </p:nvSpPr>
        <p:spPr/>
        <p:txBody>
          <a:bodyPr/>
          <a:lstStyle/>
          <a:p>
            <a:fld id="{4F6E2847-67F0-4E1E-A3BD-60BDF80BA67E}" type="slidenum">
              <a:rPr lang="en-US" smtClean="0"/>
              <a:pPr/>
              <a:t>21</a:t>
            </a:fld>
            <a:endParaRPr lang="en-US"/>
          </a:p>
        </p:txBody>
      </p:sp>
    </p:spTree>
    <p:extLst>
      <p:ext uri="{BB962C8B-B14F-4D97-AF65-F5344CB8AC3E}">
        <p14:creationId xmlns:p14="http://schemas.microsoft.com/office/powerpoint/2010/main" val="22508939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12 GRO in Groundwater, 163,000 ppm in MW-21</a:t>
            </a:r>
            <a:endParaRPr lang="en-US" dirty="0"/>
          </a:p>
        </p:txBody>
      </p:sp>
      <p:sp>
        <p:nvSpPr>
          <p:cNvPr id="4" name="Slide Number Placeholder 3"/>
          <p:cNvSpPr>
            <a:spLocks noGrp="1"/>
          </p:cNvSpPr>
          <p:nvPr>
            <p:ph type="sldNum" sz="quarter" idx="10"/>
          </p:nvPr>
        </p:nvSpPr>
        <p:spPr/>
        <p:txBody>
          <a:bodyPr/>
          <a:lstStyle/>
          <a:p>
            <a:fld id="{4F6E2847-67F0-4E1E-A3BD-60BDF80BA67E}" type="slidenum">
              <a:rPr lang="en-US" smtClean="0"/>
              <a:pPr/>
              <a:t>22</a:t>
            </a:fld>
            <a:endParaRPr lang="en-US"/>
          </a:p>
        </p:txBody>
      </p:sp>
    </p:spTree>
    <p:extLst>
      <p:ext uri="{BB962C8B-B14F-4D97-AF65-F5344CB8AC3E}">
        <p14:creationId xmlns:p14="http://schemas.microsoft.com/office/powerpoint/2010/main" val="30456501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Page 2 in handout</a:t>
            </a:r>
            <a:endParaRPr lang="en-US" dirty="0"/>
          </a:p>
        </p:txBody>
      </p:sp>
      <p:sp>
        <p:nvSpPr>
          <p:cNvPr id="4" name="Slide Number Placeholder 3"/>
          <p:cNvSpPr>
            <a:spLocks noGrp="1"/>
          </p:cNvSpPr>
          <p:nvPr>
            <p:ph type="sldNum" sz="quarter" idx="10"/>
          </p:nvPr>
        </p:nvSpPr>
        <p:spPr/>
        <p:txBody>
          <a:bodyPr/>
          <a:lstStyle/>
          <a:p>
            <a:fld id="{4F6E2847-67F0-4E1E-A3BD-60BDF80BA67E}" type="slidenum">
              <a:rPr lang="en-US" smtClean="0"/>
              <a:pPr/>
              <a:t>3</a:t>
            </a:fld>
            <a:endParaRPr lang="en-US"/>
          </a:p>
        </p:txBody>
      </p:sp>
    </p:spTree>
    <p:extLst>
      <p:ext uri="{BB962C8B-B14F-4D97-AF65-F5344CB8AC3E}">
        <p14:creationId xmlns:p14="http://schemas.microsoft.com/office/powerpoint/2010/main" val="2231059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Page 4 of handout.</a:t>
            </a:r>
            <a:endParaRPr lang="en-US" dirty="0"/>
          </a:p>
        </p:txBody>
      </p:sp>
      <p:sp>
        <p:nvSpPr>
          <p:cNvPr id="4" name="Slide Number Placeholder 3"/>
          <p:cNvSpPr>
            <a:spLocks noGrp="1"/>
          </p:cNvSpPr>
          <p:nvPr>
            <p:ph type="sldNum" sz="quarter" idx="10"/>
          </p:nvPr>
        </p:nvSpPr>
        <p:spPr/>
        <p:txBody>
          <a:bodyPr/>
          <a:lstStyle/>
          <a:p>
            <a:fld id="{4F6E2847-67F0-4E1E-A3BD-60BDF80BA67E}" type="slidenum">
              <a:rPr lang="en-US" smtClean="0"/>
              <a:pPr/>
              <a:t>23</a:t>
            </a:fld>
            <a:endParaRPr lang="en-US"/>
          </a:p>
        </p:txBody>
      </p:sp>
    </p:spTree>
    <p:extLst>
      <p:ext uri="{BB962C8B-B14F-4D97-AF65-F5344CB8AC3E}">
        <p14:creationId xmlns:p14="http://schemas.microsoft.com/office/powerpoint/2010/main" val="11256705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21,000 ppm in MW-21, VIA is discussed on page 4 of handout.</a:t>
            </a:r>
            <a:endParaRPr lang="en-US" dirty="0"/>
          </a:p>
        </p:txBody>
      </p:sp>
      <p:sp>
        <p:nvSpPr>
          <p:cNvPr id="4" name="Slide Number Placeholder 3"/>
          <p:cNvSpPr>
            <a:spLocks noGrp="1"/>
          </p:cNvSpPr>
          <p:nvPr>
            <p:ph type="sldNum" sz="quarter" idx="10"/>
          </p:nvPr>
        </p:nvSpPr>
        <p:spPr/>
        <p:txBody>
          <a:bodyPr/>
          <a:lstStyle/>
          <a:p>
            <a:fld id="{4F6E2847-67F0-4E1E-A3BD-60BDF80BA67E}" type="slidenum">
              <a:rPr lang="en-US" smtClean="0"/>
              <a:pPr/>
              <a:t>24</a:t>
            </a:fld>
            <a:endParaRPr lang="en-US"/>
          </a:p>
        </p:txBody>
      </p:sp>
    </p:spTree>
    <p:extLst>
      <p:ext uri="{BB962C8B-B14F-4D97-AF65-F5344CB8AC3E}">
        <p14:creationId xmlns:p14="http://schemas.microsoft.com/office/powerpoint/2010/main" val="4851522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Page 5 of handout</a:t>
            </a:r>
            <a:endParaRPr lang="en-US" dirty="0"/>
          </a:p>
        </p:txBody>
      </p:sp>
      <p:sp>
        <p:nvSpPr>
          <p:cNvPr id="4" name="Slide Number Placeholder 3"/>
          <p:cNvSpPr>
            <a:spLocks noGrp="1"/>
          </p:cNvSpPr>
          <p:nvPr>
            <p:ph type="sldNum" sz="quarter" idx="10"/>
          </p:nvPr>
        </p:nvSpPr>
        <p:spPr/>
        <p:txBody>
          <a:bodyPr/>
          <a:lstStyle/>
          <a:p>
            <a:fld id="{4F6E2847-67F0-4E1E-A3BD-60BDF80BA67E}" type="slidenum">
              <a:rPr lang="en-US" smtClean="0"/>
              <a:pPr/>
              <a:t>25</a:t>
            </a:fld>
            <a:endParaRPr lang="en-US"/>
          </a:p>
        </p:txBody>
      </p:sp>
    </p:spTree>
    <p:extLst>
      <p:ext uri="{BB962C8B-B14F-4D97-AF65-F5344CB8AC3E}">
        <p14:creationId xmlns:p14="http://schemas.microsoft.com/office/powerpoint/2010/main" val="12468114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Pilot Study location on Site Looking Northwest</a:t>
            </a:r>
            <a:endParaRPr lang="en-US" dirty="0"/>
          </a:p>
        </p:txBody>
      </p:sp>
      <p:sp>
        <p:nvSpPr>
          <p:cNvPr id="4" name="Slide Number Placeholder 3"/>
          <p:cNvSpPr>
            <a:spLocks noGrp="1"/>
          </p:cNvSpPr>
          <p:nvPr>
            <p:ph type="sldNum" sz="quarter" idx="10"/>
          </p:nvPr>
        </p:nvSpPr>
        <p:spPr/>
        <p:txBody>
          <a:bodyPr/>
          <a:lstStyle/>
          <a:p>
            <a:fld id="{4F6E2847-67F0-4E1E-A3BD-60BDF80BA67E}" type="slidenum">
              <a:rPr lang="en-US" smtClean="0"/>
              <a:pPr/>
              <a:t>26</a:t>
            </a:fld>
            <a:endParaRPr lang="en-US"/>
          </a:p>
        </p:txBody>
      </p:sp>
    </p:spTree>
    <p:extLst>
      <p:ext uri="{BB962C8B-B14F-4D97-AF65-F5344CB8AC3E}">
        <p14:creationId xmlns:p14="http://schemas.microsoft.com/office/powerpoint/2010/main" val="21779707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Pilot Study location on Site Looking South</a:t>
            </a:r>
          </a:p>
        </p:txBody>
      </p:sp>
      <p:sp>
        <p:nvSpPr>
          <p:cNvPr id="4" name="Slide Number Placeholder 3"/>
          <p:cNvSpPr>
            <a:spLocks noGrp="1"/>
          </p:cNvSpPr>
          <p:nvPr>
            <p:ph type="sldNum" sz="quarter" idx="10"/>
          </p:nvPr>
        </p:nvSpPr>
        <p:spPr/>
        <p:txBody>
          <a:bodyPr/>
          <a:lstStyle/>
          <a:p>
            <a:fld id="{4F6E2847-67F0-4E1E-A3BD-60BDF80BA67E}" type="slidenum">
              <a:rPr lang="en-US" smtClean="0"/>
              <a:pPr/>
              <a:t>27</a:t>
            </a:fld>
            <a:endParaRPr lang="en-US"/>
          </a:p>
        </p:txBody>
      </p:sp>
    </p:spTree>
    <p:extLst>
      <p:ext uri="{BB962C8B-B14F-4D97-AF65-F5344CB8AC3E}">
        <p14:creationId xmlns:p14="http://schemas.microsoft.com/office/powerpoint/2010/main" val="13958272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Pump and inject system for Pilot Study</a:t>
            </a:r>
            <a:endParaRPr lang="en-US" dirty="0"/>
          </a:p>
        </p:txBody>
      </p:sp>
      <p:sp>
        <p:nvSpPr>
          <p:cNvPr id="4" name="Slide Number Placeholder 3"/>
          <p:cNvSpPr>
            <a:spLocks noGrp="1"/>
          </p:cNvSpPr>
          <p:nvPr>
            <p:ph type="sldNum" sz="quarter" idx="10"/>
          </p:nvPr>
        </p:nvSpPr>
        <p:spPr/>
        <p:txBody>
          <a:bodyPr/>
          <a:lstStyle/>
          <a:p>
            <a:fld id="{4F6E2847-67F0-4E1E-A3BD-60BDF80BA67E}" type="slidenum">
              <a:rPr lang="en-US" smtClean="0"/>
              <a:pPr/>
              <a:t>28</a:t>
            </a:fld>
            <a:endParaRPr lang="en-US"/>
          </a:p>
        </p:txBody>
      </p:sp>
    </p:spTree>
    <p:extLst>
      <p:ext uri="{BB962C8B-B14F-4D97-AF65-F5344CB8AC3E}">
        <p14:creationId xmlns:p14="http://schemas.microsoft.com/office/powerpoint/2010/main" val="39729140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injection and extraction wells were gaged on an hourly basis </a:t>
            </a:r>
            <a:endParaRPr lang="en-US" dirty="0"/>
          </a:p>
        </p:txBody>
      </p:sp>
      <p:sp>
        <p:nvSpPr>
          <p:cNvPr id="4" name="Slide Number Placeholder 3"/>
          <p:cNvSpPr>
            <a:spLocks noGrp="1"/>
          </p:cNvSpPr>
          <p:nvPr>
            <p:ph type="sldNum" sz="quarter" idx="10"/>
          </p:nvPr>
        </p:nvSpPr>
        <p:spPr/>
        <p:txBody>
          <a:bodyPr/>
          <a:lstStyle/>
          <a:p>
            <a:fld id="{4F6E2847-67F0-4E1E-A3BD-60BDF80BA67E}" type="slidenum">
              <a:rPr lang="en-US" smtClean="0"/>
              <a:pPr/>
              <a:t>29</a:t>
            </a:fld>
            <a:endParaRPr lang="en-US"/>
          </a:p>
        </p:txBody>
      </p:sp>
    </p:spTree>
    <p:extLst>
      <p:ext uri="{BB962C8B-B14F-4D97-AF65-F5344CB8AC3E}">
        <p14:creationId xmlns:p14="http://schemas.microsoft.com/office/powerpoint/2010/main" val="633402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selected a</a:t>
            </a:r>
            <a:r>
              <a:rPr lang="en-US" baseline="0" dirty="0" smtClean="0"/>
              <a:t> combination of Alternative 5 and Alternative 2, page 6 of handout.</a:t>
            </a:r>
            <a:endParaRPr lang="en-US" dirty="0"/>
          </a:p>
        </p:txBody>
      </p:sp>
      <p:sp>
        <p:nvSpPr>
          <p:cNvPr id="4" name="Slide Number Placeholder 3"/>
          <p:cNvSpPr>
            <a:spLocks noGrp="1"/>
          </p:cNvSpPr>
          <p:nvPr>
            <p:ph type="sldNum" sz="quarter" idx="10"/>
          </p:nvPr>
        </p:nvSpPr>
        <p:spPr/>
        <p:txBody>
          <a:bodyPr/>
          <a:lstStyle/>
          <a:p>
            <a:fld id="{4F6E2847-67F0-4E1E-A3BD-60BDF80BA67E}" type="slidenum">
              <a:rPr lang="en-US" smtClean="0"/>
              <a:pPr/>
              <a:t>30</a:t>
            </a:fld>
            <a:endParaRPr lang="en-US"/>
          </a:p>
        </p:txBody>
      </p:sp>
    </p:spTree>
    <p:extLst>
      <p:ext uri="{BB962C8B-B14F-4D97-AF65-F5344CB8AC3E}">
        <p14:creationId xmlns:p14="http://schemas.microsoft.com/office/powerpoint/2010/main" val="41789495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Alternative 2, estimated radius of influence for SVE</a:t>
            </a:r>
            <a:r>
              <a:rPr lang="en-US" baseline="0" dirty="0" smtClean="0"/>
              <a:t> wells</a:t>
            </a:r>
            <a:endParaRPr lang="en-US" dirty="0"/>
          </a:p>
        </p:txBody>
      </p:sp>
      <p:sp>
        <p:nvSpPr>
          <p:cNvPr id="4" name="Slide Number Placeholder 3"/>
          <p:cNvSpPr>
            <a:spLocks noGrp="1"/>
          </p:cNvSpPr>
          <p:nvPr>
            <p:ph type="sldNum" sz="quarter" idx="10"/>
          </p:nvPr>
        </p:nvSpPr>
        <p:spPr/>
        <p:txBody>
          <a:bodyPr/>
          <a:lstStyle/>
          <a:p>
            <a:fld id="{4F6E2847-67F0-4E1E-A3BD-60BDF80BA67E}" type="slidenum">
              <a:rPr lang="en-US" smtClean="0"/>
              <a:pPr/>
              <a:t>31</a:t>
            </a:fld>
            <a:endParaRPr lang="en-US"/>
          </a:p>
        </p:txBody>
      </p:sp>
    </p:spTree>
    <p:extLst>
      <p:ext uri="{BB962C8B-B14F-4D97-AF65-F5344CB8AC3E}">
        <p14:creationId xmlns:p14="http://schemas.microsoft.com/office/powerpoint/2010/main" val="39272900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Alternative 5, possible location for future horizontal wells</a:t>
            </a:r>
            <a:endParaRPr lang="en-US" dirty="0"/>
          </a:p>
        </p:txBody>
      </p:sp>
      <p:sp>
        <p:nvSpPr>
          <p:cNvPr id="4" name="Slide Number Placeholder 3"/>
          <p:cNvSpPr>
            <a:spLocks noGrp="1"/>
          </p:cNvSpPr>
          <p:nvPr>
            <p:ph type="sldNum" sz="quarter" idx="10"/>
          </p:nvPr>
        </p:nvSpPr>
        <p:spPr/>
        <p:txBody>
          <a:bodyPr/>
          <a:lstStyle/>
          <a:p>
            <a:fld id="{4F6E2847-67F0-4E1E-A3BD-60BDF80BA67E}" type="slidenum">
              <a:rPr lang="en-US" smtClean="0"/>
              <a:pPr/>
              <a:t>32</a:t>
            </a:fld>
            <a:endParaRPr lang="en-US"/>
          </a:p>
        </p:txBody>
      </p:sp>
    </p:spTree>
    <p:extLst>
      <p:ext uri="{BB962C8B-B14F-4D97-AF65-F5344CB8AC3E}">
        <p14:creationId xmlns:p14="http://schemas.microsoft.com/office/powerpoint/2010/main" val="24328938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the proximity to Montlake Library with Elementary School just off the map to the east</a:t>
            </a:r>
            <a:endParaRPr lang="en-US" dirty="0"/>
          </a:p>
        </p:txBody>
      </p:sp>
      <p:sp>
        <p:nvSpPr>
          <p:cNvPr id="4" name="Slide Number Placeholder 3"/>
          <p:cNvSpPr>
            <a:spLocks noGrp="1"/>
          </p:cNvSpPr>
          <p:nvPr>
            <p:ph type="sldNum" sz="quarter" idx="10"/>
          </p:nvPr>
        </p:nvSpPr>
        <p:spPr/>
        <p:txBody>
          <a:bodyPr/>
          <a:lstStyle/>
          <a:p>
            <a:fld id="{4F6E2847-67F0-4E1E-A3BD-60BDF80BA67E}" type="slidenum">
              <a:rPr lang="en-US" smtClean="0"/>
              <a:pPr/>
              <a:t>4</a:t>
            </a:fld>
            <a:endParaRPr lang="en-US"/>
          </a:p>
        </p:txBody>
      </p:sp>
    </p:spTree>
    <p:extLst>
      <p:ext uri="{BB962C8B-B14F-4D97-AF65-F5344CB8AC3E}">
        <p14:creationId xmlns:p14="http://schemas.microsoft.com/office/powerpoint/2010/main" val="4190389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SVE will not exceed 55 decibels (dB(A)) Residential as prescribed in the City of Seattle – Municipal Code, Title 25 Environmental Protection and Historic Preservation, Chapter 25.08 – Noise Control</a:t>
            </a:r>
            <a:endParaRPr lang="en-US" dirty="0"/>
          </a:p>
        </p:txBody>
      </p:sp>
      <p:sp>
        <p:nvSpPr>
          <p:cNvPr id="4" name="Slide Number Placeholder 3"/>
          <p:cNvSpPr>
            <a:spLocks noGrp="1"/>
          </p:cNvSpPr>
          <p:nvPr>
            <p:ph type="sldNum" sz="quarter" idx="10"/>
          </p:nvPr>
        </p:nvSpPr>
        <p:spPr/>
        <p:txBody>
          <a:bodyPr/>
          <a:lstStyle/>
          <a:p>
            <a:fld id="{4F6E2847-67F0-4E1E-A3BD-60BDF80BA67E}" type="slidenum">
              <a:rPr lang="en-US" smtClean="0"/>
              <a:pPr/>
              <a:t>34</a:t>
            </a:fld>
            <a:endParaRPr lang="en-US"/>
          </a:p>
        </p:txBody>
      </p:sp>
    </p:spTree>
    <p:extLst>
      <p:ext uri="{BB962C8B-B14F-4D97-AF65-F5344CB8AC3E}">
        <p14:creationId xmlns:p14="http://schemas.microsoft.com/office/powerpoint/2010/main" val="28853000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Looking NNE E McGraw on left,</a:t>
            </a:r>
            <a:r>
              <a:rPr lang="en-US" baseline="0" dirty="0" smtClean="0"/>
              <a:t> 24</a:t>
            </a:r>
            <a:r>
              <a:rPr lang="en-US" baseline="30000" dirty="0" smtClean="0"/>
              <a:t>th</a:t>
            </a:r>
            <a:r>
              <a:rPr lang="en-US" baseline="0" dirty="0" smtClean="0"/>
              <a:t> Ave E goes left to right, bus stop and bus electrical cables visible</a:t>
            </a:r>
            <a:endParaRPr lang="en-US" dirty="0"/>
          </a:p>
        </p:txBody>
      </p:sp>
      <p:sp>
        <p:nvSpPr>
          <p:cNvPr id="4" name="Slide Number Placeholder 3"/>
          <p:cNvSpPr>
            <a:spLocks noGrp="1"/>
          </p:cNvSpPr>
          <p:nvPr>
            <p:ph type="sldNum" sz="quarter" idx="10"/>
          </p:nvPr>
        </p:nvSpPr>
        <p:spPr/>
        <p:txBody>
          <a:bodyPr/>
          <a:lstStyle/>
          <a:p>
            <a:fld id="{4F6E2847-67F0-4E1E-A3BD-60BDF80BA67E}" type="slidenum">
              <a:rPr lang="en-US" smtClean="0"/>
              <a:pPr/>
              <a:t>5</a:t>
            </a:fld>
            <a:endParaRPr lang="en-US"/>
          </a:p>
        </p:txBody>
      </p:sp>
    </p:spTree>
    <p:extLst>
      <p:ext uri="{BB962C8B-B14F-4D97-AF65-F5344CB8AC3E}">
        <p14:creationId xmlns:p14="http://schemas.microsoft.com/office/powerpoint/2010/main" val="25977124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24th Ave E has</a:t>
            </a:r>
            <a:r>
              <a:rPr lang="en-US" baseline="0" dirty="0" smtClean="0"/>
              <a:t> high traffic </a:t>
            </a:r>
            <a:r>
              <a:rPr lang="en-US" dirty="0" smtClean="0"/>
              <a:t>with people, children, and again note the electric bus cables</a:t>
            </a:r>
            <a:endParaRPr lang="en-US" dirty="0"/>
          </a:p>
        </p:txBody>
      </p:sp>
      <p:sp>
        <p:nvSpPr>
          <p:cNvPr id="4" name="Slide Number Placeholder 3"/>
          <p:cNvSpPr>
            <a:spLocks noGrp="1"/>
          </p:cNvSpPr>
          <p:nvPr>
            <p:ph type="sldNum" sz="quarter" idx="10"/>
          </p:nvPr>
        </p:nvSpPr>
        <p:spPr/>
        <p:txBody>
          <a:bodyPr/>
          <a:lstStyle/>
          <a:p>
            <a:fld id="{4F6E2847-67F0-4E1E-A3BD-60BDF80BA67E}" type="slidenum">
              <a:rPr lang="en-US" smtClean="0"/>
              <a:pPr/>
              <a:t>6</a:t>
            </a:fld>
            <a:endParaRPr lang="en-US"/>
          </a:p>
        </p:txBody>
      </p:sp>
    </p:spTree>
    <p:extLst>
      <p:ext uri="{BB962C8B-B14F-4D97-AF65-F5344CB8AC3E}">
        <p14:creationId xmlns:p14="http://schemas.microsoft.com/office/powerpoint/2010/main" val="42497523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24th Ave E has</a:t>
            </a:r>
            <a:r>
              <a:rPr lang="en-US" baseline="0" dirty="0" smtClean="0"/>
              <a:t> high traffic </a:t>
            </a:r>
            <a:r>
              <a:rPr lang="en-US" dirty="0" smtClean="0"/>
              <a:t>with people, children, and again note the electric bus cables</a:t>
            </a:r>
            <a:endParaRPr lang="en-US" dirty="0"/>
          </a:p>
        </p:txBody>
      </p:sp>
      <p:sp>
        <p:nvSpPr>
          <p:cNvPr id="4" name="Slide Number Placeholder 3"/>
          <p:cNvSpPr>
            <a:spLocks noGrp="1"/>
          </p:cNvSpPr>
          <p:nvPr>
            <p:ph type="sldNum" sz="quarter" idx="10"/>
          </p:nvPr>
        </p:nvSpPr>
        <p:spPr/>
        <p:txBody>
          <a:bodyPr/>
          <a:lstStyle/>
          <a:p>
            <a:fld id="{4F6E2847-67F0-4E1E-A3BD-60BDF80BA67E}" type="slidenum">
              <a:rPr lang="en-US" smtClean="0"/>
              <a:pPr/>
              <a:t>8</a:t>
            </a:fld>
            <a:endParaRPr lang="en-US"/>
          </a:p>
        </p:txBody>
      </p:sp>
    </p:spTree>
    <p:extLst>
      <p:ext uri="{BB962C8B-B14F-4D97-AF65-F5344CB8AC3E}">
        <p14:creationId xmlns:p14="http://schemas.microsoft.com/office/powerpoint/2010/main" val="20036799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Sorry about the rain splatter on the camera lens, this was a rainy morning</a:t>
            </a:r>
            <a:endParaRPr lang="en-US" dirty="0"/>
          </a:p>
        </p:txBody>
      </p:sp>
      <p:sp>
        <p:nvSpPr>
          <p:cNvPr id="4" name="Slide Number Placeholder 3"/>
          <p:cNvSpPr>
            <a:spLocks noGrp="1"/>
          </p:cNvSpPr>
          <p:nvPr>
            <p:ph type="sldNum" sz="quarter" idx="10"/>
          </p:nvPr>
        </p:nvSpPr>
        <p:spPr/>
        <p:txBody>
          <a:bodyPr/>
          <a:lstStyle/>
          <a:p>
            <a:fld id="{4F6E2847-67F0-4E1E-A3BD-60BDF80BA67E}" type="slidenum">
              <a:rPr lang="en-US" smtClean="0"/>
              <a:pPr/>
              <a:t>9</a:t>
            </a:fld>
            <a:endParaRPr lang="en-US"/>
          </a:p>
        </p:txBody>
      </p:sp>
    </p:spTree>
    <p:extLst>
      <p:ext uri="{BB962C8B-B14F-4D97-AF65-F5344CB8AC3E}">
        <p14:creationId xmlns:p14="http://schemas.microsoft.com/office/powerpoint/2010/main" val="36803973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Morning School Traffic towards Montlake Elementary School,</a:t>
            </a:r>
            <a:r>
              <a:rPr lang="en-US" baseline="0" dirty="0" smtClean="0"/>
              <a:t> Children present weekdays 7-9AM &amp; 2-4 PM</a:t>
            </a:r>
            <a:endParaRPr lang="en-US" dirty="0"/>
          </a:p>
        </p:txBody>
      </p:sp>
      <p:sp>
        <p:nvSpPr>
          <p:cNvPr id="4" name="Slide Number Placeholder 3"/>
          <p:cNvSpPr>
            <a:spLocks noGrp="1"/>
          </p:cNvSpPr>
          <p:nvPr>
            <p:ph type="sldNum" sz="quarter" idx="10"/>
          </p:nvPr>
        </p:nvSpPr>
        <p:spPr/>
        <p:txBody>
          <a:bodyPr/>
          <a:lstStyle/>
          <a:p>
            <a:fld id="{4F6E2847-67F0-4E1E-A3BD-60BDF80BA67E}" type="slidenum">
              <a:rPr lang="en-US" smtClean="0"/>
              <a:pPr/>
              <a:t>10</a:t>
            </a:fld>
            <a:endParaRPr lang="en-US"/>
          </a:p>
        </p:txBody>
      </p:sp>
    </p:spTree>
    <p:extLst>
      <p:ext uri="{BB962C8B-B14F-4D97-AF65-F5344CB8AC3E}">
        <p14:creationId xmlns:p14="http://schemas.microsoft.com/office/powerpoint/2010/main" val="23469892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Again note the electric bus cables</a:t>
            </a:r>
            <a:endParaRPr lang="en-US" dirty="0"/>
          </a:p>
        </p:txBody>
      </p:sp>
      <p:sp>
        <p:nvSpPr>
          <p:cNvPr id="4" name="Slide Number Placeholder 3"/>
          <p:cNvSpPr>
            <a:spLocks noGrp="1"/>
          </p:cNvSpPr>
          <p:nvPr>
            <p:ph type="sldNum" sz="quarter" idx="10"/>
          </p:nvPr>
        </p:nvSpPr>
        <p:spPr/>
        <p:txBody>
          <a:bodyPr/>
          <a:lstStyle/>
          <a:p>
            <a:fld id="{4F6E2847-67F0-4E1E-A3BD-60BDF80BA67E}" type="slidenum">
              <a:rPr lang="en-US" smtClean="0"/>
              <a:pPr/>
              <a:t>11</a:t>
            </a:fld>
            <a:endParaRPr lang="en-US"/>
          </a:p>
        </p:txBody>
      </p:sp>
    </p:spTree>
    <p:extLst>
      <p:ext uri="{BB962C8B-B14F-4D97-AF65-F5344CB8AC3E}">
        <p14:creationId xmlns:p14="http://schemas.microsoft.com/office/powerpoint/2010/main" val="41539825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81B23469-D3C8-4616-BD4F-8F723463B561}" type="datetimeFigureOut">
              <a:rPr lang="en-US" smtClean="0"/>
              <a:pPr/>
              <a:t>9/30/2019</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CD19154F-E57C-4D5A-B607-721071A70A56}"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1B23469-D3C8-4616-BD4F-8F723463B561}" type="datetimeFigureOut">
              <a:rPr lang="en-US" smtClean="0"/>
              <a:pPr/>
              <a:t>9/30/2019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19154F-E57C-4D5A-B607-721071A70A5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1B23469-D3C8-4616-BD4F-8F723463B561}" type="datetimeFigureOut">
              <a:rPr lang="en-US" smtClean="0"/>
              <a:pPr/>
              <a:t>9/30/2019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19154F-E57C-4D5A-B607-721071A70A5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1B23469-D3C8-4616-BD4F-8F723463B561}" type="datetimeFigureOut">
              <a:rPr lang="en-US" smtClean="0"/>
              <a:pPr/>
              <a:t>9/30/2019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19154F-E57C-4D5A-B607-721071A70A5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81B23469-D3C8-4616-BD4F-8F723463B561}" type="datetimeFigureOut">
              <a:rPr lang="en-US" smtClean="0"/>
              <a:pPr/>
              <a:t>9/30/2019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19154F-E57C-4D5A-B607-721071A70A56}"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81B23469-D3C8-4616-BD4F-8F723463B561}" type="datetimeFigureOut">
              <a:rPr lang="en-US" smtClean="0"/>
              <a:pPr/>
              <a:t>9/30/2019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19154F-E57C-4D5A-B607-721071A70A5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81B23469-D3C8-4616-BD4F-8F723463B561}" type="datetimeFigureOut">
              <a:rPr lang="en-US" smtClean="0"/>
              <a:pPr/>
              <a:t>9/30/2019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D19154F-E57C-4D5A-B607-721071A70A5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81B23469-D3C8-4616-BD4F-8F723463B561}" type="datetimeFigureOut">
              <a:rPr lang="en-US" smtClean="0"/>
              <a:pPr/>
              <a:t>9/30/2019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19154F-E57C-4D5A-B607-721071A70A5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B23469-D3C8-4616-BD4F-8F723463B561}" type="datetimeFigureOut">
              <a:rPr lang="en-US" smtClean="0"/>
              <a:pPr/>
              <a:t>9/30/2019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D19154F-E57C-4D5A-B607-721071A70A5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81B23469-D3C8-4616-BD4F-8F723463B561}" type="datetimeFigureOut">
              <a:rPr lang="en-US" smtClean="0"/>
              <a:pPr/>
              <a:t>9/30/2019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19154F-E57C-4D5A-B607-721071A70A5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81B23469-D3C8-4616-BD4F-8F723463B561}" type="datetimeFigureOut">
              <a:rPr lang="en-US" smtClean="0"/>
              <a:pPr/>
              <a:t>9/30/2019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CD19154F-E57C-4D5A-B607-721071A70A56}"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81B23469-D3C8-4616-BD4F-8F723463B561}" type="datetimeFigureOut">
              <a:rPr lang="en-US" smtClean="0"/>
              <a:pPr/>
              <a:t>9/30/2019</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CD19154F-E57C-4D5A-B607-721071A70A56}"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JP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752600"/>
          </a:xfrm>
        </p:spPr>
        <p:txBody>
          <a:bodyPr>
            <a:normAutofit/>
          </a:bodyPr>
          <a:lstStyle/>
          <a:p>
            <a:pPr algn="ctr"/>
            <a:r>
              <a:rPr lang="en-US" dirty="0">
                <a:solidFill>
                  <a:schemeClr val="tx1"/>
                </a:solidFill>
              </a:rPr>
              <a:t>Circle K Station 1461</a:t>
            </a:r>
            <a:br>
              <a:rPr lang="en-US" dirty="0">
                <a:solidFill>
                  <a:schemeClr val="tx1"/>
                </a:solidFill>
              </a:rPr>
            </a:br>
            <a:r>
              <a:rPr lang="en-US" sz="3100" dirty="0" smtClean="0">
                <a:solidFill>
                  <a:schemeClr val="tx1"/>
                </a:solidFill>
              </a:rPr>
              <a:t>Architectural &amp; Engineering Project Support</a:t>
            </a:r>
            <a:br>
              <a:rPr lang="en-US" sz="3100" dirty="0" smtClean="0">
                <a:solidFill>
                  <a:schemeClr val="tx1"/>
                </a:solidFill>
              </a:rPr>
            </a:br>
            <a:r>
              <a:rPr lang="en-US" sz="3100" dirty="0" smtClean="0">
                <a:solidFill>
                  <a:schemeClr val="tx1"/>
                </a:solidFill>
              </a:rPr>
              <a:t>Informational Meeting</a:t>
            </a:r>
            <a:endParaRPr lang="en-US" sz="3100" dirty="0">
              <a:solidFill>
                <a:schemeClr val="tx1"/>
              </a:solidFill>
            </a:endParaRPr>
          </a:p>
        </p:txBody>
      </p:sp>
      <p:sp>
        <p:nvSpPr>
          <p:cNvPr id="3" name="Content Placeholder 2"/>
          <p:cNvSpPr>
            <a:spLocks noGrp="1"/>
          </p:cNvSpPr>
          <p:nvPr>
            <p:ph idx="1"/>
          </p:nvPr>
        </p:nvSpPr>
        <p:spPr>
          <a:xfrm>
            <a:off x="457200" y="2362200"/>
            <a:ext cx="8229600" cy="3962400"/>
          </a:xfrm>
        </p:spPr>
        <p:txBody>
          <a:bodyPr>
            <a:normAutofit lnSpcReduction="10000"/>
          </a:bodyPr>
          <a:lstStyle/>
          <a:p>
            <a:pPr algn="ctr">
              <a:buNone/>
            </a:pPr>
            <a:endParaRPr lang="en-US" sz="3600" dirty="0">
              <a:solidFill>
                <a:schemeClr val="bg2">
                  <a:lumMod val="25000"/>
                </a:schemeClr>
              </a:solidFill>
              <a:latin typeface="+mj-lt"/>
              <a:cs typeface="Arial" pitchFamily="34" charset="0"/>
            </a:endParaRPr>
          </a:p>
          <a:p>
            <a:pPr algn="ctr">
              <a:buNone/>
            </a:pPr>
            <a:r>
              <a:rPr lang="en-US" sz="3600" dirty="0">
                <a:solidFill>
                  <a:schemeClr val="bg2">
                    <a:lumMod val="25000"/>
                  </a:schemeClr>
                </a:solidFill>
                <a:latin typeface="+mj-lt"/>
                <a:cs typeface="Arial" pitchFamily="34" charset="0"/>
              </a:rPr>
              <a:t>Department of Ecology</a:t>
            </a:r>
          </a:p>
          <a:p>
            <a:pPr algn="ctr">
              <a:buNone/>
            </a:pPr>
            <a:r>
              <a:rPr lang="en-US" sz="3600" dirty="0">
                <a:solidFill>
                  <a:schemeClr val="bg2">
                    <a:lumMod val="25000"/>
                  </a:schemeClr>
                </a:solidFill>
                <a:latin typeface="+mj-lt"/>
                <a:cs typeface="Arial" pitchFamily="34" charset="0"/>
              </a:rPr>
              <a:t>Toxics Cleanup Program</a:t>
            </a:r>
          </a:p>
          <a:p>
            <a:pPr algn="ctr">
              <a:buNone/>
            </a:pPr>
            <a:r>
              <a:rPr lang="en-US" b="1" dirty="0" smtClean="0">
                <a:latin typeface="Lucida Sans Unicode" pitchFamily="34" charset="0"/>
                <a:cs typeface="Lucida Sans Unicode" pitchFamily="34" charset="0"/>
              </a:rPr>
              <a:t>RFQ 2011 TCP</a:t>
            </a:r>
            <a:endParaRPr lang="en-US" b="1" dirty="0">
              <a:latin typeface="Lucida Sans Unicode" pitchFamily="34" charset="0"/>
              <a:cs typeface="Lucida Sans Unicode" pitchFamily="34" charset="0"/>
            </a:endParaRPr>
          </a:p>
          <a:p>
            <a:pPr>
              <a:buNone/>
            </a:pPr>
            <a:endParaRPr lang="en-US" b="1" dirty="0">
              <a:latin typeface="Lucida Sans Unicode" pitchFamily="34" charset="0"/>
              <a:cs typeface="Lucida Sans Unicode" pitchFamily="34" charset="0"/>
            </a:endParaRPr>
          </a:p>
          <a:p>
            <a:pPr algn="ctr">
              <a:buNone/>
            </a:pPr>
            <a:r>
              <a:rPr lang="en-US" sz="2000" b="1" dirty="0">
                <a:latin typeface="Lucida Sans Unicode" pitchFamily="34" charset="0"/>
                <a:cs typeface="Lucida Sans Unicode" pitchFamily="34" charset="0"/>
              </a:rPr>
              <a:t>https://</a:t>
            </a:r>
            <a:r>
              <a:rPr lang="en-US" sz="2000" b="1" dirty="0" smtClean="0">
                <a:latin typeface="Lucida Sans Unicode" pitchFamily="34" charset="0"/>
                <a:cs typeface="Lucida Sans Unicode" pitchFamily="34" charset="0"/>
              </a:rPr>
              <a:t>apps.ecology.wa.gov/gsp/Sitepage.aspx?csid=5089 </a:t>
            </a:r>
            <a:endParaRPr lang="en-US" sz="2000" b="1" dirty="0">
              <a:latin typeface="Lucida Sans Unicode" pitchFamily="34" charset="0"/>
              <a:cs typeface="Lucida Sans Unicode" pitchFamily="34" charset="0"/>
            </a:endParaRPr>
          </a:p>
          <a:p>
            <a:pPr>
              <a:buNone/>
            </a:pPr>
            <a:endParaRPr lang="en-US" b="1" dirty="0">
              <a:latin typeface="Lucida Sans Unicode" pitchFamily="34" charset="0"/>
              <a:cs typeface="Lucida Sans Unicode" pitchFamily="34" charset="0"/>
            </a:endParaRPr>
          </a:p>
          <a:p>
            <a:pPr marL="393192" lvl="1" indent="0" algn="ctr">
              <a:buNone/>
            </a:pPr>
            <a:r>
              <a:rPr lang="en-US" dirty="0" smtClean="0">
                <a:latin typeface="Lucida Sans Unicode" pitchFamily="34" charset="0"/>
                <a:cs typeface="Lucida Sans Unicode" pitchFamily="34" charset="0"/>
              </a:rPr>
              <a:t>October 3, 2019</a:t>
            </a:r>
            <a:endParaRPr lang="en-US" dirty="0">
              <a:latin typeface="Lucida Sans Unicode" pitchFamily="34" charset="0"/>
              <a:cs typeface="Lucida Sans Unicode" pitchFamily="34" charset="0"/>
            </a:endParaRPr>
          </a:p>
          <a:p>
            <a:pPr marL="393192" lvl="1" indent="0">
              <a:buNone/>
            </a:pPr>
            <a:endParaRPr lang="en-US" dirty="0">
              <a:latin typeface="Lucida Sans Unicode" pitchFamily="34" charset="0"/>
              <a:cs typeface="Lucida Sans Unicode" pitchFamily="34" charset="0"/>
            </a:endParaRPr>
          </a:p>
        </p:txBody>
      </p:sp>
      <p:sp>
        <p:nvSpPr>
          <p:cNvPr id="4" name="Title 1"/>
          <p:cNvSpPr txBox="1">
            <a:spLocks/>
          </p:cNvSpPr>
          <p:nvPr/>
        </p:nvSpPr>
        <p:spPr>
          <a:xfrm>
            <a:off x="381000" y="5486400"/>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3600" b="0" i="0" u="none" strike="noStrike" kern="1200" cap="none" spc="0" normalizeH="0" baseline="0" noProof="0" dirty="0">
              <a:ln>
                <a:noFill/>
              </a:ln>
              <a:solidFill>
                <a:schemeClr val="tx1"/>
              </a:solidFill>
              <a:effectLst/>
              <a:uLnTx/>
              <a:uFillTx/>
              <a:latin typeface="Lucida Sans" pitchFamily="34" charset="0"/>
              <a:ea typeface="+mj-ea"/>
              <a:cs typeface="+mj-c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819912"/>
          </a:xfrm>
        </p:spPr>
        <p:txBody>
          <a:bodyPr anchor="t"/>
          <a:lstStyle/>
          <a:p>
            <a:pPr algn="ctr"/>
            <a:r>
              <a:rPr lang="en-US" dirty="0" smtClean="0">
                <a:solidFill>
                  <a:schemeClr val="tx1"/>
                </a:solidFill>
              </a:rPr>
              <a:t>Looking west uphill E McGraw</a:t>
            </a:r>
            <a:endParaRPr lang="en-US" dirty="0">
              <a:solidFill>
                <a:schemeClr val="tx1"/>
              </a:solidFill>
            </a:endParaRP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838200" y="1447800"/>
            <a:ext cx="7467600" cy="5105399"/>
          </a:xfrm>
        </p:spPr>
      </p:pic>
    </p:spTree>
    <p:extLst>
      <p:ext uri="{BB962C8B-B14F-4D97-AF65-F5344CB8AC3E}">
        <p14:creationId xmlns:p14="http://schemas.microsoft.com/office/powerpoint/2010/main" val="29325077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591312"/>
          </a:xfrm>
        </p:spPr>
        <p:txBody>
          <a:bodyPr anchor="t">
            <a:normAutofit fontScale="90000"/>
          </a:bodyPr>
          <a:lstStyle/>
          <a:p>
            <a:pPr algn="ctr"/>
            <a:r>
              <a:rPr lang="en-US" sz="3200" dirty="0" smtClean="0">
                <a:solidFill>
                  <a:schemeClr val="tx1"/>
                </a:solidFill>
              </a:rPr>
              <a:t>Montlake Library located across the Street on 24</a:t>
            </a:r>
            <a:r>
              <a:rPr lang="en-US" sz="3200" baseline="30000" dirty="0" smtClean="0">
                <a:solidFill>
                  <a:schemeClr val="tx1"/>
                </a:solidFill>
              </a:rPr>
              <a:t>th</a:t>
            </a:r>
            <a:r>
              <a:rPr lang="en-US" sz="3200" dirty="0" smtClean="0">
                <a:solidFill>
                  <a:schemeClr val="tx1"/>
                </a:solidFill>
              </a:rPr>
              <a:t> Ave</a:t>
            </a:r>
            <a:endParaRPr lang="en-US" sz="3200" dirty="0">
              <a:solidFill>
                <a:schemeClr val="tx1"/>
              </a:solidFill>
            </a:endParaRP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09600" y="1219200"/>
            <a:ext cx="8001000" cy="5105401"/>
          </a:xfrm>
        </p:spPr>
      </p:pic>
    </p:spTree>
    <p:extLst>
      <p:ext uri="{BB962C8B-B14F-4D97-AF65-F5344CB8AC3E}">
        <p14:creationId xmlns:p14="http://schemas.microsoft.com/office/powerpoint/2010/main" val="38010328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pPr algn="ctr"/>
            <a:r>
              <a:rPr lang="en-US" dirty="0" smtClean="0"/>
              <a:t>Old Ecology Pump &amp; Treat Vault</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14400" y="1676401"/>
            <a:ext cx="7467600" cy="4648200"/>
          </a:xfrm>
        </p:spPr>
      </p:pic>
    </p:spTree>
    <p:extLst>
      <p:ext uri="{BB962C8B-B14F-4D97-AF65-F5344CB8AC3E}">
        <p14:creationId xmlns:p14="http://schemas.microsoft.com/office/powerpoint/2010/main" val="1649811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743712"/>
          </a:xfrm>
        </p:spPr>
        <p:txBody>
          <a:bodyPr anchor="t">
            <a:normAutofit/>
          </a:bodyPr>
          <a:lstStyle/>
          <a:p>
            <a:pPr algn="ctr"/>
            <a:r>
              <a:rPr lang="en-US" sz="3200" dirty="0" smtClean="0">
                <a:solidFill>
                  <a:schemeClr val="tx1"/>
                </a:solidFill>
              </a:rPr>
              <a:t>Vault location on North Side of building</a:t>
            </a:r>
            <a:endParaRPr lang="en-US" sz="3200" dirty="0">
              <a:solidFill>
                <a:schemeClr val="tx1"/>
              </a:solidFill>
            </a:endParaRP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66800" y="1600201"/>
            <a:ext cx="7010400" cy="4724400"/>
          </a:xfrm>
        </p:spPr>
      </p:pic>
    </p:spTree>
    <p:extLst>
      <p:ext uri="{BB962C8B-B14F-4D97-AF65-F5344CB8AC3E}">
        <p14:creationId xmlns:p14="http://schemas.microsoft.com/office/powerpoint/2010/main" val="35344532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819912"/>
          </a:xfrm>
        </p:spPr>
        <p:txBody>
          <a:bodyPr anchor="t"/>
          <a:lstStyle/>
          <a:p>
            <a:pPr algn="ctr"/>
            <a:r>
              <a:rPr lang="en-US" dirty="0" smtClean="0"/>
              <a:t>Inside the vault</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90600" y="1676401"/>
            <a:ext cx="7315200" cy="4648200"/>
          </a:xfrm>
        </p:spPr>
      </p:pic>
    </p:spTree>
    <p:extLst>
      <p:ext uri="{BB962C8B-B14F-4D97-AF65-F5344CB8AC3E}">
        <p14:creationId xmlns:p14="http://schemas.microsoft.com/office/powerpoint/2010/main" val="371118538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457200"/>
          </a:xfrm>
        </p:spPr>
        <p:txBody>
          <a:bodyPr>
            <a:normAutofit/>
          </a:bodyPr>
          <a:lstStyle/>
          <a:p>
            <a:pPr algn="ctr"/>
            <a:r>
              <a:rPr lang="en-US" sz="2600" b="1" dirty="0" smtClean="0">
                <a:solidFill>
                  <a:schemeClr val="tx1"/>
                </a:solidFill>
                <a:latin typeface="+mn-lt"/>
              </a:rPr>
              <a:t>Remedial Investigation and Current Site Conditions</a:t>
            </a:r>
            <a:endParaRPr lang="en-US" sz="2600" dirty="0">
              <a:solidFill>
                <a:schemeClr val="tx1"/>
              </a:solidFill>
              <a:latin typeface="+mn-lt"/>
            </a:endParaRPr>
          </a:p>
        </p:txBody>
      </p:sp>
      <p:sp>
        <p:nvSpPr>
          <p:cNvPr id="3" name="Content Placeholder 2"/>
          <p:cNvSpPr>
            <a:spLocks noGrp="1"/>
          </p:cNvSpPr>
          <p:nvPr>
            <p:ph idx="1"/>
          </p:nvPr>
        </p:nvSpPr>
        <p:spPr>
          <a:xfrm>
            <a:off x="457200" y="1295400"/>
            <a:ext cx="8229600" cy="5105400"/>
          </a:xfrm>
        </p:spPr>
        <p:txBody>
          <a:bodyPr>
            <a:normAutofit/>
          </a:bodyPr>
          <a:lstStyle/>
          <a:p>
            <a:pPr>
              <a:lnSpc>
                <a:spcPct val="200000"/>
              </a:lnSpc>
            </a:pPr>
            <a:r>
              <a:rPr lang="en-US" dirty="0"/>
              <a:t>From April 2016 to May 2017 </a:t>
            </a:r>
            <a:r>
              <a:rPr lang="en-US"/>
              <a:t>Ecology </a:t>
            </a:r>
            <a:r>
              <a:rPr lang="en-US" smtClean="0"/>
              <a:t>conducted </a:t>
            </a:r>
            <a:r>
              <a:rPr lang="en-US" dirty="0"/>
              <a:t>and completed the Circle K 1461 Remedial Investigation (RI), a Feasibility Pilot Study, the Feasibility Study Report (FS), and the preliminary draft Cleanup Action Plan (DCAP).</a:t>
            </a:r>
            <a:endParaRPr lang="en-US" dirty="0">
              <a:effectLst/>
            </a:endParaRPr>
          </a:p>
        </p:txBody>
      </p:sp>
      <p:sp>
        <p:nvSpPr>
          <p:cNvPr id="4" name="Title 1"/>
          <p:cNvSpPr txBox="1">
            <a:spLocks/>
          </p:cNvSpPr>
          <p:nvPr/>
        </p:nvSpPr>
        <p:spPr>
          <a:xfrm>
            <a:off x="381000" y="5486400"/>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3600" b="0" i="0" u="none" strike="noStrike" kern="1200" cap="none" spc="0" normalizeH="0" baseline="0" noProof="0" dirty="0">
              <a:ln>
                <a:noFill/>
              </a:ln>
              <a:solidFill>
                <a:schemeClr val="tx1"/>
              </a:solidFill>
              <a:effectLst/>
              <a:uLnTx/>
              <a:uFillTx/>
              <a:latin typeface="Lucida Sans" pitchFamily="34" charset="0"/>
              <a:ea typeface="+mj-ea"/>
              <a:cs typeface="+mj-cs"/>
            </a:endParaRPr>
          </a:p>
        </p:txBody>
      </p:sp>
    </p:spTree>
    <p:extLst>
      <p:ext uri="{BB962C8B-B14F-4D97-AF65-F5344CB8AC3E}">
        <p14:creationId xmlns:p14="http://schemas.microsoft.com/office/powerpoint/2010/main" val="366241320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457200"/>
          </a:xfrm>
        </p:spPr>
        <p:txBody>
          <a:bodyPr>
            <a:normAutofit/>
          </a:bodyPr>
          <a:lstStyle/>
          <a:p>
            <a:pPr algn="ctr">
              <a:spcBef>
                <a:spcPct val="20000"/>
              </a:spcBef>
              <a:buClr>
                <a:schemeClr val="accent3"/>
              </a:buClr>
              <a:buSzPct val="95000"/>
            </a:pPr>
            <a:r>
              <a:rPr lang="en-US" sz="2600" b="1" dirty="0">
                <a:solidFill>
                  <a:schemeClr val="tx1"/>
                </a:solidFill>
                <a:latin typeface="+mn-lt"/>
                <a:ea typeface="+mn-ea"/>
                <a:cs typeface="+mn-cs"/>
              </a:rPr>
              <a:t>Current Site Conditions</a:t>
            </a:r>
          </a:p>
        </p:txBody>
      </p:sp>
      <p:sp>
        <p:nvSpPr>
          <p:cNvPr id="3" name="Content Placeholder 2"/>
          <p:cNvSpPr>
            <a:spLocks noGrp="1"/>
          </p:cNvSpPr>
          <p:nvPr>
            <p:ph idx="1"/>
          </p:nvPr>
        </p:nvSpPr>
        <p:spPr>
          <a:xfrm>
            <a:off x="457200" y="1143000"/>
            <a:ext cx="8229600" cy="5410200"/>
          </a:xfrm>
        </p:spPr>
        <p:txBody>
          <a:bodyPr>
            <a:normAutofit fontScale="92500" lnSpcReduction="10000"/>
          </a:bodyPr>
          <a:lstStyle/>
          <a:p>
            <a:pPr marL="0" indent="0" algn="ctr">
              <a:buNone/>
            </a:pPr>
            <a:r>
              <a:rPr lang="en-US" b="1" dirty="0" smtClean="0"/>
              <a:t>Soil Results</a:t>
            </a:r>
            <a:endParaRPr lang="en-US" sz="1900" b="1" dirty="0"/>
          </a:p>
          <a:p>
            <a:pPr marL="0" indent="0">
              <a:lnSpc>
                <a:spcPct val="150000"/>
              </a:lnSpc>
              <a:buNone/>
            </a:pPr>
            <a:r>
              <a:rPr lang="en-US" sz="2000" dirty="0"/>
              <a:t>Figure 6 shows the approximate lateral extent of GRO concentrations that exceed the soil CUL. </a:t>
            </a:r>
            <a:endParaRPr lang="en-US" sz="2000" dirty="0" smtClean="0"/>
          </a:p>
          <a:p>
            <a:pPr marL="0" indent="0">
              <a:lnSpc>
                <a:spcPct val="150000"/>
              </a:lnSpc>
              <a:buNone/>
            </a:pPr>
            <a:endParaRPr lang="en-US" sz="2000" dirty="0"/>
          </a:p>
          <a:p>
            <a:pPr lvl="0">
              <a:lnSpc>
                <a:spcPct val="150000"/>
              </a:lnSpc>
            </a:pPr>
            <a:r>
              <a:rPr lang="en-US" sz="2000" dirty="0"/>
              <a:t>The GRO concentrations appear to be highest in the western-central portion of the Site and may extend offsite beneath 24</a:t>
            </a:r>
            <a:r>
              <a:rPr lang="en-US" sz="2000" baseline="30000" dirty="0"/>
              <a:t>th</a:t>
            </a:r>
            <a:r>
              <a:rPr lang="en-US" sz="2000" dirty="0"/>
              <a:t> Avenue East. </a:t>
            </a:r>
            <a:endParaRPr lang="en-US" sz="2000" dirty="0" smtClean="0"/>
          </a:p>
          <a:p>
            <a:pPr marL="0" lvl="0" indent="0">
              <a:lnSpc>
                <a:spcPct val="150000"/>
              </a:lnSpc>
              <a:buNone/>
            </a:pPr>
            <a:r>
              <a:rPr lang="en-US" sz="2000" dirty="0" smtClean="0"/>
              <a:t> </a:t>
            </a:r>
            <a:endParaRPr lang="en-US" sz="2000" dirty="0"/>
          </a:p>
          <a:p>
            <a:pPr>
              <a:lnSpc>
                <a:spcPct val="150000"/>
              </a:lnSpc>
            </a:pPr>
            <a:r>
              <a:rPr lang="en-US" sz="2000" dirty="0"/>
              <a:t>The lateral extent of impacted soil appears to be limited on the southern side to a short distance south of boring KJB‑13, on the eastern side to the approximate western edge of the building footprint (may extend beneath the building) and on the northern side to a short distance north of boring </a:t>
            </a:r>
            <a:r>
              <a:rPr lang="en-US" sz="2000" dirty="0" smtClean="0"/>
              <a:t>KJB-4.</a:t>
            </a:r>
            <a:endParaRPr lang="en-US" dirty="0"/>
          </a:p>
        </p:txBody>
      </p:sp>
      <p:sp>
        <p:nvSpPr>
          <p:cNvPr id="4" name="Title 1"/>
          <p:cNvSpPr txBox="1">
            <a:spLocks/>
          </p:cNvSpPr>
          <p:nvPr/>
        </p:nvSpPr>
        <p:spPr>
          <a:xfrm>
            <a:off x="381000" y="5486400"/>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3600" b="0" i="0" u="none" strike="noStrike" kern="1200" cap="none" spc="0" normalizeH="0" baseline="0" noProof="0" dirty="0">
              <a:ln>
                <a:noFill/>
              </a:ln>
              <a:solidFill>
                <a:schemeClr val="tx1"/>
              </a:solidFill>
              <a:effectLst/>
              <a:uLnTx/>
              <a:uFillTx/>
              <a:latin typeface="Lucida Sans" pitchFamily="34" charset="0"/>
              <a:ea typeface="+mj-ea"/>
              <a:cs typeface="+mj-cs"/>
            </a:endParaRPr>
          </a:p>
        </p:txBody>
      </p:sp>
    </p:spTree>
    <p:extLst>
      <p:ext uri="{BB962C8B-B14F-4D97-AF65-F5344CB8AC3E}">
        <p14:creationId xmlns:p14="http://schemas.microsoft.com/office/powerpoint/2010/main" val="6610976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819912"/>
          </a:xfrm>
        </p:spPr>
        <p:txBody>
          <a:bodyPr anchor="t"/>
          <a:lstStyle/>
          <a:p>
            <a:pPr algn="ctr"/>
            <a:r>
              <a:rPr lang="en-US" dirty="0" smtClean="0">
                <a:solidFill>
                  <a:schemeClr val="tx1"/>
                </a:solidFill>
              </a:rPr>
              <a:t>Figure 6 Soil Sample Results</a:t>
            </a:r>
            <a:endParaRPr lang="en-US" dirty="0">
              <a:solidFill>
                <a:schemeClr val="tx1"/>
              </a:solidFill>
            </a:endParaRP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71500" y="1447800"/>
            <a:ext cx="8267700" cy="5181600"/>
          </a:xfrm>
        </p:spPr>
      </p:pic>
    </p:spTree>
    <p:extLst>
      <p:ext uri="{BB962C8B-B14F-4D97-AF65-F5344CB8AC3E}">
        <p14:creationId xmlns:p14="http://schemas.microsoft.com/office/powerpoint/2010/main" val="37929799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838200"/>
          </a:xfrm>
        </p:spPr>
        <p:txBody>
          <a:bodyPr anchor="t">
            <a:normAutofit/>
          </a:bodyPr>
          <a:lstStyle/>
          <a:p>
            <a:pPr algn="ctr"/>
            <a:r>
              <a:rPr lang="en-US" sz="3200" b="1" dirty="0" smtClean="0">
                <a:solidFill>
                  <a:schemeClr val="tx1"/>
                </a:solidFill>
              </a:rPr>
              <a:t>Current Site Conditions Groundwater</a:t>
            </a:r>
            <a:endParaRPr lang="en-US" sz="3200" dirty="0">
              <a:solidFill>
                <a:schemeClr val="tx1"/>
              </a:solidFill>
            </a:endParaRPr>
          </a:p>
        </p:txBody>
      </p:sp>
      <p:sp>
        <p:nvSpPr>
          <p:cNvPr id="3" name="Content Placeholder 2"/>
          <p:cNvSpPr>
            <a:spLocks noGrp="1"/>
          </p:cNvSpPr>
          <p:nvPr>
            <p:ph idx="1"/>
          </p:nvPr>
        </p:nvSpPr>
        <p:spPr>
          <a:xfrm>
            <a:off x="457200" y="1447800"/>
            <a:ext cx="8229600" cy="4876800"/>
          </a:xfrm>
        </p:spPr>
        <p:txBody>
          <a:bodyPr>
            <a:normAutofit/>
          </a:bodyPr>
          <a:lstStyle/>
          <a:p>
            <a:pPr marL="0" indent="0">
              <a:buNone/>
            </a:pPr>
            <a:endParaRPr lang="en-US" sz="2400" b="1" dirty="0"/>
          </a:p>
          <a:p>
            <a:pPr marL="0" indent="0">
              <a:lnSpc>
                <a:spcPct val="200000"/>
              </a:lnSpc>
              <a:buNone/>
            </a:pPr>
            <a:r>
              <a:rPr lang="en-US" sz="2400" dirty="0">
                <a:latin typeface="Times New Roman" panose="02020603050405020304" pitchFamily="18" charset="0"/>
                <a:cs typeface="Times New Roman" panose="02020603050405020304" pitchFamily="18" charset="0"/>
              </a:rPr>
              <a:t>Depth to groundwater at the Site ranges from approximately 9 to 12 feet.  The current ground water flow direction at the Site is to the South-Southeast at a gradient of approximately 0.024 </a:t>
            </a:r>
            <a:r>
              <a:rPr lang="en-US" sz="2400" dirty="0" err="1">
                <a:latin typeface="Times New Roman" panose="02020603050405020304" pitchFamily="18" charset="0"/>
                <a:cs typeface="Times New Roman" panose="02020603050405020304" pitchFamily="18" charset="0"/>
              </a:rPr>
              <a:t>ft</a:t>
            </a:r>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ft</a:t>
            </a:r>
            <a:r>
              <a:rPr lang="en-US" sz="2400" dirty="0">
                <a:latin typeface="Times New Roman" panose="02020603050405020304" pitchFamily="18" charset="0"/>
                <a:cs typeface="Times New Roman" panose="02020603050405020304" pitchFamily="18" charset="0"/>
              </a:rPr>
              <a:t> and is depicted in Figure 11 Groundwater Potentiometric Surface 2016</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pPr marL="0" indent="0">
              <a:buNone/>
            </a:pPr>
            <a:endParaRPr lang="en-US" i="1" dirty="0"/>
          </a:p>
        </p:txBody>
      </p:sp>
      <p:sp>
        <p:nvSpPr>
          <p:cNvPr id="4" name="Title 1"/>
          <p:cNvSpPr txBox="1">
            <a:spLocks/>
          </p:cNvSpPr>
          <p:nvPr/>
        </p:nvSpPr>
        <p:spPr>
          <a:xfrm>
            <a:off x="381000" y="5486400"/>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3600" b="0" i="0" u="none" strike="noStrike" kern="1200" cap="none" spc="0" normalizeH="0" baseline="0" noProof="0" dirty="0">
              <a:ln>
                <a:noFill/>
              </a:ln>
              <a:solidFill>
                <a:schemeClr val="tx1"/>
              </a:solidFill>
              <a:effectLst/>
              <a:uLnTx/>
              <a:uFillTx/>
              <a:latin typeface="Lucida Sans" pitchFamily="34" charset="0"/>
              <a:ea typeface="+mj-ea"/>
              <a:cs typeface="+mj-cs"/>
            </a:endParaRPr>
          </a:p>
        </p:txBody>
      </p:sp>
    </p:spTree>
    <p:extLst>
      <p:ext uri="{BB962C8B-B14F-4D97-AF65-F5344CB8AC3E}">
        <p14:creationId xmlns:p14="http://schemas.microsoft.com/office/powerpoint/2010/main" val="17613550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7"/>
            <a:ext cx="8229600" cy="972313"/>
          </a:xfrm>
        </p:spPr>
        <p:txBody>
          <a:bodyPr anchor="t">
            <a:normAutofit fontScale="90000"/>
          </a:bodyPr>
          <a:lstStyle/>
          <a:p>
            <a:pPr algn="ctr"/>
            <a:r>
              <a:rPr lang="en-US" sz="3200" dirty="0">
                <a:solidFill>
                  <a:schemeClr val="tx1"/>
                </a:solidFill>
              </a:rPr>
              <a:t>Figure 11 Groundwater Potentiometric Surface 2016</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62200" y="1524000"/>
            <a:ext cx="4419600" cy="5075237"/>
          </a:xfrm>
        </p:spPr>
      </p:pic>
    </p:spTree>
    <p:extLst>
      <p:ext uri="{BB962C8B-B14F-4D97-AF65-F5344CB8AC3E}">
        <p14:creationId xmlns:p14="http://schemas.microsoft.com/office/powerpoint/2010/main" val="36146314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75D3F08B-8957-4C4D-BEFA-A50FEFD669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2318" y="113054"/>
            <a:ext cx="5299364" cy="6631892"/>
          </a:xfrm>
          <a:prstGeom prst="rect">
            <a:avLst/>
          </a:prstGeom>
        </p:spPr>
      </p:pic>
    </p:spTree>
    <p:extLst>
      <p:ext uri="{BB962C8B-B14F-4D97-AF65-F5344CB8AC3E}">
        <p14:creationId xmlns:p14="http://schemas.microsoft.com/office/powerpoint/2010/main" val="30047094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838200"/>
          </a:xfrm>
        </p:spPr>
        <p:txBody>
          <a:bodyPr>
            <a:normAutofit/>
          </a:bodyPr>
          <a:lstStyle/>
          <a:p>
            <a:pPr algn="ctr"/>
            <a:r>
              <a:rPr lang="en-US" sz="3200" b="1" dirty="0">
                <a:solidFill>
                  <a:schemeClr val="tx1"/>
                </a:solidFill>
              </a:rPr>
              <a:t>Current Site Conditions Groundwater</a:t>
            </a:r>
          </a:p>
        </p:txBody>
      </p:sp>
      <p:sp>
        <p:nvSpPr>
          <p:cNvPr id="3" name="Content Placeholder 2"/>
          <p:cNvSpPr>
            <a:spLocks noGrp="1"/>
          </p:cNvSpPr>
          <p:nvPr>
            <p:ph idx="1"/>
          </p:nvPr>
        </p:nvSpPr>
        <p:spPr>
          <a:xfrm>
            <a:off x="457200" y="1143000"/>
            <a:ext cx="8229600" cy="5334000"/>
          </a:xfrm>
        </p:spPr>
        <p:txBody>
          <a:bodyPr>
            <a:normAutofit/>
          </a:bodyPr>
          <a:lstStyle/>
          <a:p>
            <a:pPr marL="0" indent="0">
              <a:lnSpc>
                <a:spcPct val="150000"/>
              </a:lnSpc>
              <a:buNone/>
            </a:pPr>
            <a:endParaRPr lang="en-US" dirty="0" smtClean="0"/>
          </a:p>
          <a:p>
            <a:pPr marL="0" indent="0">
              <a:lnSpc>
                <a:spcPct val="150000"/>
              </a:lnSpc>
              <a:buNone/>
            </a:pPr>
            <a:r>
              <a:rPr lang="en-US" dirty="0" smtClean="0"/>
              <a:t>Analytical </a:t>
            </a:r>
            <a:r>
              <a:rPr lang="en-US" dirty="0"/>
              <a:t>results from groundwater monitoring events conducted between 1989 and 2006 indicate the GRO and benzene concentrations exceeded the groundwater CUL on the northern side of East McGraw Street.  However, the results from </a:t>
            </a:r>
            <a:r>
              <a:rPr lang="en-US" dirty="0" smtClean="0"/>
              <a:t>the </a:t>
            </a:r>
            <a:r>
              <a:rPr lang="en-US" dirty="0"/>
              <a:t>2016 </a:t>
            </a:r>
            <a:r>
              <a:rPr lang="en-US" dirty="0" smtClean="0"/>
              <a:t>events </a:t>
            </a:r>
            <a:r>
              <a:rPr lang="en-US" dirty="0"/>
              <a:t>indicate that the petroleum hydrocarbon plume is at least stable and possibly diminishing in size over time.</a:t>
            </a:r>
          </a:p>
          <a:p>
            <a:pPr marL="0" indent="0">
              <a:buNone/>
            </a:pPr>
            <a:endParaRPr lang="en-US" dirty="0"/>
          </a:p>
        </p:txBody>
      </p:sp>
    </p:spTree>
    <p:extLst>
      <p:ext uri="{BB962C8B-B14F-4D97-AF65-F5344CB8AC3E}">
        <p14:creationId xmlns:p14="http://schemas.microsoft.com/office/powerpoint/2010/main" val="404354231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457200"/>
          </a:xfrm>
        </p:spPr>
        <p:txBody>
          <a:bodyPr>
            <a:normAutofit/>
          </a:bodyPr>
          <a:lstStyle/>
          <a:p>
            <a:pPr algn="ctr">
              <a:spcBef>
                <a:spcPct val="20000"/>
              </a:spcBef>
              <a:buClr>
                <a:schemeClr val="accent3"/>
              </a:buClr>
              <a:buSzPct val="95000"/>
            </a:pPr>
            <a:r>
              <a:rPr lang="en-US" sz="2600" b="1" dirty="0">
                <a:solidFill>
                  <a:schemeClr val="tx1"/>
                </a:solidFill>
                <a:latin typeface="+mn-lt"/>
                <a:ea typeface="+mn-ea"/>
                <a:cs typeface="+mn-cs"/>
              </a:rPr>
              <a:t>Current Site Conditions</a:t>
            </a:r>
          </a:p>
        </p:txBody>
      </p:sp>
      <p:sp>
        <p:nvSpPr>
          <p:cNvPr id="3" name="Content Placeholder 2"/>
          <p:cNvSpPr>
            <a:spLocks noGrp="1"/>
          </p:cNvSpPr>
          <p:nvPr>
            <p:ph idx="1"/>
          </p:nvPr>
        </p:nvSpPr>
        <p:spPr>
          <a:xfrm>
            <a:off x="457200" y="1143000"/>
            <a:ext cx="8229600" cy="5410200"/>
          </a:xfrm>
        </p:spPr>
        <p:txBody>
          <a:bodyPr>
            <a:normAutofit/>
          </a:bodyPr>
          <a:lstStyle/>
          <a:p>
            <a:pPr marL="0" indent="0" algn="ctr">
              <a:buNone/>
            </a:pPr>
            <a:r>
              <a:rPr lang="en-US" b="1" dirty="0" smtClean="0"/>
              <a:t>Gasoline Range Organics in GW</a:t>
            </a:r>
            <a:endParaRPr lang="en-US" sz="1900" b="1" dirty="0"/>
          </a:p>
          <a:p>
            <a:pPr marL="0" lvl="0" indent="0">
              <a:buNone/>
            </a:pPr>
            <a:r>
              <a:rPr lang="en-US" sz="1800" dirty="0">
                <a:latin typeface="Times New Roman" panose="02020603050405020304" pitchFamily="18" charset="0"/>
                <a:cs typeface="Times New Roman" panose="02020603050405020304" pitchFamily="18" charset="0"/>
              </a:rPr>
              <a:t>Figure 12 shows the approximate lateral extent of GRO in </a:t>
            </a:r>
            <a:r>
              <a:rPr lang="en-US" sz="1800" dirty="0" smtClean="0">
                <a:latin typeface="Times New Roman" panose="02020603050405020304" pitchFamily="18" charset="0"/>
                <a:cs typeface="Times New Roman" panose="02020603050405020304" pitchFamily="18" charset="0"/>
              </a:rPr>
              <a:t>groundwater.</a:t>
            </a:r>
          </a:p>
          <a:p>
            <a:pPr marL="0" lvl="0" indent="0">
              <a:buNone/>
            </a:pPr>
            <a:r>
              <a:rPr lang="en-US" sz="1800" dirty="0" smtClean="0">
                <a:latin typeface="Times New Roman" panose="02020603050405020304" pitchFamily="18" charset="0"/>
                <a:cs typeface="Times New Roman" panose="02020603050405020304" pitchFamily="18" charset="0"/>
              </a:rPr>
              <a:t> </a:t>
            </a:r>
            <a:endParaRPr lang="en-US" sz="1800" dirty="0">
              <a:latin typeface="Times New Roman" panose="02020603050405020304" pitchFamily="18" charset="0"/>
              <a:cs typeface="Times New Roman" panose="02020603050405020304" pitchFamily="18" charset="0"/>
            </a:endParaRPr>
          </a:p>
          <a:p>
            <a:r>
              <a:rPr lang="en-US" sz="1800" dirty="0" smtClean="0">
                <a:latin typeface="Times New Roman" panose="02020603050405020304" pitchFamily="18" charset="0"/>
                <a:cs typeface="Times New Roman" panose="02020603050405020304" pitchFamily="18" charset="0"/>
              </a:rPr>
              <a:t>GRO </a:t>
            </a:r>
            <a:r>
              <a:rPr lang="en-US" sz="1800" dirty="0">
                <a:latin typeface="Times New Roman" panose="02020603050405020304" pitchFamily="18" charset="0"/>
                <a:cs typeface="Times New Roman" panose="02020603050405020304" pitchFamily="18" charset="0"/>
              </a:rPr>
              <a:t>concentrations reported in groundwater samples collected from the </a:t>
            </a:r>
            <a:r>
              <a:rPr lang="en-US" sz="1800" dirty="0" smtClean="0">
                <a:latin typeface="Times New Roman" panose="02020603050405020304" pitchFamily="18" charset="0"/>
                <a:cs typeface="Times New Roman" panose="02020603050405020304" pitchFamily="18" charset="0"/>
              </a:rPr>
              <a:t>four wells </a:t>
            </a:r>
            <a:r>
              <a:rPr lang="en-US" sz="1800" dirty="0">
                <a:latin typeface="Times New Roman" panose="02020603050405020304" pitchFamily="18" charset="0"/>
                <a:cs typeface="Times New Roman" panose="02020603050405020304" pitchFamily="18" charset="0"/>
              </a:rPr>
              <a:t>(MW-4, MW-8, MW-9, and MW-13) </a:t>
            </a:r>
            <a:r>
              <a:rPr lang="en-US" sz="1800" dirty="0" smtClean="0">
                <a:latin typeface="Times New Roman" panose="02020603050405020304" pitchFamily="18" charset="0"/>
                <a:cs typeface="Times New Roman" panose="02020603050405020304" pitchFamily="18" charset="0"/>
              </a:rPr>
              <a:t>and </a:t>
            </a:r>
            <a:r>
              <a:rPr lang="en-US" sz="1800" dirty="0">
                <a:latin typeface="Times New Roman" panose="02020603050405020304" pitchFamily="18" charset="0"/>
                <a:cs typeface="Times New Roman" panose="02020603050405020304" pitchFamily="18" charset="0"/>
              </a:rPr>
              <a:t>the four new wells </a:t>
            </a:r>
            <a:r>
              <a:rPr lang="en-US" sz="1800" dirty="0" smtClean="0">
                <a:latin typeface="Times New Roman" panose="02020603050405020304" pitchFamily="18" charset="0"/>
                <a:cs typeface="Times New Roman" panose="02020603050405020304" pitchFamily="18" charset="0"/>
              </a:rPr>
              <a:t>(MW‑17</a:t>
            </a:r>
            <a:r>
              <a:rPr lang="en-US" sz="1800" dirty="0">
                <a:latin typeface="Times New Roman" panose="02020603050405020304" pitchFamily="18" charset="0"/>
                <a:cs typeface="Times New Roman" panose="02020603050405020304" pitchFamily="18" charset="0"/>
              </a:rPr>
              <a:t>, MW-19, MW-20, and MW-21) in December 2016 exceeded the MTCA Method A groundwater CUL. </a:t>
            </a:r>
            <a:endParaRPr lang="en-US" sz="1800" dirty="0" smtClean="0">
              <a:latin typeface="Times New Roman" panose="02020603050405020304" pitchFamily="18" charset="0"/>
              <a:cs typeface="Times New Roman" panose="02020603050405020304" pitchFamily="18" charset="0"/>
            </a:endParaRPr>
          </a:p>
          <a:p>
            <a:pPr marL="0" indent="0">
              <a:buNone/>
            </a:pPr>
            <a:endParaRPr lang="en-US" sz="1800" dirty="0">
              <a:latin typeface="Times New Roman" panose="02020603050405020304" pitchFamily="18" charset="0"/>
              <a:cs typeface="Times New Roman" panose="02020603050405020304" pitchFamily="18" charset="0"/>
            </a:endParaRPr>
          </a:p>
          <a:p>
            <a:pPr lvl="0"/>
            <a:r>
              <a:rPr lang="en-US" sz="1800" dirty="0">
                <a:latin typeface="Times New Roman" panose="02020603050405020304" pitchFamily="18" charset="0"/>
                <a:cs typeface="Times New Roman" panose="02020603050405020304" pitchFamily="18" charset="0"/>
              </a:rPr>
              <a:t>GRO concentrations exceeding the MTCA Method A groundwater CUL were also reported for the reconnaissance groundwater samples collected from borings KJB-4 through KJB-10 and KJB-13, all of which are onsite</a:t>
            </a:r>
            <a:r>
              <a:rPr lang="en-US" sz="1800" dirty="0" smtClean="0">
                <a:latin typeface="Times New Roman" panose="02020603050405020304" pitchFamily="18" charset="0"/>
                <a:cs typeface="Times New Roman" panose="02020603050405020304" pitchFamily="18" charset="0"/>
              </a:rPr>
              <a:t>.</a:t>
            </a:r>
          </a:p>
          <a:p>
            <a:pPr marL="0" lvl="0" indent="0">
              <a:buNone/>
            </a:pPr>
            <a:endParaRPr lang="en-US" sz="1800" dirty="0">
              <a:latin typeface="Times New Roman" panose="02020603050405020304" pitchFamily="18" charset="0"/>
              <a:cs typeface="Times New Roman" panose="02020603050405020304" pitchFamily="18" charset="0"/>
            </a:endParaRPr>
          </a:p>
          <a:p>
            <a:pPr lvl="0"/>
            <a:r>
              <a:rPr lang="en-US" sz="1800" dirty="0">
                <a:latin typeface="Times New Roman" panose="02020603050405020304" pitchFamily="18" charset="0"/>
                <a:cs typeface="Times New Roman" panose="02020603050405020304" pitchFamily="18" charset="0"/>
              </a:rPr>
              <a:t>As with soil, the GRO concentrations are highest in the western-central portion of the Site and may extend offsite to the west beneath 24</a:t>
            </a:r>
            <a:r>
              <a:rPr lang="en-US" sz="1800" baseline="30000" dirty="0">
                <a:latin typeface="Times New Roman" panose="02020603050405020304" pitchFamily="18" charset="0"/>
                <a:cs typeface="Times New Roman" panose="02020603050405020304" pitchFamily="18" charset="0"/>
              </a:rPr>
              <a:t>th </a:t>
            </a:r>
            <a:r>
              <a:rPr lang="en-US" sz="1800" dirty="0">
                <a:latin typeface="Times New Roman" panose="02020603050405020304" pitchFamily="18" charset="0"/>
                <a:cs typeface="Times New Roman" panose="02020603050405020304" pitchFamily="18" charset="0"/>
              </a:rPr>
              <a:t>Avenue East and to the north beneath East McGraw Street.  </a:t>
            </a:r>
            <a:endParaRPr lang="en-US" sz="1800" dirty="0">
              <a:effectLst/>
              <a:latin typeface="Times New Roman" panose="02020603050405020304" pitchFamily="18" charset="0"/>
              <a:cs typeface="Times New Roman" panose="02020603050405020304" pitchFamily="18" charset="0"/>
            </a:endParaRPr>
          </a:p>
        </p:txBody>
      </p:sp>
      <p:sp>
        <p:nvSpPr>
          <p:cNvPr id="4" name="Title 1"/>
          <p:cNvSpPr txBox="1">
            <a:spLocks/>
          </p:cNvSpPr>
          <p:nvPr/>
        </p:nvSpPr>
        <p:spPr>
          <a:xfrm>
            <a:off x="381000" y="5486400"/>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3600" b="0" i="0" u="none" strike="noStrike" kern="1200" cap="none" spc="0" normalizeH="0" baseline="0" noProof="0" dirty="0">
              <a:ln>
                <a:noFill/>
              </a:ln>
              <a:solidFill>
                <a:schemeClr val="tx1"/>
              </a:solidFill>
              <a:effectLst/>
              <a:uLnTx/>
              <a:uFillTx/>
              <a:latin typeface="Lucida Sans" pitchFamily="34" charset="0"/>
              <a:ea typeface="+mj-ea"/>
              <a:cs typeface="+mj-cs"/>
            </a:endParaRPr>
          </a:p>
        </p:txBody>
      </p:sp>
    </p:spTree>
    <p:extLst>
      <p:ext uri="{BB962C8B-B14F-4D97-AF65-F5344CB8AC3E}">
        <p14:creationId xmlns:p14="http://schemas.microsoft.com/office/powerpoint/2010/main" val="30597000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0" cy="0"/>
          </a:xfrm>
        </p:spPr>
        <p:txBody>
          <a:bodyPr>
            <a:normAutofit fontScale="90000"/>
          </a:bodyPr>
          <a:lstStyle/>
          <a:p>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9144000" cy="6857999"/>
          </a:xfr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40453"/>
            <a:ext cx="9144000" cy="5777094"/>
          </a:xfrm>
          <a:prstGeom prst="rect">
            <a:avLst/>
          </a:prstGeom>
        </p:spPr>
      </p:pic>
    </p:spTree>
    <p:extLst>
      <p:ext uri="{BB962C8B-B14F-4D97-AF65-F5344CB8AC3E}">
        <p14:creationId xmlns:p14="http://schemas.microsoft.com/office/powerpoint/2010/main" val="81633397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457200"/>
          </a:xfrm>
        </p:spPr>
        <p:txBody>
          <a:bodyPr>
            <a:normAutofit/>
          </a:bodyPr>
          <a:lstStyle/>
          <a:p>
            <a:pPr algn="ctr">
              <a:spcBef>
                <a:spcPct val="20000"/>
              </a:spcBef>
              <a:buClr>
                <a:schemeClr val="accent3"/>
              </a:buClr>
              <a:buSzPct val="95000"/>
            </a:pPr>
            <a:r>
              <a:rPr lang="en-US" sz="2600" b="1" dirty="0">
                <a:solidFill>
                  <a:schemeClr val="tx1"/>
                </a:solidFill>
                <a:latin typeface="+mn-lt"/>
                <a:ea typeface="+mn-ea"/>
                <a:cs typeface="+mn-cs"/>
              </a:rPr>
              <a:t>Current Site Conditions</a:t>
            </a:r>
          </a:p>
        </p:txBody>
      </p:sp>
      <p:sp>
        <p:nvSpPr>
          <p:cNvPr id="3" name="Content Placeholder 2"/>
          <p:cNvSpPr>
            <a:spLocks noGrp="1"/>
          </p:cNvSpPr>
          <p:nvPr>
            <p:ph idx="1"/>
          </p:nvPr>
        </p:nvSpPr>
        <p:spPr>
          <a:xfrm>
            <a:off x="457200" y="1143000"/>
            <a:ext cx="8229600" cy="5410200"/>
          </a:xfrm>
        </p:spPr>
        <p:txBody>
          <a:bodyPr>
            <a:normAutofit lnSpcReduction="10000"/>
          </a:bodyPr>
          <a:lstStyle/>
          <a:p>
            <a:pPr marL="0" indent="0" algn="ctr">
              <a:buNone/>
            </a:pPr>
            <a:r>
              <a:rPr lang="en-US" b="1" dirty="0" smtClean="0"/>
              <a:t>Benzene &amp; EDC in GW</a:t>
            </a:r>
            <a:endParaRPr lang="en-US" sz="1900" b="1" dirty="0"/>
          </a:p>
          <a:p>
            <a:pPr marL="0" lvl="0" indent="0">
              <a:buNone/>
            </a:pPr>
            <a:r>
              <a:rPr lang="en-US" sz="1800" dirty="0">
                <a:latin typeface="Times New Roman" panose="02020603050405020304" pitchFamily="18" charset="0"/>
                <a:cs typeface="Times New Roman" panose="02020603050405020304" pitchFamily="18" charset="0"/>
              </a:rPr>
              <a:t>Figure </a:t>
            </a:r>
            <a:r>
              <a:rPr lang="en-US" sz="1800" dirty="0" smtClean="0">
                <a:latin typeface="Times New Roman" panose="02020603050405020304" pitchFamily="18" charset="0"/>
                <a:cs typeface="Times New Roman" panose="02020603050405020304" pitchFamily="18" charset="0"/>
              </a:rPr>
              <a:t>13 </a:t>
            </a:r>
            <a:r>
              <a:rPr lang="en-US" sz="1800" dirty="0">
                <a:latin typeface="Times New Roman" panose="02020603050405020304" pitchFamily="18" charset="0"/>
                <a:cs typeface="Times New Roman" panose="02020603050405020304" pitchFamily="18" charset="0"/>
              </a:rPr>
              <a:t>shows the approximate lateral extent of </a:t>
            </a:r>
            <a:r>
              <a:rPr lang="en-US" sz="1800" dirty="0" smtClean="0">
                <a:latin typeface="Times New Roman" panose="02020603050405020304" pitchFamily="18" charset="0"/>
                <a:cs typeface="Times New Roman" panose="02020603050405020304" pitchFamily="18" charset="0"/>
              </a:rPr>
              <a:t>Benzene </a:t>
            </a:r>
            <a:r>
              <a:rPr lang="en-US" sz="1800" dirty="0">
                <a:latin typeface="Times New Roman" panose="02020603050405020304" pitchFamily="18" charset="0"/>
                <a:cs typeface="Times New Roman" panose="02020603050405020304" pitchFamily="18" charset="0"/>
              </a:rPr>
              <a:t>in </a:t>
            </a:r>
            <a:r>
              <a:rPr lang="en-US" sz="1800" dirty="0" smtClean="0">
                <a:latin typeface="Times New Roman" panose="02020603050405020304" pitchFamily="18" charset="0"/>
                <a:cs typeface="Times New Roman" panose="02020603050405020304" pitchFamily="18" charset="0"/>
              </a:rPr>
              <a:t>groundwater.</a:t>
            </a:r>
          </a:p>
          <a:p>
            <a:pPr marL="0" indent="0">
              <a:buNone/>
            </a:pPr>
            <a:r>
              <a:rPr lang="en-US" sz="1800" dirty="0">
                <a:latin typeface="Times New Roman" panose="02020603050405020304" pitchFamily="18" charset="0"/>
                <a:cs typeface="Times New Roman" panose="02020603050405020304" pitchFamily="18" charset="0"/>
              </a:rPr>
              <a:t>Benzene concentrations exceed the groundwater CUL in generally the same locations as the GRO concentration exceedances, except as noted.  </a:t>
            </a:r>
            <a:endParaRPr lang="en-US" sz="1800" dirty="0" smtClean="0">
              <a:latin typeface="Times New Roman" panose="02020603050405020304" pitchFamily="18" charset="0"/>
              <a:cs typeface="Times New Roman" panose="02020603050405020304" pitchFamily="18" charset="0"/>
            </a:endParaRPr>
          </a:p>
          <a:p>
            <a:pPr marL="0" indent="0">
              <a:buNone/>
            </a:pPr>
            <a:endParaRPr lang="en-US" sz="1800" dirty="0">
              <a:latin typeface="Times New Roman" panose="02020603050405020304" pitchFamily="18" charset="0"/>
              <a:cs typeface="Times New Roman" panose="02020603050405020304" pitchFamily="18" charset="0"/>
            </a:endParaRPr>
          </a:p>
          <a:p>
            <a:pPr lvl="0"/>
            <a:r>
              <a:rPr lang="en-US" sz="1800" dirty="0"/>
              <a:t>Benzene was either not detected or detected at a concentration less than the CUL in the groundwater samples collected from wells MW‑7 and MW-9, respectively, in 2016.  </a:t>
            </a:r>
          </a:p>
          <a:p>
            <a:pPr lvl="0"/>
            <a:r>
              <a:rPr lang="en-US" sz="1800" dirty="0"/>
              <a:t>Benzene was reported above the CUL in the groundwater samples collected from well MW-6 in 2016.  None of the fuel additives were detected in the groundwater samples analyzed for these compounds (samples collected from wells MW-20 and MW-21).  </a:t>
            </a:r>
          </a:p>
          <a:p>
            <a:pPr lvl="0"/>
            <a:r>
              <a:rPr lang="en-US" sz="1800" dirty="0"/>
              <a:t>Similar to GRO, BTEX concentrations exceeding the MTCA Method A groundwater CUL were reported for the reconnaissance groundwater samples collected from borings KJB-4 through KJB-10 and KJB-13, all of which are onsite.  </a:t>
            </a:r>
          </a:p>
          <a:p>
            <a:pPr lvl="0"/>
            <a:r>
              <a:rPr lang="en-US" sz="1800" dirty="0"/>
              <a:t>The </a:t>
            </a:r>
            <a:r>
              <a:rPr lang="en-US" sz="1800" b="1" dirty="0"/>
              <a:t>1-Ethyl-3-(</a:t>
            </a:r>
            <a:r>
              <a:rPr lang="en-US" sz="1800" b="1" dirty="0" smtClean="0"/>
              <a:t>3-dimethylaminopropyl)carbodiimide (</a:t>
            </a:r>
            <a:r>
              <a:rPr lang="en-US" sz="1800" dirty="0" smtClean="0"/>
              <a:t>EDC) </a:t>
            </a:r>
            <a:r>
              <a:rPr lang="en-US" sz="1800" dirty="0"/>
              <a:t>concentration in the reconnaissance sample collected from KJB-8 exceeded the MTCA Method A groundwater CUL.  </a:t>
            </a:r>
            <a:endParaRPr lang="en-US" sz="1800" dirty="0">
              <a:effectLst/>
            </a:endParaRPr>
          </a:p>
        </p:txBody>
      </p:sp>
      <p:sp>
        <p:nvSpPr>
          <p:cNvPr id="4" name="Title 1"/>
          <p:cNvSpPr txBox="1">
            <a:spLocks/>
          </p:cNvSpPr>
          <p:nvPr/>
        </p:nvSpPr>
        <p:spPr>
          <a:xfrm>
            <a:off x="381000" y="5486400"/>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3600" b="0" i="0" u="none" strike="noStrike" kern="1200" cap="none" spc="0" normalizeH="0" baseline="0" noProof="0" dirty="0">
              <a:ln>
                <a:noFill/>
              </a:ln>
              <a:solidFill>
                <a:schemeClr val="tx1"/>
              </a:solidFill>
              <a:effectLst/>
              <a:uLnTx/>
              <a:uFillTx/>
              <a:latin typeface="Lucida Sans" pitchFamily="34" charset="0"/>
              <a:ea typeface="+mj-ea"/>
              <a:cs typeface="+mj-cs"/>
            </a:endParaRPr>
          </a:p>
        </p:txBody>
      </p:sp>
    </p:spTree>
    <p:extLst>
      <p:ext uri="{BB962C8B-B14F-4D97-AF65-F5344CB8AC3E}">
        <p14:creationId xmlns:p14="http://schemas.microsoft.com/office/powerpoint/2010/main" val="4470881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81000" y="722621"/>
            <a:ext cx="8534400" cy="5412757"/>
          </a:xfrm>
        </p:spPr>
      </p:pic>
    </p:spTree>
    <p:extLst>
      <p:ext uri="{BB962C8B-B14F-4D97-AF65-F5344CB8AC3E}">
        <p14:creationId xmlns:p14="http://schemas.microsoft.com/office/powerpoint/2010/main" val="81385026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457200"/>
          </a:xfrm>
        </p:spPr>
        <p:txBody>
          <a:bodyPr>
            <a:normAutofit fontScale="90000"/>
          </a:bodyPr>
          <a:lstStyle/>
          <a:p>
            <a:pPr algn="ctr"/>
            <a:r>
              <a:rPr lang="en-US" sz="2800" b="1" i="1" dirty="0">
                <a:solidFill>
                  <a:schemeClr val="tx1"/>
                </a:solidFill>
                <a:latin typeface="+mn-lt"/>
              </a:rPr>
              <a:t>In Situ</a:t>
            </a:r>
            <a:r>
              <a:rPr lang="en-US" sz="2800" b="1" dirty="0">
                <a:solidFill>
                  <a:schemeClr val="tx1"/>
                </a:solidFill>
                <a:latin typeface="+mn-lt"/>
              </a:rPr>
              <a:t> Bioremediation Pilot Study</a:t>
            </a:r>
            <a:endParaRPr lang="en-US" sz="2800" dirty="0">
              <a:solidFill>
                <a:schemeClr val="tx1"/>
              </a:solidFill>
              <a:latin typeface="+mn-lt"/>
            </a:endParaRPr>
          </a:p>
        </p:txBody>
      </p:sp>
      <p:sp>
        <p:nvSpPr>
          <p:cNvPr id="3" name="Content Placeholder 2"/>
          <p:cNvSpPr>
            <a:spLocks noGrp="1"/>
          </p:cNvSpPr>
          <p:nvPr>
            <p:ph idx="1"/>
          </p:nvPr>
        </p:nvSpPr>
        <p:spPr>
          <a:xfrm>
            <a:off x="457200" y="1295400"/>
            <a:ext cx="8229600" cy="5105400"/>
          </a:xfrm>
        </p:spPr>
        <p:txBody>
          <a:bodyPr>
            <a:normAutofit fontScale="77500" lnSpcReduction="20000"/>
          </a:bodyPr>
          <a:lstStyle/>
          <a:p>
            <a:pPr marL="0" indent="0">
              <a:buNone/>
            </a:pPr>
            <a:r>
              <a:rPr lang="en-US" dirty="0"/>
              <a:t>To assist in the evaluation of remedial alternatives, a bioremediation pilot test was conducted to assess the efficacy of bioremediation for reducing petroleum hydrocarbon concentrations in groundwater.  </a:t>
            </a:r>
            <a:endParaRPr lang="en-US" dirty="0" smtClean="0"/>
          </a:p>
          <a:p>
            <a:pPr marL="0" indent="0">
              <a:buNone/>
            </a:pPr>
            <a:endParaRPr lang="en-US" dirty="0"/>
          </a:p>
          <a:p>
            <a:pPr lvl="0"/>
            <a:r>
              <a:rPr lang="en-US" dirty="0"/>
              <a:t>The 7-day bioremediation pilot test was performed in March </a:t>
            </a:r>
            <a:r>
              <a:rPr lang="en-US" dirty="0" smtClean="0"/>
              <a:t>2017</a:t>
            </a:r>
          </a:p>
          <a:p>
            <a:pPr marL="0" lvl="0" indent="0">
              <a:buNone/>
            </a:pPr>
            <a:r>
              <a:rPr lang="en-US" dirty="0" smtClean="0"/>
              <a:t> </a:t>
            </a:r>
            <a:endParaRPr lang="en-US" dirty="0"/>
          </a:p>
          <a:p>
            <a:pPr lvl="0"/>
            <a:r>
              <a:rPr lang="en-US" dirty="0"/>
              <a:t>During the latter portion of the pilot test, traces of the injected surfactant solution were observed in monitoring wells located at least 15 feet away from the injection wells, indicating that the soil permeability in the saturated zone is amenable to injection and recirculation. </a:t>
            </a:r>
            <a:endParaRPr lang="en-US" dirty="0" smtClean="0"/>
          </a:p>
          <a:p>
            <a:pPr marL="0" lvl="0" indent="0">
              <a:buNone/>
            </a:pPr>
            <a:r>
              <a:rPr lang="en-US" dirty="0" smtClean="0"/>
              <a:t> </a:t>
            </a:r>
            <a:endParaRPr lang="en-US" dirty="0"/>
          </a:p>
          <a:p>
            <a:pPr lvl="0"/>
            <a:r>
              <a:rPr lang="en-US" sz="2800" dirty="0"/>
              <a:t>May 2017, approximately 2 months following the pilot study. </a:t>
            </a:r>
          </a:p>
          <a:p>
            <a:pPr lvl="1"/>
            <a:r>
              <a:rPr lang="en-US" dirty="0"/>
              <a:t>A preliminary evaluation of these data indicate that in general, constituent concentrations decreased on the western side of the site and increased or were consistent with previous results in the central portion of the site.</a:t>
            </a:r>
          </a:p>
          <a:p>
            <a:pPr marL="0" indent="0">
              <a:lnSpc>
                <a:spcPct val="200000"/>
              </a:lnSpc>
              <a:buNone/>
            </a:pPr>
            <a:endParaRPr lang="en-US" dirty="0">
              <a:effectLst/>
            </a:endParaRPr>
          </a:p>
        </p:txBody>
      </p:sp>
      <p:sp>
        <p:nvSpPr>
          <p:cNvPr id="4" name="Title 1"/>
          <p:cNvSpPr txBox="1">
            <a:spLocks/>
          </p:cNvSpPr>
          <p:nvPr/>
        </p:nvSpPr>
        <p:spPr>
          <a:xfrm>
            <a:off x="381000" y="5486400"/>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3600" b="0" i="0" u="none" strike="noStrike" kern="1200" cap="none" spc="0" normalizeH="0" baseline="0" noProof="0" dirty="0">
              <a:ln>
                <a:noFill/>
              </a:ln>
              <a:solidFill>
                <a:schemeClr val="tx1"/>
              </a:solidFill>
              <a:effectLst/>
              <a:uLnTx/>
              <a:uFillTx/>
              <a:latin typeface="Lucida Sans" pitchFamily="34" charset="0"/>
              <a:ea typeface="+mj-ea"/>
              <a:cs typeface="+mj-cs"/>
            </a:endParaRPr>
          </a:p>
        </p:txBody>
      </p:sp>
    </p:spTree>
    <p:extLst>
      <p:ext uri="{BB962C8B-B14F-4D97-AF65-F5344CB8AC3E}">
        <p14:creationId xmlns:p14="http://schemas.microsoft.com/office/powerpoint/2010/main" val="302681508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54000" y="152400"/>
            <a:ext cx="8636000" cy="6477000"/>
          </a:xfrm>
        </p:spPr>
      </p:pic>
    </p:spTree>
    <p:extLst>
      <p:ext uri="{BB962C8B-B14F-4D97-AF65-F5344CB8AC3E}">
        <p14:creationId xmlns:p14="http://schemas.microsoft.com/office/powerpoint/2010/main" val="103519226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V="1">
            <a:off x="457200" y="658367"/>
            <a:ext cx="8229600" cy="45719"/>
          </a:xfrm>
        </p:spPr>
        <p:txBody>
          <a:bodyPr>
            <a:noAutofit/>
          </a:bodyPr>
          <a:lstStyle/>
          <a:p>
            <a:endParaRPr lang="en-US" dirty="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838200" y="838201"/>
            <a:ext cx="7772400" cy="5486400"/>
          </a:xfrm>
        </p:spPr>
      </p:pic>
    </p:spTree>
    <p:extLst>
      <p:ext uri="{BB962C8B-B14F-4D97-AF65-F5344CB8AC3E}">
        <p14:creationId xmlns:p14="http://schemas.microsoft.com/office/powerpoint/2010/main" val="392781443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57200" y="1066800"/>
            <a:ext cx="8001000" cy="5486399"/>
          </a:xfrm>
        </p:spPr>
      </p:pic>
    </p:spTree>
    <p:extLst>
      <p:ext uri="{BB962C8B-B14F-4D97-AF65-F5344CB8AC3E}">
        <p14:creationId xmlns:p14="http://schemas.microsoft.com/office/powerpoint/2010/main" val="183456050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85800" y="1143000"/>
            <a:ext cx="7696200" cy="5486399"/>
          </a:xfrm>
        </p:spPr>
      </p:pic>
    </p:spTree>
    <p:extLst>
      <p:ext uri="{BB962C8B-B14F-4D97-AF65-F5344CB8AC3E}">
        <p14:creationId xmlns:p14="http://schemas.microsoft.com/office/powerpoint/2010/main" val="22923967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743712"/>
          </a:xfrm>
        </p:spPr>
        <p:txBody>
          <a:bodyPr anchor="t">
            <a:normAutofit fontScale="90000"/>
          </a:bodyPr>
          <a:lstStyle/>
          <a:p>
            <a:pPr algn="ctr"/>
            <a:r>
              <a:rPr lang="en-US" dirty="0" smtClean="0">
                <a:solidFill>
                  <a:schemeClr val="tx1"/>
                </a:solidFill>
              </a:rPr>
              <a:t>Site and Area Background</a:t>
            </a:r>
            <a:endParaRPr lang="en-US" dirty="0">
              <a:solidFill>
                <a:schemeClr val="tx1"/>
              </a:solidFill>
            </a:endParaRPr>
          </a:p>
        </p:txBody>
      </p:sp>
      <p:sp>
        <p:nvSpPr>
          <p:cNvPr id="3" name="Content Placeholder 2"/>
          <p:cNvSpPr>
            <a:spLocks noGrp="1"/>
          </p:cNvSpPr>
          <p:nvPr>
            <p:ph idx="1"/>
          </p:nvPr>
        </p:nvSpPr>
        <p:spPr/>
        <p:txBody>
          <a:bodyPr>
            <a:normAutofit/>
          </a:bodyPr>
          <a:lstStyle/>
          <a:p>
            <a:pPr>
              <a:lnSpc>
                <a:spcPct val="150000"/>
              </a:lnSpc>
            </a:pPr>
            <a:r>
              <a:rPr lang="en-US" dirty="0">
                <a:latin typeface="Times New Roman" panose="02020603050405020304" pitchFamily="18" charset="0"/>
                <a:cs typeface="Times New Roman" panose="02020603050405020304" pitchFamily="18" charset="0"/>
              </a:rPr>
              <a:t>The Property is approximately 0.26 acres, located southeast of the intersection between 24 Ave East (a very busy street) and East McGraw Street, approximately 1800 feet south of Lake Washington.  It is in the Montlake neighborhood which consists mainly of residential houses and buildings, with some small commercial business located west of the Site along 24</a:t>
            </a:r>
            <a:r>
              <a:rPr lang="en-US" baseline="30000" dirty="0">
                <a:latin typeface="Times New Roman" panose="02020603050405020304" pitchFamily="18" charset="0"/>
                <a:cs typeface="Times New Roman" panose="02020603050405020304" pitchFamily="18" charset="0"/>
              </a:rPr>
              <a:t>th</a:t>
            </a:r>
            <a:r>
              <a:rPr lang="en-US" dirty="0">
                <a:latin typeface="Times New Roman" panose="02020603050405020304" pitchFamily="18" charset="0"/>
                <a:cs typeface="Times New Roman" panose="02020603050405020304" pitchFamily="18" charset="0"/>
              </a:rPr>
              <a:t> Ave East. </a:t>
            </a:r>
          </a:p>
        </p:txBody>
      </p:sp>
    </p:spTree>
    <p:extLst>
      <p:ext uri="{BB962C8B-B14F-4D97-AF65-F5344CB8AC3E}">
        <p14:creationId xmlns:p14="http://schemas.microsoft.com/office/powerpoint/2010/main" val="407730585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972312"/>
          </a:xfrm>
        </p:spPr>
        <p:txBody>
          <a:bodyPr anchor="ctr">
            <a:normAutofit fontScale="90000"/>
          </a:bodyPr>
          <a:lstStyle/>
          <a:p>
            <a:pPr algn="ctr"/>
            <a:r>
              <a:rPr lang="en-US" sz="4000" b="1" dirty="0">
                <a:solidFill>
                  <a:schemeClr val="tx1"/>
                </a:solidFill>
              </a:rPr>
              <a:t>Feasibility Study, </a:t>
            </a:r>
            <a:r>
              <a:rPr lang="en-US" sz="4000" b="1" dirty="0" smtClean="0">
                <a:solidFill>
                  <a:schemeClr val="tx1"/>
                </a:solidFill>
              </a:rPr>
              <a:t>Preferred Cleanup Alternative </a:t>
            </a:r>
            <a:endParaRPr lang="en-US" sz="4000" dirty="0">
              <a:solidFill>
                <a:schemeClr val="tx1"/>
              </a:solidFill>
            </a:endParaRPr>
          </a:p>
        </p:txBody>
      </p:sp>
      <p:sp>
        <p:nvSpPr>
          <p:cNvPr id="3" name="Content Placeholder 2"/>
          <p:cNvSpPr>
            <a:spLocks noGrp="1"/>
          </p:cNvSpPr>
          <p:nvPr>
            <p:ph idx="1"/>
          </p:nvPr>
        </p:nvSpPr>
        <p:spPr>
          <a:xfrm>
            <a:off x="457200" y="1676400"/>
            <a:ext cx="8229600" cy="4648200"/>
          </a:xfrm>
        </p:spPr>
        <p:txBody>
          <a:bodyPr>
            <a:normAutofit/>
          </a:bodyPr>
          <a:lstStyle/>
          <a:p>
            <a:pPr marL="0" indent="0">
              <a:buNone/>
            </a:pPr>
            <a:endParaRPr lang="en-US" b="1" u="sng" dirty="0"/>
          </a:p>
          <a:p>
            <a:pPr marL="0" indent="0">
              <a:buNone/>
            </a:pPr>
            <a:r>
              <a:rPr lang="en-US" b="1" u="sng" dirty="0" smtClean="0"/>
              <a:t>Recommended </a:t>
            </a:r>
            <a:r>
              <a:rPr lang="en-US" b="1" u="sng" dirty="0"/>
              <a:t>Remedial </a:t>
            </a:r>
            <a:r>
              <a:rPr lang="en-US" b="1" u="sng" dirty="0" smtClean="0"/>
              <a:t>Alternative</a:t>
            </a:r>
            <a:endParaRPr lang="en-US" dirty="0"/>
          </a:p>
          <a:p>
            <a:pPr marL="393192" lvl="1" indent="0">
              <a:buNone/>
            </a:pPr>
            <a:r>
              <a:rPr lang="en-US" sz="1500" dirty="0"/>
              <a:t>The preferred remedial action for the Site includes a combination of Alternative 5 (</a:t>
            </a:r>
            <a:r>
              <a:rPr lang="en-US" sz="1500" i="1" dirty="0"/>
              <a:t>In Situ</a:t>
            </a:r>
            <a:r>
              <a:rPr lang="en-US" sz="1500" dirty="0"/>
              <a:t> Bioremediation) to address impacted site saturated soil and groundwater and Alternative 2 (Soil Vapor Extraction) to support remediation of the vadose zone and to mitigate the VI pathway into on-property buildings.</a:t>
            </a:r>
          </a:p>
          <a:p>
            <a:pPr marL="393192" lvl="1" indent="0">
              <a:buNone/>
            </a:pPr>
            <a:r>
              <a:rPr lang="en-US" sz="1500" dirty="0"/>
              <a:t>  </a:t>
            </a:r>
          </a:p>
          <a:p>
            <a:pPr marL="393192" lvl="1" indent="0">
              <a:buNone/>
            </a:pPr>
            <a:r>
              <a:rPr lang="en-US" sz="1500" dirty="0"/>
              <a:t>Of the alternatives evaluated, Alternative 5 provides the shortest estimated timeframe for completion and the highest potential to permanently attain soil and groundwater cleanup levels.</a:t>
            </a:r>
          </a:p>
          <a:p>
            <a:pPr marL="393192" lvl="1" indent="0">
              <a:buNone/>
            </a:pPr>
            <a:r>
              <a:rPr lang="en-US" sz="1500" dirty="0"/>
              <a:t>  </a:t>
            </a:r>
          </a:p>
          <a:p>
            <a:pPr marL="393192" lvl="1" indent="0">
              <a:buNone/>
            </a:pPr>
            <a:r>
              <a:rPr lang="en-US" sz="1500" dirty="0" smtClean="0"/>
              <a:t>Alternative </a:t>
            </a:r>
            <a:r>
              <a:rPr lang="en-US" sz="1500" dirty="0"/>
              <a:t>5 </a:t>
            </a:r>
            <a:r>
              <a:rPr lang="en-US" sz="1500" dirty="0" smtClean="0"/>
              <a:t>will </a:t>
            </a:r>
            <a:r>
              <a:rPr lang="en-US" sz="1500" dirty="0"/>
              <a:t>not fully address the unsaturated zone and would not mitigate the VI pathway.  Consequently, the combination of Alternative 5 and Alternative 2 is the most protective of human health and the environment and best addresses the remedial action objectives.  </a:t>
            </a:r>
            <a:endParaRPr lang="en-US" sz="1500" dirty="0" smtClean="0"/>
          </a:p>
          <a:p>
            <a:pPr marL="393192" lvl="1" indent="0">
              <a:buNone/>
            </a:pPr>
            <a:endParaRPr lang="en-US" sz="1500" dirty="0" smtClean="0"/>
          </a:p>
          <a:p>
            <a:pPr marL="393192" lvl="1" indent="0">
              <a:buNone/>
            </a:pPr>
            <a:endParaRPr lang="en-US" dirty="0"/>
          </a:p>
          <a:p>
            <a:pPr marL="393192" lvl="1" indent="0">
              <a:buNone/>
            </a:pPr>
            <a:endParaRPr lang="en-US" dirty="0"/>
          </a:p>
          <a:p>
            <a:pPr marL="0" indent="0">
              <a:buNone/>
            </a:pPr>
            <a:endParaRPr lang="en-US" dirty="0"/>
          </a:p>
        </p:txBody>
      </p:sp>
    </p:spTree>
    <p:extLst>
      <p:ext uri="{BB962C8B-B14F-4D97-AF65-F5344CB8AC3E}">
        <p14:creationId xmlns:p14="http://schemas.microsoft.com/office/powerpoint/2010/main" val="357851175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5FF84E91-7B09-4042-99C4-C45AEB1015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17494"/>
            <a:ext cx="9144000" cy="5916706"/>
          </a:xfrm>
          <a:prstGeom prst="rect">
            <a:avLst/>
          </a:prstGeom>
        </p:spPr>
      </p:pic>
      <p:sp>
        <p:nvSpPr>
          <p:cNvPr id="2" name="Title 1"/>
          <p:cNvSpPr>
            <a:spLocks noGrp="1"/>
          </p:cNvSpPr>
          <p:nvPr>
            <p:ph type="title"/>
          </p:nvPr>
        </p:nvSpPr>
        <p:spPr>
          <a:xfrm>
            <a:off x="457200" y="704088"/>
            <a:ext cx="8229600" cy="591312"/>
          </a:xfrm>
        </p:spPr>
        <p:txBody>
          <a:bodyPr anchor="ctr">
            <a:normAutofit fontScale="90000"/>
          </a:bodyPr>
          <a:lstStyle/>
          <a:p>
            <a:pPr algn="ctr"/>
            <a:r>
              <a:rPr lang="en-US" sz="3600" dirty="0"/>
              <a:t>Figure 16 Soil Vapor Extraction</a:t>
            </a:r>
          </a:p>
        </p:txBody>
      </p:sp>
    </p:spTree>
    <p:extLst>
      <p:ext uri="{BB962C8B-B14F-4D97-AF65-F5344CB8AC3E}">
        <p14:creationId xmlns:p14="http://schemas.microsoft.com/office/powerpoint/2010/main" val="226343009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383A4429-685E-40F1-B5C9-6D3E56C7BC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66800"/>
            <a:ext cx="9144000" cy="5916706"/>
          </a:xfrm>
          <a:prstGeom prst="rect">
            <a:avLst/>
          </a:prstGeom>
        </p:spPr>
      </p:pic>
      <p:sp>
        <p:nvSpPr>
          <p:cNvPr id="2" name="Title 1"/>
          <p:cNvSpPr>
            <a:spLocks noGrp="1"/>
          </p:cNvSpPr>
          <p:nvPr>
            <p:ph type="title"/>
          </p:nvPr>
        </p:nvSpPr>
        <p:spPr>
          <a:xfrm>
            <a:off x="0" y="694944"/>
            <a:ext cx="9144000" cy="743712"/>
          </a:xfrm>
        </p:spPr>
        <p:txBody>
          <a:bodyPr anchor="ctr">
            <a:normAutofit/>
          </a:bodyPr>
          <a:lstStyle/>
          <a:p>
            <a:pPr algn="ctr"/>
            <a:r>
              <a:rPr lang="en-US" sz="3200" dirty="0"/>
              <a:t>Figure </a:t>
            </a:r>
            <a:r>
              <a:rPr lang="en-US" sz="3200" dirty="0" smtClean="0"/>
              <a:t>7 </a:t>
            </a:r>
            <a:r>
              <a:rPr lang="en-US" sz="3200" dirty="0"/>
              <a:t>Soil Vapor Extraction &amp; In-Situ Bioremediation</a:t>
            </a:r>
          </a:p>
        </p:txBody>
      </p:sp>
    </p:spTree>
    <p:extLst>
      <p:ext uri="{BB962C8B-B14F-4D97-AF65-F5344CB8AC3E}">
        <p14:creationId xmlns:p14="http://schemas.microsoft.com/office/powerpoint/2010/main" val="336466554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591312"/>
          </a:xfrm>
        </p:spPr>
        <p:txBody>
          <a:bodyPr anchor="ctr">
            <a:noAutofit/>
          </a:bodyPr>
          <a:lstStyle/>
          <a:p>
            <a:pPr algn="ctr"/>
            <a:r>
              <a:rPr lang="en-US" sz="3200" b="1" dirty="0"/>
              <a:t>Cleanup Action Plan</a:t>
            </a:r>
            <a:endParaRPr lang="en-US" sz="3200" dirty="0"/>
          </a:p>
        </p:txBody>
      </p:sp>
      <p:sp>
        <p:nvSpPr>
          <p:cNvPr id="3" name="Content Placeholder 2"/>
          <p:cNvSpPr>
            <a:spLocks noGrp="1"/>
          </p:cNvSpPr>
          <p:nvPr>
            <p:ph idx="1"/>
          </p:nvPr>
        </p:nvSpPr>
        <p:spPr>
          <a:xfrm>
            <a:off x="457200" y="1447800"/>
            <a:ext cx="8229600" cy="4876800"/>
          </a:xfrm>
        </p:spPr>
        <p:txBody>
          <a:bodyPr>
            <a:normAutofit fontScale="85000" lnSpcReduction="20000"/>
          </a:bodyPr>
          <a:lstStyle/>
          <a:p>
            <a:pPr marL="0" indent="0">
              <a:buNone/>
            </a:pPr>
            <a:r>
              <a:rPr lang="en-US" sz="2200" b="1" u="sng" dirty="0"/>
              <a:t>Selected Remedial Alternative</a:t>
            </a:r>
          </a:p>
          <a:p>
            <a:pPr marL="0" indent="0">
              <a:buNone/>
            </a:pPr>
            <a:endParaRPr lang="en-US" sz="2200" dirty="0"/>
          </a:p>
          <a:p>
            <a:pPr marL="27432" indent="0">
              <a:buNone/>
            </a:pPr>
            <a:r>
              <a:rPr lang="en-US" sz="2200" dirty="0"/>
              <a:t>The preferred remedial action for the site includes a combination of Alternative 5 (</a:t>
            </a:r>
            <a:r>
              <a:rPr lang="en-US" sz="2200" i="1" dirty="0"/>
              <a:t>In Situ</a:t>
            </a:r>
            <a:r>
              <a:rPr lang="en-US" sz="2200" dirty="0"/>
              <a:t> Bioremediation) to address impacted site saturated soil and groundwater and Alternative 2 (Soil Vapor Extraction (SVE)) to enhance remediation of the vadose zone and mitigate potential VI.</a:t>
            </a:r>
          </a:p>
          <a:p>
            <a:pPr marL="27432" indent="0">
              <a:buNone/>
            </a:pPr>
            <a:endParaRPr lang="en-US" sz="2200" dirty="0"/>
          </a:p>
          <a:p>
            <a:pPr lvl="1"/>
            <a:r>
              <a:rPr lang="en-US" sz="1900" dirty="0"/>
              <a:t>Alternative 5 involves injection of a low-concentration surfactant solution followed by injection and recirculation of a combination of extracted groundwater and amendments into the target cleanup area to stimulate biodegradation of GRO and BTEX in the saturated zone (including smear zone soils). </a:t>
            </a:r>
          </a:p>
          <a:p>
            <a:pPr marL="393192" lvl="1" indent="0">
              <a:buNone/>
            </a:pPr>
            <a:endParaRPr lang="en-US" sz="1900" dirty="0"/>
          </a:p>
          <a:p>
            <a:pPr lvl="1"/>
            <a:r>
              <a:rPr lang="en-US" sz="1900" dirty="0"/>
              <a:t>Alterative 2 involves the construction of several onsite SVE wells and connection of these wells to subsurface piping connected to aboveground blower/vapor treatment equipment. </a:t>
            </a:r>
          </a:p>
          <a:p>
            <a:pPr marL="393192" lvl="1" indent="0">
              <a:buNone/>
            </a:pPr>
            <a:endParaRPr lang="en-US" sz="1900" dirty="0"/>
          </a:p>
          <a:p>
            <a:pPr lvl="1"/>
            <a:r>
              <a:rPr lang="en-US" sz="1900" dirty="0"/>
              <a:t>The system will be operated until evaluation of extracted vapor monitoring results indicates that the concentration of volatile petroleum hydrocarbon in soil gas has declined appreciably and the VI pathway is no longer potentially complete exposure pathway.</a:t>
            </a:r>
          </a:p>
        </p:txBody>
      </p:sp>
    </p:spTree>
    <p:extLst>
      <p:ext uri="{BB962C8B-B14F-4D97-AF65-F5344CB8AC3E}">
        <p14:creationId xmlns:p14="http://schemas.microsoft.com/office/powerpoint/2010/main" val="323848205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819912"/>
          </a:xfrm>
        </p:spPr>
        <p:txBody>
          <a:bodyPr anchor="t">
            <a:normAutofit fontScale="90000"/>
          </a:bodyPr>
          <a:lstStyle/>
          <a:p>
            <a:pPr algn="ctr"/>
            <a:r>
              <a:rPr lang="en-US" dirty="0">
                <a:solidFill>
                  <a:schemeClr val="tx1"/>
                </a:solidFill>
              </a:rPr>
              <a:t>Noise Control SVE System</a:t>
            </a:r>
            <a:r>
              <a:rPr lang="en-US" dirty="0"/>
              <a:t/>
            </a:r>
            <a:br>
              <a:rPr lang="en-US" dirty="0"/>
            </a:br>
            <a:endParaRPr lang="en-US" dirty="0"/>
          </a:p>
        </p:txBody>
      </p:sp>
      <p:sp>
        <p:nvSpPr>
          <p:cNvPr id="3" name="Content Placeholder 2"/>
          <p:cNvSpPr>
            <a:spLocks noGrp="1"/>
          </p:cNvSpPr>
          <p:nvPr>
            <p:ph idx="1"/>
          </p:nvPr>
        </p:nvSpPr>
        <p:spPr>
          <a:xfrm>
            <a:off x="457200" y="1600200"/>
            <a:ext cx="8229600" cy="4724400"/>
          </a:xfrm>
        </p:spPr>
        <p:txBody>
          <a:bodyPr/>
          <a:lstStyle/>
          <a:p>
            <a:pPr marL="0" indent="0">
              <a:buNone/>
            </a:pPr>
            <a:endParaRPr lang="en-US" dirty="0"/>
          </a:p>
          <a:p>
            <a:pPr marL="0" indent="0">
              <a:buNone/>
            </a:pPr>
            <a:r>
              <a:rPr lang="en-US" dirty="0" smtClean="0"/>
              <a:t>The operation of the SVE will generate a low humming noise for approximately three to six months. A Noise Mitigation Plan must be developed during the design phase of the SVE System</a:t>
            </a:r>
          </a:p>
          <a:p>
            <a:pPr marL="0" indent="0">
              <a:buNone/>
            </a:pPr>
            <a:endParaRPr lang="en-US" dirty="0"/>
          </a:p>
          <a:p>
            <a:pPr marL="0" indent="0">
              <a:buNone/>
            </a:pPr>
            <a:r>
              <a:rPr lang="en-US" dirty="0" smtClean="0"/>
              <a:t>The design must insure that any noise generated by the SVE will not exceed 55 decibels (dB(A)).</a:t>
            </a:r>
            <a:endParaRPr lang="en-US" dirty="0"/>
          </a:p>
        </p:txBody>
      </p:sp>
    </p:spTree>
    <p:extLst>
      <p:ext uri="{BB962C8B-B14F-4D97-AF65-F5344CB8AC3E}">
        <p14:creationId xmlns:p14="http://schemas.microsoft.com/office/powerpoint/2010/main" val="409055260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591312"/>
          </a:xfrm>
        </p:spPr>
        <p:txBody>
          <a:bodyPr anchor="ctr">
            <a:noAutofit/>
          </a:bodyPr>
          <a:lstStyle/>
          <a:p>
            <a:pPr algn="ctr"/>
            <a:r>
              <a:rPr lang="en-US" sz="3200" b="1" dirty="0">
                <a:solidFill>
                  <a:schemeClr val="tx1"/>
                </a:solidFill>
                <a:latin typeface="+mn-lt"/>
              </a:rPr>
              <a:t>Executive Order 05-05</a:t>
            </a:r>
          </a:p>
        </p:txBody>
      </p:sp>
      <p:sp>
        <p:nvSpPr>
          <p:cNvPr id="3" name="Content Placeholder 2"/>
          <p:cNvSpPr>
            <a:spLocks noGrp="1"/>
          </p:cNvSpPr>
          <p:nvPr>
            <p:ph idx="1"/>
          </p:nvPr>
        </p:nvSpPr>
        <p:spPr>
          <a:xfrm>
            <a:off x="457200" y="1447800"/>
            <a:ext cx="8229600" cy="4876800"/>
          </a:xfrm>
        </p:spPr>
        <p:txBody>
          <a:bodyPr>
            <a:normAutofit fontScale="92500"/>
          </a:bodyPr>
          <a:lstStyle/>
          <a:p>
            <a:pPr marL="0" indent="0">
              <a:lnSpc>
                <a:spcPct val="200000"/>
              </a:lnSpc>
              <a:buNone/>
            </a:pPr>
            <a:r>
              <a:rPr lang="en-US" sz="2400" dirty="0"/>
              <a:t>Executive Order 05-05 (Archeological and Cultural Resources) requires Ecology to consult with the Department of Archaeology and Historic Preservation (DAHP) </a:t>
            </a:r>
            <a:r>
              <a:rPr lang="en-US" sz="2400" dirty="0" smtClean="0"/>
              <a:t>and any affected </a:t>
            </a:r>
            <a:r>
              <a:rPr lang="en-US" sz="2400" dirty="0"/>
              <a:t>Tribes to determine potential impacts to cultural resources, and to develop an Inadvertent Discovery Plan if there is found that may be a historic or archaeological artifact or potential human remains</a:t>
            </a:r>
            <a:r>
              <a:rPr lang="en-US" sz="2400" dirty="0" smtClean="0"/>
              <a:t>.</a:t>
            </a:r>
            <a:endParaRPr lang="en-US" sz="2400" dirty="0"/>
          </a:p>
        </p:txBody>
      </p:sp>
    </p:spTree>
    <p:extLst>
      <p:ext uri="{BB962C8B-B14F-4D97-AF65-F5344CB8AC3E}">
        <p14:creationId xmlns:p14="http://schemas.microsoft.com/office/powerpoint/2010/main" val="117237869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591312"/>
          </a:xfrm>
        </p:spPr>
        <p:txBody>
          <a:bodyPr anchor="ctr">
            <a:noAutofit/>
          </a:bodyPr>
          <a:lstStyle/>
          <a:p>
            <a:pPr algn="ctr"/>
            <a:r>
              <a:rPr lang="en-US" sz="3200" b="1" dirty="0" smtClean="0"/>
              <a:t>RI/FS, DCAP, SEPA and Public Comment</a:t>
            </a:r>
            <a:endParaRPr lang="en-US" sz="3200" dirty="0"/>
          </a:p>
        </p:txBody>
      </p:sp>
      <p:sp>
        <p:nvSpPr>
          <p:cNvPr id="3" name="Content Placeholder 2"/>
          <p:cNvSpPr>
            <a:spLocks noGrp="1"/>
          </p:cNvSpPr>
          <p:nvPr>
            <p:ph idx="1"/>
          </p:nvPr>
        </p:nvSpPr>
        <p:spPr>
          <a:xfrm>
            <a:off x="457200" y="1447800"/>
            <a:ext cx="8229600" cy="4876800"/>
          </a:xfrm>
        </p:spPr>
        <p:txBody>
          <a:bodyPr>
            <a:normAutofit fontScale="77500" lnSpcReduction="20000"/>
          </a:bodyPr>
          <a:lstStyle/>
          <a:p>
            <a:pPr marL="0" indent="0">
              <a:lnSpc>
                <a:spcPct val="160000"/>
              </a:lnSpc>
              <a:buNone/>
            </a:pPr>
            <a:r>
              <a:rPr lang="en-US" sz="2800" dirty="0"/>
              <a:t>Public </a:t>
            </a:r>
            <a:r>
              <a:rPr lang="en-US" sz="2800" dirty="0" smtClean="0"/>
              <a:t>Comment was held from </a:t>
            </a:r>
            <a:r>
              <a:rPr lang="en-US" sz="2800" dirty="0"/>
              <a:t>September 17 to October 16, 2018</a:t>
            </a:r>
            <a:r>
              <a:rPr lang="en-US" sz="2800" dirty="0" smtClean="0"/>
              <a:t> </a:t>
            </a:r>
            <a:r>
              <a:rPr lang="en-US" sz="2800" dirty="0"/>
              <a:t>for </a:t>
            </a:r>
            <a:r>
              <a:rPr lang="en-US" sz="2800" dirty="0" smtClean="0"/>
              <a:t>the:</a:t>
            </a:r>
          </a:p>
          <a:p>
            <a:pPr>
              <a:lnSpc>
                <a:spcPct val="160000"/>
              </a:lnSpc>
            </a:pPr>
            <a:r>
              <a:rPr lang="en-US" sz="2800" dirty="0" smtClean="0"/>
              <a:t>RI/FS</a:t>
            </a:r>
            <a:r>
              <a:rPr lang="en-US" sz="2800" dirty="0"/>
              <a:t>, </a:t>
            </a:r>
            <a:endParaRPr lang="en-US" sz="2800" dirty="0" smtClean="0"/>
          </a:p>
          <a:p>
            <a:pPr>
              <a:lnSpc>
                <a:spcPct val="160000"/>
              </a:lnSpc>
            </a:pPr>
            <a:r>
              <a:rPr lang="en-US" sz="2800" dirty="0" smtClean="0"/>
              <a:t>DCAP</a:t>
            </a:r>
            <a:r>
              <a:rPr lang="en-US" sz="2800" dirty="0"/>
              <a:t>, </a:t>
            </a:r>
          </a:p>
          <a:p>
            <a:pPr>
              <a:lnSpc>
                <a:spcPct val="160000"/>
              </a:lnSpc>
            </a:pPr>
            <a:r>
              <a:rPr lang="en-US" sz="2800" dirty="0" smtClean="0"/>
              <a:t>State </a:t>
            </a:r>
            <a:r>
              <a:rPr lang="en-US" sz="2800" dirty="0"/>
              <a:t>Environmental Policy Act (SEPA) </a:t>
            </a:r>
            <a:r>
              <a:rPr lang="en-US" sz="2800" dirty="0" smtClean="0"/>
              <a:t>Checklist,</a:t>
            </a:r>
          </a:p>
          <a:p>
            <a:pPr>
              <a:lnSpc>
                <a:spcPct val="160000"/>
              </a:lnSpc>
            </a:pPr>
            <a:r>
              <a:rPr lang="en-US" sz="2800" dirty="0" smtClean="0"/>
              <a:t>Determination </a:t>
            </a:r>
            <a:r>
              <a:rPr lang="en-US" sz="2800" dirty="0"/>
              <a:t>of Non‐Significance (DNS</a:t>
            </a:r>
            <a:r>
              <a:rPr lang="en-US" sz="2800" dirty="0" smtClean="0"/>
              <a:t>),</a:t>
            </a:r>
          </a:p>
          <a:p>
            <a:pPr>
              <a:lnSpc>
                <a:spcPct val="160000"/>
              </a:lnSpc>
            </a:pPr>
            <a:r>
              <a:rPr lang="en-US" sz="2800" dirty="0" smtClean="0"/>
              <a:t>Executive Order 05-05 required Inadvertent </a:t>
            </a:r>
            <a:r>
              <a:rPr lang="en-US" sz="2800" dirty="0"/>
              <a:t>Discovery </a:t>
            </a:r>
            <a:r>
              <a:rPr lang="en-US" sz="2800" dirty="0" smtClean="0"/>
              <a:t>Plan.</a:t>
            </a:r>
            <a:endParaRPr lang="en-US" sz="2800" dirty="0"/>
          </a:p>
          <a:p>
            <a:pPr marL="0" indent="0">
              <a:buNone/>
            </a:pPr>
            <a:endParaRPr lang="en-US" sz="2800" dirty="0"/>
          </a:p>
          <a:p>
            <a:pPr marL="0" indent="0">
              <a:buNone/>
            </a:pPr>
            <a:r>
              <a:rPr lang="en-US" sz="2800" dirty="0"/>
              <a:t>With no significant comments Ecology Finalized the </a:t>
            </a:r>
            <a:r>
              <a:rPr lang="en-US" sz="2800" dirty="0" smtClean="0"/>
              <a:t>draft Cleanup </a:t>
            </a:r>
            <a:r>
              <a:rPr lang="en-US" sz="2800" dirty="0"/>
              <a:t>Action Plan without changes on November 17, 2018.</a:t>
            </a:r>
          </a:p>
        </p:txBody>
      </p:sp>
    </p:spTree>
    <p:extLst>
      <p:ext uri="{BB962C8B-B14F-4D97-AF65-F5344CB8AC3E}">
        <p14:creationId xmlns:p14="http://schemas.microsoft.com/office/powerpoint/2010/main" val="91749398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515112"/>
          </a:xfrm>
        </p:spPr>
        <p:txBody>
          <a:bodyPr>
            <a:noAutofit/>
          </a:bodyPr>
          <a:lstStyle/>
          <a:p>
            <a:pPr algn="ctr"/>
            <a:endParaRPr lang="en-US" sz="7200" dirty="0">
              <a:solidFill>
                <a:schemeClr val="tx1"/>
              </a:solidFill>
            </a:endParaRPr>
          </a:p>
        </p:txBody>
      </p:sp>
      <p:sp>
        <p:nvSpPr>
          <p:cNvPr id="3" name="Content Placeholder 2"/>
          <p:cNvSpPr>
            <a:spLocks noGrp="1"/>
          </p:cNvSpPr>
          <p:nvPr>
            <p:ph idx="1"/>
          </p:nvPr>
        </p:nvSpPr>
        <p:spPr>
          <a:xfrm>
            <a:off x="457200" y="1676400"/>
            <a:ext cx="8229600" cy="4648200"/>
          </a:xfrm>
        </p:spPr>
        <p:txBody>
          <a:bodyPr>
            <a:normAutofit/>
          </a:bodyPr>
          <a:lstStyle/>
          <a:p>
            <a:pPr marL="0" indent="0" algn="ctr">
              <a:buNone/>
            </a:pPr>
            <a:r>
              <a:rPr lang="en-US" sz="7200" smtClean="0"/>
              <a:t>Questions ?</a:t>
            </a:r>
            <a:endParaRPr lang="en-US" sz="7200" dirty="0"/>
          </a:p>
        </p:txBody>
      </p:sp>
    </p:spTree>
    <p:extLst>
      <p:ext uri="{BB962C8B-B14F-4D97-AF65-F5344CB8AC3E}">
        <p14:creationId xmlns:p14="http://schemas.microsoft.com/office/powerpoint/2010/main" val="353499112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896112"/>
          </a:xfrm>
        </p:spPr>
        <p:txBody>
          <a:bodyPr>
            <a:normAutofit fontScale="90000"/>
          </a:bodyPr>
          <a:lstStyle/>
          <a:p>
            <a:pPr algn="ctr"/>
            <a:r>
              <a:rPr lang="en-US" dirty="0"/>
              <a:t>Establish Communication Protocol</a:t>
            </a:r>
          </a:p>
        </p:txBody>
      </p:sp>
      <p:sp>
        <p:nvSpPr>
          <p:cNvPr id="3" name="Content Placeholder 2"/>
          <p:cNvSpPr>
            <a:spLocks noGrp="1"/>
          </p:cNvSpPr>
          <p:nvPr>
            <p:ph idx="1"/>
          </p:nvPr>
        </p:nvSpPr>
        <p:spPr>
          <a:xfrm>
            <a:off x="457200" y="2209800"/>
            <a:ext cx="8229600" cy="4114800"/>
          </a:xfrm>
        </p:spPr>
        <p:txBody>
          <a:bodyPr>
            <a:normAutofit/>
          </a:bodyPr>
          <a:lstStyle/>
          <a:p>
            <a:pPr>
              <a:buFont typeface="Wingdings 3" pitchFamily="18" charset="2"/>
              <a:buChar char=""/>
            </a:pPr>
            <a:r>
              <a:rPr lang="en-US" sz="2700" dirty="0">
                <a:latin typeface="Lucida Sans Unicode" pitchFamily="34" charset="0"/>
                <a:cs typeface="Lucida Sans Unicode" pitchFamily="34" charset="0"/>
              </a:rPr>
              <a:t>Ecology’s Project Team</a:t>
            </a:r>
          </a:p>
          <a:p>
            <a:pPr>
              <a:buFont typeface="Wingdings 3" pitchFamily="18" charset="2"/>
              <a:buChar char=""/>
            </a:pPr>
            <a:r>
              <a:rPr lang="en-US" sz="2700" dirty="0">
                <a:latin typeface="Lucida Sans Unicode" pitchFamily="34" charset="0"/>
                <a:cs typeface="Lucida Sans Unicode" pitchFamily="34" charset="0"/>
              </a:rPr>
              <a:t>Nordic Properties Project Team</a:t>
            </a:r>
          </a:p>
          <a:p>
            <a:pPr>
              <a:buFont typeface="Wingdings 3" pitchFamily="18" charset="2"/>
              <a:buChar char=""/>
            </a:pPr>
            <a:r>
              <a:rPr lang="en-US" sz="2700" dirty="0">
                <a:latin typeface="Lucida Sans Unicode" pitchFamily="34" charset="0"/>
                <a:cs typeface="Lucida Sans Unicode" pitchFamily="34" charset="0"/>
              </a:rPr>
              <a:t>Chevron’s Project Team</a:t>
            </a:r>
          </a:p>
          <a:p>
            <a:pPr>
              <a:buFont typeface="Wingdings 3" pitchFamily="18" charset="2"/>
              <a:buChar char=""/>
            </a:pPr>
            <a:r>
              <a:rPr lang="en-US" sz="2700" dirty="0">
                <a:latin typeface="Lucida Sans Unicode" pitchFamily="34" charset="0"/>
                <a:cs typeface="Lucida Sans Unicode" pitchFamily="34" charset="0"/>
              </a:rPr>
              <a:t>Property Owners Project Team</a:t>
            </a:r>
          </a:p>
          <a:p>
            <a:pPr>
              <a:buFont typeface="Wingdings 3" pitchFamily="18" charset="2"/>
              <a:buChar char=""/>
            </a:pPr>
            <a:endParaRPr lang="en-US" sz="2700" dirty="0">
              <a:latin typeface="Lucida Sans Unicode" pitchFamily="34" charset="0"/>
              <a:cs typeface="Lucida Sans Unicode" pitchFamily="34" charset="0"/>
            </a:endParaRPr>
          </a:p>
          <a:p>
            <a:pPr>
              <a:buFont typeface="Wingdings 3" pitchFamily="18" charset="2"/>
              <a:buChar char=""/>
            </a:pPr>
            <a:r>
              <a:rPr lang="en-US" sz="2700" dirty="0">
                <a:latin typeface="Lucida Sans Unicode" pitchFamily="34" charset="0"/>
                <a:cs typeface="Lucida Sans Unicode" pitchFamily="34" charset="0"/>
              </a:rPr>
              <a:t>Identify a primary point of contact</a:t>
            </a:r>
          </a:p>
          <a:p>
            <a:pPr>
              <a:buFont typeface="Wingdings 3" pitchFamily="18" charset="2"/>
              <a:buChar char=""/>
            </a:pPr>
            <a:r>
              <a:rPr lang="en-US" sz="2700" dirty="0">
                <a:latin typeface="Lucida Sans Unicode" pitchFamily="34" charset="0"/>
                <a:cs typeface="Lucida Sans Unicode" pitchFamily="34" charset="0"/>
              </a:rPr>
              <a:t>Other project team members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4737"/>
            <a:ext cx="9144000" cy="5788526"/>
          </a:xfrm>
          <a:prstGeom prst="rect">
            <a:avLst/>
          </a:prstGeom>
        </p:spPr>
      </p:pic>
    </p:spTree>
    <p:extLst>
      <p:ext uri="{BB962C8B-B14F-4D97-AF65-F5344CB8AC3E}">
        <p14:creationId xmlns:p14="http://schemas.microsoft.com/office/powerpoint/2010/main" val="33100990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896112"/>
          </a:xfrm>
        </p:spPr>
        <p:txBody>
          <a:bodyPr>
            <a:normAutofit fontScale="90000"/>
          </a:bodyPr>
          <a:lstStyle/>
          <a:p>
            <a:pPr algn="ctr"/>
            <a:r>
              <a:rPr lang="en-US" dirty="0"/>
              <a:t>Establish Communication Protocol</a:t>
            </a:r>
          </a:p>
        </p:txBody>
      </p:sp>
      <p:sp>
        <p:nvSpPr>
          <p:cNvPr id="3" name="Content Placeholder 2"/>
          <p:cNvSpPr>
            <a:spLocks noGrp="1"/>
          </p:cNvSpPr>
          <p:nvPr>
            <p:ph idx="1"/>
          </p:nvPr>
        </p:nvSpPr>
        <p:spPr>
          <a:xfrm>
            <a:off x="457200" y="2209800"/>
            <a:ext cx="8229600" cy="4114800"/>
          </a:xfrm>
        </p:spPr>
        <p:txBody>
          <a:bodyPr>
            <a:normAutofit/>
          </a:bodyPr>
          <a:lstStyle/>
          <a:p>
            <a:pPr>
              <a:buFont typeface="Wingdings 3" pitchFamily="18" charset="2"/>
              <a:buChar char=""/>
            </a:pPr>
            <a:r>
              <a:rPr lang="en-US" sz="2700" dirty="0">
                <a:latin typeface="Lucida Sans Unicode" pitchFamily="34" charset="0"/>
                <a:cs typeface="Lucida Sans Unicode" pitchFamily="34" charset="0"/>
              </a:rPr>
              <a:t>Ecology’s Project Team</a:t>
            </a:r>
          </a:p>
          <a:p>
            <a:pPr>
              <a:buFont typeface="Wingdings 3" pitchFamily="18" charset="2"/>
              <a:buChar char=""/>
            </a:pPr>
            <a:r>
              <a:rPr lang="en-US" sz="2700" dirty="0">
                <a:latin typeface="Lucida Sans Unicode" pitchFamily="34" charset="0"/>
                <a:cs typeface="Lucida Sans Unicode" pitchFamily="34" charset="0"/>
              </a:rPr>
              <a:t>Nordic Properties Project Team</a:t>
            </a:r>
          </a:p>
          <a:p>
            <a:pPr>
              <a:buFont typeface="Wingdings 3" pitchFamily="18" charset="2"/>
              <a:buChar char=""/>
            </a:pPr>
            <a:r>
              <a:rPr lang="en-US" sz="2700" dirty="0">
                <a:latin typeface="Lucida Sans Unicode" pitchFamily="34" charset="0"/>
                <a:cs typeface="Lucida Sans Unicode" pitchFamily="34" charset="0"/>
              </a:rPr>
              <a:t>Chevron’s Project Team</a:t>
            </a:r>
          </a:p>
          <a:p>
            <a:pPr>
              <a:buFont typeface="Wingdings 3" pitchFamily="18" charset="2"/>
              <a:buChar char=""/>
            </a:pPr>
            <a:r>
              <a:rPr lang="en-US" sz="2700" dirty="0">
                <a:latin typeface="Lucida Sans Unicode" pitchFamily="34" charset="0"/>
                <a:cs typeface="Lucida Sans Unicode" pitchFamily="34" charset="0"/>
              </a:rPr>
              <a:t>Property Owners Project Team</a:t>
            </a:r>
          </a:p>
          <a:p>
            <a:pPr>
              <a:buFont typeface="Wingdings 3" pitchFamily="18" charset="2"/>
              <a:buChar char=""/>
            </a:pPr>
            <a:endParaRPr lang="en-US" sz="2700" dirty="0">
              <a:latin typeface="Lucida Sans Unicode" pitchFamily="34" charset="0"/>
              <a:cs typeface="Lucida Sans Unicode" pitchFamily="34" charset="0"/>
            </a:endParaRPr>
          </a:p>
          <a:p>
            <a:pPr>
              <a:buFont typeface="Wingdings 3" pitchFamily="18" charset="2"/>
              <a:buChar char=""/>
            </a:pPr>
            <a:r>
              <a:rPr lang="en-US" sz="2700" dirty="0">
                <a:latin typeface="Lucida Sans Unicode" pitchFamily="34" charset="0"/>
                <a:cs typeface="Lucida Sans Unicode" pitchFamily="34" charset="0"/>
              </a:rPr>
              <a:t>Identify a primary point of contact</a:t>
            </a:r>
          </a:p>
          <a:p>
            <a:pPr>
              <a:buFont typeface="Wingdings 3" pitchFamily="18" charset="2"/>
              <a:buChar char=""/>
            </a:pPr>
            <a:r>
              <a:rPr lang="en-US" sz="2700" dirty="0">
                <a:latin typeface="Lucida Sans Unicode" pitchFamily="34" charset="0"/>
                <a:cs typeface="Lucida Sans Unicode" pitchFamily="34" charset="0"/>
              </a:rPr>
              <a:t>Other project team members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4737"/>
            <a:ext cx="9144000" cy="578852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973055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896112"/>
          </a:xfrm>
        </p:spPr>
        <p:txBody>
          <a:bodyPr anchor="t"/>
          <a:lstStyle/>
          <a:p>
            <a:pPr algn="ctr"/>
            <a:r>
              <a:rPr lang="en-US" dirty="0" smtClean="0">
                <a:solidFill>
                  <a:schemeClr val="tx1"/>
                </a:solidFill>
              </a:rPr>
              <a:t>Looking South on 24</a:t>
            </a:r>
            <a:r>
              <a:rPr lang="en-US" baseline="30000" dirty="0" smtClean="0">
                <a:solidFill>
                  <a:schemeClr val="tx1"/>
                </a:solidFill>
              </a:rPr>
              <a:t>th</a:t>
            </a:r>
            <a:r>
              <a:rPr lang="en-US" dirty="0" smtClean="0">
                <a:solidFill>
                  <a:schemeClr val="tx1"/>
                </a:solidFill>
              </a:rPr>
              <a:t> Ave E</a:t>
            </a:r>
            <a:endParaRPr lang="en-US" dirty="0">
              <a:solidFill>
                <a:schemeClr val="tx1"/>
              </a:solidFill>
            </a:endParaRP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645709" y="1935163"/>
            <a:ext cx="5852582" cy="4389437"/>
          </a:xfrm>
        </p:spPr>
      </p:pic>
    </p:spTree>
    <p:extLst>
      <p:ext uri="{BB962C8B-B14F-4D97-AF65-F5344CB8AC3E}">
        <p14:creationId xmlns:p14="http://schemas.microsoft.com/office/powerpoint/2010/main" val="31578907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896112"/>
          </a:xfrm>
        </p:spPr>
        <p:txBody>
          <a:bodyPr anchor="t"/>
          <a:lstStyle/>
          <a:p>
            <a:pPr algn="ctr"/>
            <a:r>
              <a:rPr lang="en-US" dirty="0" smtClean="0">
                <a:solidFill>
                  <a:schemeClr val="tx1"/>
                </a:solidFill>
              </a:rPr>
              <a:t>Really Tight Working Conditions</a:t>
            </a:r>
            <a:endParaRPr lang="en-US" dirty="0">
              <a:solidFill>
                <a:schemeClr val="tx1"/>
              </a:solidFill>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90600" y="1600200"/>
            <a:ext cx="7239000" cy="4724399"/>
          </a:xfrm>
        </p:spPr>
      </p:pic>
    </p:spTree>
    <p:extLst>
      <p:ext uri="{BB962C8B-B14F-4D97-AF65-F5344CB8AC3E}">
        <p14:creationId xmlns:p14="http://schemas.microsoft.com/office/powerpoint/2010/main" val="21027330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896112"/>
          </a:xfrm>
        </p:spPr>
        <p:txBody>
          <a:bodyPr anchor="t"/>
          <a:lstStyle/>
          <a:p>
            <a:pPr algn="ctr"/>
            <a:r>
              <a:rPr lang="en-US" dirty="0" smtClean="0">
                <a:solidFill>
                  <a:schemeClr val="tx1"/>
                </a:solidFill>
              </a:rPr>
              <a:t>Looking South on 24</a:t>
            </a:r>
            <a:r>
              <a:rPr lang="en-US" baseline="30000" dirty="0" smtClean="0">
                <a:solidFill>
                  <a:schemeClr val="tx1"/>
                </a:solidFill>
              </a:rPr>
              <a:t>th</a:t>
            </a:r>
            <a:r>
              <a:rPr lang="en-US" dirty="0" smtClean="0">
                <a:solidFill>
                  <a:schemeClr val="tx1"/>
                </a:solidFill>
              </a:rPr>
              <a:t> Ave E</a:t>
            </a:r>
            <a:endParaRPr lang="en-US" dirty="0">
              <a:solidFill>
                <a:schemeClr val="tx1"/>
              </a:solidFill>
            </a:endParaRP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828800" y="1600200"/>
            <a:ext cx="4952999" cy="5029199"/>
          </a:xfrm>
        </p:spPr>
      </p:pic>
    </p:spTree>
    <p:extLst>
      <p:ext uri="{BB962C8B-B14F-4D97-AF65-F5344CB8AC3E}">
        <p14:creationId xmlns:p14="http://schemas.microsoft.com/office/powerpoint/2010/main" val="34626455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896112"/>
          </a:xfrm>
        </p:spPr>
        <p:txBody>
          <a:bodyPr anchor="t"/>
          <a:lstStyle/>
          <a:p>
            <a:pPr algn="ctr"/>
            <a:r>
              <a:rPr lang="en-US" dirty="0" smtClean="0">
                <a:solidFill>
                  <a:schemeClr val="tx1"/>
                </a:solidFill>
              </a:rPr>
              <a:t>Looking North on 24</a:t>
            </a:r>
            <a:r>
              <a:rPr lang="en-US" baseline="30000" dirty="0" smtClean="0">
                <a:solidFill>
                  <a:schemeClr val="tx1"/>
                </a:solidFill>
              </a:rPr>
              <a:t>th</a:t>
            </a:r>
            <a:r>
              <a:rPr lang="en-US" dirty="0" smtClean="0">
                <a:solidFill>
                  <a:schemeClr val="tx1"/>
                </a:solidFill>
              </a:rPr>
              <a:t> Ave E</a:t>
            </a:r>
            <a:endParaRPr lang="en-US" dirty="0">
              <a:solidFill>
                <a:schemeClr val="tx1"/>
              </a:solidFill>
            </a:endParaRP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66800" y="1600201"/>
            <a:ext cx="7239000" cy="4724400"/>
          </a:xfrm>
        </p:spPr>
      </p:pic>
    </p:spTree>
    <p:extLst>
      <p:ext uri="{BB962C8B-B14F-4D97-AF65-F5344CB8AC3E}">
        <p14:creationId xmlns:p14="http://schemas.microsoft.com/office/powerpoint/2010/main" val="6529956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3122</TotalTime>
  <Words>1725</Words>
  <Application>Microsoft Office PowerPoint</Application>
  <PresentationFormat>On-screen Show (4:3)</PresentationFormat>
  <Paragraphs>179</Paragraphs>
  <Slides>37</Slides>
  <Notes>30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37</vt:i4>
      </vt:variant>
    </vt:vector>
  </HeadingPairs>
  <TitlesOfParts>
    <vt:vector size="46" baseType="lpstr">
      <vt:lpstr>Arial</vt:lpstr>
      <vt:lpstr>Calibri</vt:lpstr>
      <vt:lpstr>Constantia</vt:lpstr>
      <vt:lpstr>Lucida Sans</vt:lpstr>
      <vt:lpstr>Lucida Sans Unicode</vt:lpstr>
      <vt:lpstr>Times New Roman</vt:lpstr>
      <vt:lpstr>Wingdings 2</vt:lpstr>
      <vt:lpstr>Wingdings 3</vt:lpstr>
      <vt:lpstr>Flow</vt:lpstr>
      <vt:lpstr>Circle K Station 1461 Architectural &amp; Engineering Project Support Informational Meeting</vt:lpstr>
      <vt:lpstr>PowerPoint Presentation</vt:lpstr>
      <vt:lpstr>Site and Area Background</vt:lpstr>
      <vt:lpstr>Establish Communication Protocol</vt:lpstr>
      <vt:lpstr>Establish Communication Protocol</vt:lpstr>
      <vt:lpstr>Looking South on 24th Ave E</vt:lpstr>
      <vt:lpstr>Really Tight Working Conditions</vt:lpstr>
      <vt:lpstr>Looking South on 24th Ave E</vt:lpstr>
      <vt:lpstr>Looking North on 24th Ave E</vt:lpstr>
      <vt:lpstr>Looking west uphill E McGraw</vt:lpstr>
      <vt:lpstr>Montlake Library located across the Street on 24th Ave</vt:lpstr>
      <vt:lpstr>Old Ecology Pump &amp; Treat Vault</vt:lpstr>
      <vt:lpstr>Vault location on North Side of building</vt:lpstr>
      <vt:lpstr>Inside the vault</vt:lpstr>
      <vt:lpstr>Remedial Investigation and Current Site Conditions</vt:lpstr>
      <vt:lpstr>Current Site Conditions</vt:lpstr>
      <vt:lpstr>Figure 6 Soil Sample Results</vt:lpstr>
      <vt:lpstr>Current Site Conditions Groundwater</vt:lpstr>
      <vt:lpstr>Figure 11 Groundwater Potentiometric Surface 2016</vt:lpstr>
      <vt:lpstr>Current Site Conditions Groundwater</vt:lpstr>
      <vt:lpstr>Current Site Conditions</vt:lpstr>
      <vt:lpstr>PowerPoint Presentation</vt:lpstr>
      <vt:lpstr>Current Site Conditions</vt:lpstr>
      <vt:lpstr>PowerPoint Presentation</vt:lpstr>
      <vt:lpstr>In Situ Bioremediation Pilot Study</vt:lpstr>
      <vt:lpstr>PowerPoint Presentation</vt:lpstr>
      <vt:lpstr>PowerPoint Presentation</vt:lpstr>
      <vt:lpstr>PowerPoint Presentation</vt:lpstr>
      <vt:lpstr>PowerPoint Presentation</vt:lpstr>
      <vt:lpstr>Feasibility Study, Preferred Cleanup Alternative </vt:lpstr>
      <vt:lpstr>Figure 16 Soil Vapor Extraction</vt:lpstr>
      <vt:lpstr>Figure 7 Soil Vapor Extraction &amp; In-Situ Bioremediation</vt:lpstr>
      <vt:lpstr>Cleanup Action Plan</vt:lpstr>
      <vt:lpstr>Noise Control SVE System </vt:lpstr>
      <vt:lpstr>Executive Order 05-05</vt:lpstr>
      <vt:lpstr>RI/FS, DCAP, SEPA and Public Comment</vt:lpstr>
      <vt:lpstr>PowerPoint Presentation</vt:lpstr>
    </vt:vector>
  </TitlesOfParts>
  <Company>Kennedy/Jenks Consultants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jessicafaragalli</dc:creator>
  <cp:lastModifiedBy>Myers, Dale - TCP (ECY)</cp:lastModifiedBy>
  <cp:revision>217</cp:revision>
  <cp:lastPrinted>2016-09-08T23:19:38Z</cp:lastPrinted>
  <dcterms:created xsi:type="dcterms:W3CDTF">2014-02-04T16:58:28Z</dcterms:created>
  <dcterms:modified xsi:type="dcterms:W3CDTF">2019-09-30T22:14:25Z</dcterms:modified>
</cp:coreProperties>
</file>