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26"/>
  </p:notesMasterIdLst>
  <p:handoutMasterIdLst>
    <p:handoutMasterId r:id="rId27"/>
  </p:handoutMasterIdLst>
  <p:sldIdLst>
    <p:sldId id="417" r:id="rId6"/>
    <p:sldId id="412" r:id="rId7"/>
    <p:sldId id="437" r:id="rId8"/>
    <p:sldId id="440" r:id="rId9"/>
    <p:sldId id="464" r:id="rId10"/>
    <p:sldId id="442" r:id="rId11"/>
    <p:sldId id="466" r:id="rId12"/>
    <p:sldId id="467" r:id="rId13"/>
    <p:sldId id="468" r:id="rId14"/>
    <p:sldId id="469" r:id="rId15"/>
    <p:sldId id="465" r:id="rId16"/>
    <p:sldId id="474" r:id="rId17"/>
    <p:sldId id="475" r:id="rId18"/>
    <p:sldId id="471" r:id="rId19"/>
    <p:sldId id="476" r:id="rId20"/>
    <p:sldId id="472" r:id="rId21"/>
    <p:sldId id="455" r:id="rId22"/>
    <p:sldId id="458" r:id="rId23"/>
    <p:sldId id="473" r:id="rId24"/>
    <p:sldId id="459" r:id="rId25"/>
  </p:sldIdLst>
  <p:sldSz cx="18284825" cy="10285413"/>
  <p:notesSz cx="7010400" cy="9296400"/>
  <p:embeddedFontLst>
    <p:embeddedFont>
      <p:font typeface="Franklin Gothic Medium" panose="020B0603020102020204" pitchFamily="34" charset="0"/>
      <p:regular r:id="rId28"/>
      <p:italic r:id="rId29"/>
    </p:embeddedFont>
    <p:embeddedFont>
      <p:font typeface="Yu Gothic" panose="020B0400000000000000" pitchFamily="34" charset="-128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Roboto Medium" panose="020B0604020202020204" charset="0"/>
      <p:regular r:id="rId38"/>
      <p: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88F"/>
    <a:srgbClr val="333300"/>
    <a:srgbClr val="C4D2E2"/>
    <a:srgbClr val="97B1CD"/>
    <a:srgbClr val="DAE1E9"/>
    <a:srgbClr val="7D9DC1"/>
    <a:srgbClr val="666633"/>
    <a:srgbClr val="80A8CD"/>
    <a:srgbClr val="7AA456"/>
    <a:srgbClr val="8DA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9" autoAdjust="0"/>
    <p:restoredTop sz="90909" autoAdjust="0"/>
  </p:normalViewPr>
  <p:slideViewPr>
    <p:cSldViewPr snapToGrid="0" showGuides="1">
      <p:cViewPr varScale="1">
        <p:scale>
          <a:sx n="66" d="100"/>
          <a:sy n="66" d="100"/>
        </p:scale>
        <p:origin x="96" y="570"/>
      </p:cViewPr>
      <p:guideLst>
        <p:guide orient="horz" pos="3240"/>
        <p:guide pos="5759"/>
      </p:guideLst>
    </p:cSldViewPr>
  </p:slideViewPr>
  <p:outlineViewPr>
    <p:cViewPr>
      <p:scale>
        <a:sx n="33" d="100"/>
        <a:sy n="33" d="100"/>
      </p:scale>
      <p:origin x="0" y="-676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6" d="100"/>
        <a:sy n="26" d="100"/>
      </p:scale>
      <p:origin x="0" y="-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693B22-60B4-4521-BF44-5FBB44150C1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8C64EF-1923-45AA-93F6-14713C21E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02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14B700-E454-4935-A6FA-FD6D01281268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F180D7-54DB-4F7F-AE75-6A18932822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better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82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33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This figure will be replaced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716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52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678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711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4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97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67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83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95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37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890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85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02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63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603" y="1683285"/>
            <a:ext cx="13713619" cy="3580847"/>
          </a:xfr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603" y="5402223"/>
            <a:ext cx="13713619" cy="2483260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663" indent="0" algn="ctr">
              <a:buNone/>
              <a:defRPr sz="2999"/>
            </a:lvl2pPr>
            <a:lvl3pPr marL="1371326" indent="0" algn="ctr">
              <a:buNone/>
              <a:defRPr sz="2699"/>
            </a:lvl3pPr>
            <a:lvl4pPr marL="2056989" indent="0" algn="ctr">
              <a:buNone/>
              <a:defRPr sz="2400"/>
            </a:lvl4pPr>
            <a:lvl5pPr marL="2742651" indent="0" algn="ctr">
              <a:buNone/>
              <a:defRPr sz="2400"/>
            </a:lvl5pPr>
            <a:lvl6pPr marL="3428314" indent="0" algn="ctr">
              <a:buNone/>
              <a:defRPr sz="2400"/>
            </a:lvl6pPr>
            <a:lvl7pPr marL="4113977" indent="0" algn="ctr">
              <a:buNone/>
              <a:defRPr sz="2400"/>
            </a:lvl7pPr>
            <a:lvl8pPr marL="4799640" indent="0" algn="ctr">
              <a:buNone/>
              <a:defRPr sz="2400"/>
            </a:lvl8pPr>
            <a:lvl9pPr marL="5485303" indent="0" algn="ctr">
              <a:buNone/>
              <a:defRPr sz="24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643722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68483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5078" y="547603"/>
            <a:ext cx="3942665" cy="8716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082" y="547603"/>
            <a:ext cx="11599436" cy="871641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778668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8284825" cy="5811864"/>
          </a:xfrm>
          <a:solidFill>
            <a:srgbClr val="44688F"/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" y="5851783"/>
            <a:ext cx="18284824" cy="105448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7188201"/>
            <a:ext cx="18284823" cy="16637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800"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484" y="9044385"/>
            <a:ext cx="3447038" cy="10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039" y="-1588"/>
            <a:ext cx="6509504" cy="10286207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184" y="3633536"/>
            <a:ext cx="5333137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142413" y="1433513"/>
            <a:ext cx="1052310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44688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305003" y="1504594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387618" y="2003053"/>
            <a:ext cx="4875132" cy="337024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0387618" y="1433514"/>
            <a:ext cx="487513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142413" y="3026858"/>
            <a:ext cx="1052310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44688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305003" y="3097938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387618" y="3596397"/>
            <a:ext cx="4875132" cy="337024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0387618" y="3026857"/>
            <a:ext cx="487513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142413" y="4620201"/>
            <a:ext cx="1052310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44688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05003" y="4691281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387618" y="5189740"/>
            <a:ext cx="4875132" cy="337024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387618" y="4620201"/>
            <a:ext cx="487513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42413" y="6213544"/>
            <a:ext cx="1052310" cy="1052493"/>
            <a:chOff x="9144000" y="1433513"/>
            <a:chExt cx="1408161" cy="140816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44688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05003" y="6284624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387618" y="6783083"/>
            <a:ext cx="4875132" cy="337024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387618" y="6213544"/>
            <a:ext cx="487513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9142413" y="7806888"/>
            <a:ext cx="1052310" cy="1052493"/>
            <a:chOff x="9144000" y="1433513"/>
            <a:chExt cx="1408161" cy="1408161"/>
          </a:xfrm>
        </p:grpSpPr>
        <p:sp>
          <p:nvSpPr>
            <p:cNvPr id="32" name="Rectangle 31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44688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05003" y="7877968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0387618" y="8376427"/>
            <a:ext cx="4875132" cy="337024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0387618" y="7806888"/>
            <a:ext cx="487513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Rectangle 36"/>
          <p:cNvSpPr/>
          <p:nvPr userDrawn="1"/>
        </p:nvSpPr>
        <p:spPr>
          <a:xfrm rot="5400000">
            <a:off x="1385251" y="5097216"/>
            <a:ext cx="10286206" cy="89392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1519262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6923652" y="7424749"/>
            <a:ext cx="1052310" cy="1052493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C4D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87388" y="7495829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77369"/>
            <a:ext cx="6513969" cy="94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513969" y="7015163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513969" y="7015163"/>
            <a:ext cx="187167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385644" y="5143501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8385644" y="5143501"/>
            <a:ext cx="187167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0273981" y="3270250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10273982" y="3270250"/>
            <a:ext cx="801084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8795327" y="5553087"/>
            <a:ext cx="1052310" cy="1052493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C4D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959063" y="5624167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683665" y="3679836"/>
            <a:ext cx="1052310" cy="1052493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C4D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847401" y="3750916"/>
            <a:ext cx="724836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87757" y="7396544"/>
            <a:ext cx="4912826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2763" y="7630714"/>
            <a:ext cx="4159779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23835" y="5769282"/>
            <a:ext cx="4159779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726496" y="3893782"/>
            <a:ext cx="4159779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2974" y="5518988"/>
            <a:ext cx="4912826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68893" y="3645737"/>
            <a:ext cx="4912826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22075" y="1250122"/>
            <a:ext cx="12240675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076" y="2293031"/>
            <a:ext cx="12240675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  <p:cxnSp>
        <p:nvCxnSpPr>
          <p:cNvPr id="49" name="Straight Connector 48"/>
          <p:cNvCxnSpPr/>
          <p:nvPr userDrawn="1"/>
        </p:nvCxnSpPr>
        <p:spPr>
          <a:xfrm flipH="1">
            <a:off x="925791" y="9680515"/>
            <a:ext cx="15865182" cy="0"/>
          </a:xfrm>
          <a:prstGeom prst="line">
            <a:avLst/>
          </a:prstGeom>
          <a:ln w="12700">
            <a:solidFill>
              <a:srgbClr val="446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97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192"/>
            <a:ext cx="9142413" cy="10286207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626" y="2086657"/>
            <a:ext cx="6098957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844747" y="2918733"/>
            <a:ext cx="7451032" cy="2107520"/>
          </a:xfrm>
        </p:spPr>
        <p:txBody>
          <a:bodyPr numCol="1" spcCol="540000" anchor="t">
            <a:normAutofit/>
          </a:bodyPr>
          <a:lstStyle>
            <a:lvl1pPr marL="342900" indent="-342900" algn="just">
              <a:spcBef>
                <a:spcPts val="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844747" y="2154012"/>
            <a:ext cx="7451031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rgbClr val="44688F"/>
                </a:solidFill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844747" y="5973990"/>
            <a:ext cx="7451032" cy="2107520"/>
          </a:xfrm>
        </p:spPr>
        <p:txBody>
          <a:bodyPr numCol="1" spcCol="540000" anchor="t">
            <a:normAutofit/>
          </a:bodyPr>
          <a:lstStyle>
            <a:lvl1pPr marL="342900" indent="-342900" algn="just">
              <a:spcBef>
                <a:spcPts val="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844747" y="5209269"/>
            <a:ext cx="7451031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rgbClr val="44688F"/>
                </a:solidFill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4036795" y="5097216"/>
            <a:ext cx="10286206" cy="89392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69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80088"/>
            <a:ext cx="18284825" cy="3743325"/>
          </a:xfrm>
          <a:solidFill>
            <a:srgbClr val="44688F">
              <a:alpha val="20000"/>
            </a:srgb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6297" y="6669465"/>
            <a:ext cx="9612231" cy="1931833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4000"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075" y="5382756"/>
            <a:ext cx="12240675" cy="1141568"/>
          </a:xfrm>
        </p:spPr>
        <p:txBody>
          <a:bodyPr anchor="b"/>
          <a:lstStyle>
            <a:lvl1pPr algn="ctr">
              <a:defRPr>
                <a:solidFill>
                  <a:srgbClr val="44688F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484" y="9044385"/>
            <a:ext cx="3447038" cy="1054757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2921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8284825" cy="5141913"/>
          </a:xfrm>
          <a:solidFill>
            <a:srgbClr val="44688F"/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</a:t>
            </a:r>
            <a:r>
              <a:rPr kumimoji="1" lang="en-US" altLang="ja-JP" dirty="0" smtClean="0"/>
              <a:t>picture 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107" y="6633036"/>
            <a:ext cx="4207010" cy="224433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107" y="5973799"/>
            <a:ext cx="420701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tx1"/>
                </a:solidFill>
                <a:latin typeface="Franklin Gothic Book" panose="020B05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38908" y="6633036"/>
            <a:ext cx="4207010" cy="224433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038908" y="5973799"/>
            <a:ext cx="420701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674709" y="6633036"/>
            <a:ext cx="4207010" cy="224433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674709" y="5973799"/>
            <a:ext cx="420701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942763" y="3784517"/>
            <a:ext cx="143993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5124239"/>
            <a:ext cx="18284825" cy="79989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  <p:sp>
        <p:nvSpPr>
          <p:cNvPr id="15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flipH="1">
            <a:off x="925791" y="9680515"/>
            <a:ext cx="15865182" cy="0"/>
          </a:xfrm>
          <a:prstGeom prst="line">
            <a:avLst/>
          </a:prstGeom>
          <a:ln w="12700">
            <a:solidFill>
              <a:srgbClr val="446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83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8"/>
            <a:ext cx="7767263" cy="10286207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626" y="2086657"/>
            <a:ext cx="6098957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126556" y="4034971"/>
            <a:ext cx="9421822" cy="3051630"/>
          </a:xfrm>
        </p:spPr>
        <p:txBody>
          <a:bodyPr numCol="1" spcCol="540000" anchor="t">
            <a:normAutofit/>
          </a:bodyPr>
          <a:lstStyle>
            <a:lvl1pPr marL="457200" indent="-457200" algn="l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126557" y="2719236"/>
            <a:ext cx="9421820" cy="11466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>
                <a:solidFill>
                  <a:srgbClr val="44688F"/>
                </a:solidFill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2624160" y="5158858"/>
            <a:ext cx="10286206" cy="89392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5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/>
          <p:cNvSpPr/>
          <p:nvPr userDrawn="1"/>
        </p:nvSpPr>
        <p:spPr>
          <a:xfrm>
            <a:off x="9031595" y="2670764"/>
            <a:ext cx="221635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95" name="Oval 94"/>
          <p:cNvSpPr/>
          <p:nvPr userDrawn="1"/>
        </p:nvSpPr>
        <p:spPr>
          <a:xfrm>
            <a:off x="9031595" y="5041087"/>
            <a:ext cx="221635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96" name="Oval 95"/>
          <p:cNvSpPr/>
          <p:nvPr userDrawn="1"/>
        </p:nvSpPr>
        <p:spPr>
          <a:xfrm>
            <a:off x="9031595" y="7404424"/>
            <a:ext cx="221635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2413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2413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9142412" y="7626097"/>
            <a:ext cx="1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0314" y="3091581"/>
            <a:ext cx="5642436" cy="104559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0314" y="2432344"/>
            <a:ext cx="564243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0314" y="5465148"/>
            <a:ext cx="5642436" cy="104559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0314" y="4805912"/>
            <a:ext cx="564243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0314" y="7831337"/>
            <a:ext cx="5642436" cy="104559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0314" y="7172100"/>
            <a:ext cx="564243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1403107" y="2116811"/>
            <a:ext cx="4788800" cy="3018343"/>
          </a:xfrm>
        </p:spPr>
        <p:txBody>
          <a:bodyPr anchor="b"/>
          <a:lstStyle>
            <a:lvl1pPr algn="l">
              <a:defRPr>
                <a:solidFill>
                  <a:srgbClr val="44688F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106" y="5365095"/>
            <a:ext cx="4788801" cy="3512273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3782" y="2479940"/>
            <a:ext cx="1537875" cy="586241"/>
          </a:xfrm>
          <a:solidFill>
            <a:srgbClr val="44688F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3782" y="4853508"/>
            <a:ext cx="1537875" cy="586241"/>
          </a:xfrm>
          <a:solidFill>
            <a:srgbClr val="44688F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3782" y="7229221"/>
            <a:ext cx="1537875" cy="586241"/>
          </a:xfrm>
          <a:solidFill>
            <a:srgbClr val="44688F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4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377728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106" y="2116811"/>
            <a:ext cx="4517695" cy="3018343"/>
          </a:xfrm>
        </p:spPr>
        <p:txBody>
          <a:bodyPr anchor="b"/>
          <a:lstStyle>
            <a:lvl1pPr algn="l">
              <a:defRPr>
                <a:solidFill>
                  <a:srgbClr val="44688F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105" y="5365095"/>
            <a:ext cx="4517696" cy="3512273"/>
          </a:xfrm>
        </p:spPr>
        <p:txBody>
          <a:bodyPr anchor="t">
            <a:normAutofit/>
          </a:bodyPr>
          <a:lstStyle>
            <a:lvl1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 sz="3200" baseline="0"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</a:t>
            </a:r>
            <a:r>
              <a:rPr kumimoji="1" lang="en-US" altLang="ja-JP" dirty="0" smtClean="0"/>
              <a:t>here</a:t>
            </a:r>
          </a:p>
          <a:p>
            <a:pPr lvl="0"/>
            <a:r>
              <a:rPr kumimoji="1" lang="en-US" altLang="ja-JP" dirty="0" smtClean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26637" y="1398588"/>
            <a:ext cx="9755081" cy="7478780"/>
          </a:xfrm>
          <a:solidFill>
            <a:srgbClr val="DAE1E9"/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 flipH="1">
            <a:off x="925791" y="9680515"/>
            <a:ext cx="15865182" cy="0"/>
          </a:xfrm>
          <a:prstGeom prst="line">
            <a:avLst/>
          </a:prstGeom>
          <a:ln w="12700">
            <a:solidFill>
              <a:srgbClr val="446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23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44688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03107" y="2193925"/>
            <a:ext cx="15478612" cy="6299200"/>
          </a:xfrm>
        </p:spPr>
        <p:txBody>
          <a:bodyPr/>
          <a:lstStyle>
            <a:lvl1pPr>
              <a:defRPr sz="3600"/>
            </a:lvl1pPr>
            <a:lvl2pPr marL="1028563" indent="-342854">
              <a:buFont typeface="Wingdings" panose="05000000000000000000" pitchFamily="2" charset="2"/>
              <a:buChar char="§"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714271" indent="-342854">
              <a:buFont typeface="Calibri" panose="020F0502020204030204" pitchFamily="34" charset="0"/>
              <a:buChar char="̶"/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399980" indent="-342854">
              <a:buFont typeface="Calibri" panose="020F0502020204030204" pitchFamily="34" charset="0"/>
              <a:buChar char="̶"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3085689" indent="-342854">
              <a:buFont typeface="Calibri" panose="020F0502020204030204" pitchFamily="34" charset="0"/>
              <a:buChar char="̶"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4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075" y="3751866"/>
            <a:ext cx="4774371" cy="278168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8964" y="1398589"/>
            <a:ext cx="6983786" cy="7478779"/>
          </a:xfrm>
        </p:spPr>
        <p:txBody>
          <a:bodyPr anchor="ctr">
            <a:normAutofit/>
          </a:bodyPr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 sz="28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2985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09504" cy="10286207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184" y="3633536"/>
            <a:ext cx="5333137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894400" y="1433513"/>
            <a:ext cx="8987317" cy="3708400"/>
          </a:xfrm>
          <a:solidFill>
            <a:srgbClr val="44688F">
              <a:alpha val="20000"/>
            </a:srgb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92818" y="5565640"/>
            <a:ext cx="9200460" cy="3311728"/>
          </a:xfrm>
        </p:spPr>
        <p:txBody>
          <a:bodyPr numCol="1" spcCol="540000" anchor="t">
            <a:normAutofit/>
          </a:bodyPr>
          <a:lstStyle>
            <a:lvl1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 smtClean="0"/>
              <a:t>Text goes here </a:t>
            </a:r>
          </a:p>
          <a:p>
            <a:pPr lvl="0"/>
            <a:r>
              <a:rPr kumimoji="1" lang="en-US" altLang="ja-JP" dirty="0" smtClean="0"/>
              <a:t>Text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407060" y="5097216"/>
            <a:ext cx="10286206" cy="89392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2668152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192"/>
            <a:ext cx="9142413" cy="10286207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626" y="2086657"/>
            <a:ext cx="6098957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7710" y="2918733"/>
            <a:ext cx="5174353" cy="2107520"/>
          </a:xfrm>
        </p:spPr>
        <p:txBody>
          <a:bodyPr numCol="1" spcCol="540000" anchor="t">
            <a:normAutofit/>
          </a:bodyPr>
          <a:lstStyle>
            <a:lvl1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7711" y="2154012"/>
            <a:ext cx="5174352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>
                <a:solidFill>
                  <a:srgbClr val="44688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7710" y="5973990"/>
            <a:ext cx="5174353" cy="2107520"/>
          </a:xfrm>
        </p:spPr>
        <p:txBody>
          <a:bodyPr numCol="1" spcCol="540000" anchor="t">
            <a:normAutofit/>
          </a:bodyPr>
          <a:lstStyle>
            <a:lvl1pPr marL="342900" indent="-342900" algn="just">
              <a:spcBef>
                <a:spcPts val="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7711" y="5209269"/>
            <a:ext cx="5174352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>
                <a:solidFill>
                  <a:srgbClr val="44688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4047059" y="5097216"/>
            <a:ext cx="10286206" cy="89392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1853596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92477" y="1"/>
            <a:ext cx="5723531" cy="10285413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2413" y="2292005"/>
            <a:ext cx="7739306" cy="114141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2413" y="4435580"/>
            <a:ext cx="7220650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2413" y="3311950"/>
            <a:ext cx="7739306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9223680" y="4163666"/>
            <a:ext cx="9061146" cy="38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2413" y="7086601"/>
            <a:ext cx="7220650" cy="1800225"/>
          </a:xfrm>
        </p:spPr>
        <p:txBody>
          <a:bodyPr anchor="b">
            <a:normAutofit/>
          </a:bodyPr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 sz="1400"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107" y="3633536"/>
            <a:ext cx="4524494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7068" y="-1588"/>
            <a:ext cx="5184651" cy="5143501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3968" y="0"/>
            <a:ext cx="5183100" cy="5141914"/>
          </a:xfrm>
          <a:solidFill>
            <a:srgbClr val="44688F">
              <a:alpha val="20000"/>
            </a:srgb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698619" y="5141515"/>
            <a:ext cx="5183100" cy="5141914"/>
          </a:xfrm>
          <a:solidFill>
            <a:srgbClr val="44688F">
              <a:alpha val="20000"/>
            </a:srgb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3968" y="5141914"/>
            <a:ext cx="5184651" cy="5143501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 sz="180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4631" y="1973417"/>
            <a:ext cx="3666341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4631" y="1314181"/>
            <a:ext cx="3666341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1254" y="7014529"/>
            <a:ext cx="3666341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1254" y="6355293"/>
            <a:ext cx="3666341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427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2413" y="-1"/>
            <a:ext cx="3815338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2412" y="4232325"/>
            <a:ext cx="3815338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66381" y="1"/>
            <a:ext cx="3815338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66380" y="6151563"/>
            <a:ext cx="3815338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03107" y="1398589"/>
            <a:ext cx="6356153" cy="3648420"/>
          </a:xfrm>
        </p:spPr>
        <p:txBody>
          <a:bodyPr anchor="b"/>
          <a:lstStyle>
            <a:lvl1pPr algn="l">
              <a:defRPr>
                <a:solidFill>
                  <a:srgbClr val="44688F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154" y="5360988"/>
            <a:ext cx="6356153" cy="3022600"/>
          </a:xfrm>
        </p:spPr>
        <p:txBody>
          <a:bodyPr anchor="t"/>
          <a:lstStyle>
            <a:lvl1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68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142412" y="3270250"/>
            <a:ext cx="7739308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9142412" y="4201809"/>
            <a:ext cx="7739308" cy="936000"/>
          </a:xfrm>
          <a:prstGeom prst="rect">
            <a:avLst/>
          </a:prstGeom>
          <a:solidFill>
            <a:srgbClr val="44688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9142412" y="5133368"/>
            <a:ext cx="7739308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9142412" y="6064927"/>
            <a:ext cx="7739308" cy="936000"/>
          </a:xfrm>
          <a:prstGeom prst="rect">
            <a:avLst/>
          </a:prstGeom>
          <a:solidFill>
            <a:srgbClr val="44688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142412" y="6996486"/>
            <a:ext cx="7739308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6513970" y="2338691"/>
            <a:ext cx="2628443" cy="936000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9142412" y="2338691"/>
            <a:ext cx="7739307" cy="936000"/>
          </a:xfrm>
          <a:prstGeom prst="rect">
            <a:avLst/>
          </a:prstGeom>
          <a:solidFill>
            <a:srgbClr val="8DA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6513969" y="3270250"/>
            <a:ext cx="2628444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6513969" y="4201809"/>
            <a:ext cx="2628444" cy="936000"/>
          </a:xfrm>
          <a:prstGeom prst="rect">
            <a:avLst/>
          </a:prstGeom>
          <a:solidFill>
            <a:srgbClr val="4468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6513969" y="5133368"/>
            <a:ext cx="2628444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6513969" y="6064927"/>
            <a:ext cx="2628444" cy="936000"/>
          </a:xfrm>
          <a:prstGeom prst="rect">
            <a:avLst/>
          </a:prstGeom>
          <a:solidFill>
            <a:srgbClr val="4468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6513969" y="6996486"/>
            <a:ext cx="2628444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7685" y="2521982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422340" y="2519762"/>
            <a:ext cx="350805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093737" y="2519762"/>
            <a:ext cx="350805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7685" y="3453541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7685" y="4385100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7685" y="5316659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7685" y="6248218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7685" y="7179777"/>
            <a:ext cx="2341012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430998" y="3449430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430998" y="4376548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430998" y="5330675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430998" y="6259969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430998" y="7188985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3079884" y="3449430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3079884" y="4376548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3079884" y="5330675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079884" y="6259969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3079884" y="7188985"/>
            <a:ext cx="350240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388" y="5141913"/>
            <a:ext cx="499658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107" y="1398589"/>
            <a:ext cx="4384381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153" y="5360988"/>
            <a:ext cx="4368042" cy="3022600"/>
          </a:xfrm>
        </p:spPr>
        <p:txBody>
          <a:bodyPr anchor="t"/>
          <a:lstStyle>
            <a:lvl1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  <a:defRPr baseline="0"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</a:t>
            </a:r>
            <a:r>
              <a:rPr kumimoji="1" lang="en-US" altLang="ja-JP" dirty="0" smtClean="0"/>
              <a:t>here</a:t>
            </a:r>
          </a:p>
          <a:p>
            <a:pPr lvl="0"/>
            <a:r>
              <a:rPr kumimoji="1" lang="en-US" altLang="ja-JP" dirty="0" smtClean="0"/>
              <a:t>Text goes here</a:t>
            </a:r>
            <a:endParaRPr kumimoji="1" lang="ja-JP" altLang="en-US" dirty="0"/>
          </a:p>
        </p:txBody>
      </p:sp>
      <p:sp>
        <p:nvSpPr>
          <p:cNvPr id="44" name="Slide Number Placeholder 2"/>
          <p:cNvSpPr txBox="1">
            <a:spLocks/>
          </p:cNvSpPr>
          <p:nvPr userDrawn="1"/>
        </p:nvSpPr>
        <p:spPr>
          <a:xfrm>
            <a:off x="14939878" y="9378247"/>
            <a:ext cx="30857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033" y="9446540"/>
            <a:ext cx="635345" cy="467949"/>
          </a:xfrm>
          <a:prstGeom prst="rect">
            <a:avLst/>
          </a:prstGeom>
        </p:spPr>
      </p:pic>
      <p:cxnSp>
        <p:nvCxnSpPr>
          <p:cNvPr id="46" name="Straight Connector 45"/>
          <p:cNvCxnSpPr/>
          <p:nvPr userDrawn="1"/>
        </p:nvCxnSpPr>
        <p:spPr>
          <a:xfrm flipH="1">
            <a:off x="925791" y="9680515"/>
            <a:ext cx="15865182" cy="0"/>
          </a:xfrm>
          <a:prstGeom prst="line">
            <a:avLst/>
          </a:prstGeom>
          <a:ln w="12700">
            <a:solidFill>
              <a:srgbClr val="446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61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558" y="2564212"/>
            <a:ext cx="15770662" cy="4278445"/>
          </a:xfrm>
        </p:spPr>
        <p:txBody>
          <a:bodyPr anchor="b"/>
          <a:lstStyle>
            <a:lvl1pPr>
              <a:defRPr sz="8998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558" y="6883133"/>
            <a:ext cx="15770662" cy="2249933"/>
          </a:xfr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663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326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9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6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31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9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3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716853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082" y="2738015"/>
            <a:ext cx="7771051" cy="6526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6692" y="2738015"/>
            <a:ext cx="7771051" cy="6526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953968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63" y="547604"/>
            <a:ext cx="15770662" cy="198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464" y="2521356"/>
            <a:ext cx="7735337" cy="1235677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663" indent="0">
              <a:buNone/>
              <a:defRPr sz="2999" b="1"/>
            </a:lvl2pPr>
            <a:lvl3pPr marL="1371326" indent="0">
              <a:buNone/>
              <a:defRPr sz="2699" b="1"/>
            </a:lvl3pPr>
            <a:lvl4pPr marL="2056989" indent="0">
              <a:buNone/>
              <a:defRPr sz="2400" b="1"/>
            </a:lvl4pPr>
            <a:lvl5pPr marL="2742651" indent="0">
              <a:buNone/>
              <a:defRPr sz="2400" b="1"/>
            </a:lvl5pPr>
            <a:lvl6pPr marL="3428314" indent="0">
              <a:buNone/>
              <a:defRPr sz="2400" b="1"/>
            </a:lvl6pPr>
            <a:lvl7pPr marL="4113977" indent="0">
              <a:buNone/>
              <a:defRPr sz="2400" b="1"/>
            </a:lvl7pPr>
            <a:lvl8pPr marL="4799640" indent="0">
              <a:buNone/>
              <a:defRPr sz="2400" b="1"/>
            </a:lvl8pPr>
            <a:lvl9pPr marL="5485303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464" y="3757033"/>
            <a:ext cx="7735337" cy="55260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6693" y="2521356"/>
            <a:ext cx="7773432" cy="1235677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663" indent="0">
              <a:buNone/>
              <a:defRPr sz="2999" b="1"/>
            </a:lvl2pPr>
            <a:lvl3pPr marL="1371326" indent="0">
              <a:buNone/>
              <a:defRPr sz="2699" b="1"/>
            </a:lvl3pPr>
            <a:lvl4pPr marL="2056989" indent="0">
              <a:buNone/>
              <a:defRPr sz="2400" b="1"/>
            </a:lvl4pPr>
            <a:lvl5pPr marL="2742651" indent="0">
              <a:buNone/>
              <a:defRPr sz="2400" b="1"/>
            </a:lvl5pPr>
            <a:lvl6pPr marL="3428314" indent="0">
              <a:buNone/>
              <a:defRPr sz="2400" b="1"/>
            </a:lvl6pPr>
            <a:lvl7pPr marL="4113977" indent="0">
              <a:buNone/>
              <a:defRPr sz="2400" b="1"/>
            </a:lvl7pPr>
            <a:lvl8pPr marL="4799640" indent="0">
              <a:buNone/>
              <a:defRPr sz="2400" b="1"/>
            </a:lvl8pPr>
            <a:lvl9pPr marL="5485303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6693" y="3757033"/>
            <a:ext cx="7773432" cy="55260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394683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420594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22877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64" y="685694"/>
            <a:ext cx="5897331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3432" y="1480910"/>
            <a:ext cx="9256693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464" y="3085624"/>
            <a:ext cx="5897331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663" indent="0">
              <a:buNone/>
              <a:defRPr sz="2100"/>
            </a:lvl2pPr>
            <a:lvl3pPr marL="1371326" indent="0">
              <a:buNone/>
              <a:defRPr sz="1800"/>
            </a:lvl3pPr>
            <a:lvl4pPr marL="2056989" indent="0">
              <a:buNone/>
              <a:defRPr sz="1500"/>
            </a:lvl4pPr>
            <a:lvl5pPr marL="2742651" indent="0">
              <a:buNone/>
              <a:defRPr sz="1500"/>
            </a:lvl5pPr>
            <a:lvl6pPr marL="3428314" indent="0">
              <a:buNone/>
              <a:defRPr sz="1500"/>
            </a:lvl6pPr>
            <a:lvl7pPr marL="4113977" indent="0">
              <a:buNone/>
              <a:defRPr sz="1500"/>
            </a:lvl7pPr>
            <a:lvl8pPr marL="4799640" indent="0">
              <a:buNone/>
              <a:defRPr sz="1500"/>
            </a:lvl8pPr>
            <a:lvl9pPr marL="5485303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157368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64" y="685694"/>
            <a:ext cx="5897331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3432" y="1480910"/>
            <a:ext cx="9256693" cy="7309310"/>
          </a:xfrm>
        </p:spPr>
        <p:txBody>
          <a:bodyPr anchor="t"/>
          <a:lstStyle>
            <a:lvl1pPr marL="0" indent="0">
              <a:buNone/>
              <a:defRPr sz="4799"/>
            </a:lvl1pPr>
            <a:lvl2pPr marL="685663" indent="0">
              <a:buNone/>
              <a:defRPr sz="4199"/>
            </a:lvl2pPr>
            <a:lvl3pPr marL="1371326" indent="0">
              <a:buNone/>
              <a:defRPr sz="3599"/>
            </a:lvl3pPr>
            <a:lvl4pPr marL="2056989" indent="0">
              <a:buNone/>
              <a:defRPr sz="2999"/>
            </a:lvl4pPr>
            <a:lvl5pPr marL="2742651" indent="0">
              <a:buNone/>
              <a:defRPr sz="2999"/>
            </a:lvl5pPr>
            <a:lvl6pPr marL="3428314" indent="0">
              <a:buNone/>
              <a:defRPr sz="2999"/>
            </a:lvl6pPr>
            <a:lvl7pPr marL="4113977" indent="0">
              <a:buNone/>
              <a:defRPr sz="2999"/>
            </a:lvl7pPr>
            <a:lvl8pPr marL="4799640" indent="0">
              <a:buNone/>
              <a:defRPr sz="2999"/>
            </a:lvl8pPr>
            <a:lvl9pPr marL="5485303" indent="0">
              <a:buNone/>
              <a:defRPr sz="2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464" y="3085624"/>
            <a:ext cx="5897331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663" indent="0">
              <a:buNone/>
              <a:defRPr sz="2100"/>
            </a:lvl2pPr>
            <a:lvl3pPr marL="1371326" indent="0">
              <a:buNone/>
              <a:defRPr sz="1800"/>
            </a:lvl3pPr>
            <a:lvl4pPr marL="2056989" indent="0">
              <a:buNone/>
              <a:defRPr sz="1500"/>
            </a:lvl4pPr>
            <a:lvl5pPr marL="2742651" indent="0">
              <a:buNone/>
              <a:defRPr sz="1500"/>
            </a:lvl5pPr>
            <a:lvl6pPr marL="3428314" indent="0">
              <a:buNone/>
              <a:defRPr sz="1500"/>
            </a:lvl6pPr>
            <a:lvl7pPr marL="4113977" indent="0">
              <a:buNone/>
              <a:defRPr sz="1500"/>
            </a:lvl7pPr>
            <a:lvl8pPr marL="4799640" indent="0">
              <a:buNone/>
              <a:defRPr sz="1500"/>
            </a:lvl8pPr>
            <a:lvl9pPr marL="5485303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6404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082" y="547604"/>
            <a:ext cx="15770662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082" y="2738015"/>
            <a:ext cx="15770662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082" y="9533055"/>
            <a:ext cx="4114086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6849" y="9533055"/>
            <a:ext cx="6171128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3657" y="9533055"/>
            <a:ext cx="4114086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5300D-5599-4468-BF5D-B13C6AAEC9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34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2" r:id="rId12"/>
    <p:sldLayoutId id="2147483823" r:id="rId13"/>
    <p:sldLayoutId id="2147483826" r:id="rId14"/>
    <p:sldLayoutId id="2147483827" r:id="rId15"/>
    <p:sldLayoutId id="2147483828" r:id="rId16"/>
    <p:sldLayoutId id="2147483830" r:id="rId17"/>
    <p:sldLayoutId id="2147483831" r:id="rId18"/>
    <p:sldLayoutId id="2147483832" r:id="rId19"/>
    <p:sldLayoutId id="2147483840" r:id="rId20"/>
    <p:sldLayoutId id="2147483780" r:id="rId21"/>
    <p:sldLayoutId id="2147483793" r:id="rId22"/>
    <p:sldLayoutId id="2147483789" r:id="rId23"/>
    <p:sldLayoutId id="2147483784" r:id="rId24"/>
    <p:sldLayoutId id="2147483786" r:id="rId25"/>
    <p:sldLayoutId id="2147483699" r:id="rId26"/>
    <p:sldLayoutId id="2147483806" r:id="rId27"/>
    <p:sldLayoutId id="2147483752" r:id="rId28"/>
  </p:sldLayoutIdLst>
  <p:hf hdr="0" dt="0"/>
  <p:txStyles>
    <p:titleStyle>
      <a:lvl1pPr algn="ctr" defTabSz="1371326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rgbClr val="44688F"/>
          </a:solidFill>
          <a:latin typeface="Franklin Gothic Medium" panose="020B0603020102020204" pitchFamily="34" charset="0"/>
          <a:ea typeface="Roboto Medium" panose="02000000000000000000" pitchFamily="2" charset="0"/>
          <a:cs typeface="+mj-cs"/>
        </a:defRPr>
      </a:lvl1pPr>
    </p:titleStyle>
    <p:bodyStyle>
      <a:lvl1pPr marL="342831" indent="-342831" algn="l" defTabSz="1371326" rtl="0" eaLnBrk="1" latinLnBrk="0" hangingPunct="1">
        <a:lnSpc>
          <a:spcPct val="90000"/>
        </a:lnSpc>
        <a:spcBef>
          <a:spcPts val="1500"/>
        </a:spcBef>
        <a:buFont typeface="Wingdings" panose="05000000000000000000" pitchFamily="2" charset="2"/>
        <a:buChar char="§"/>
        <a:defRPr sz="4199" kern="1200">
          <a:solidFill>
            <a:schemeClr val="tx1"/>
          </a:solidFill>
          <a:latin typeface="Franklin Gothic Book" panose="020B0503020102020204" pitchFamily="34" charset="0"/>
          <a:ea typeface="Roboto Medium" panose="02000000000000000000" pitchFamily="2" charset="0"/>
          <a:cs typeface="+mn-cs"/>
        </a:defRPr>
      </a:lvl1pPr>
      <a:lvl2pPr marL="1428613" indent="-742950" algn="l" defTabSz="1371326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̶"/>
        <a:defRPr sz="3599" kern="1200">
          <a:solidFill>
            <a:schemeClr val="tx1"/>
          </a:solidFill>
          <a:latin typeface="Franklin Gothic Book" panose="020B0503020102020204" pitchFamily="34" charset="0"/>
          <a:ea typeface="Roboto Medium" panose="02000000000000000000" pitchFamily="2" charset="0"/>
          <a:cs typeface="+mn-cs"/>
        </a:defRPr>
      </a:lvl2pPr>
      <a:lvl3pPr marL="1714157" indent="-342831" algn="l" defTabSz="1371326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̶"/>
        <a:defRPr sz="2999" kern="1200">
          <a:solidFill>
            <a:schemeClr val="tx1"/>
          </a:solidFill>
          <a:latin typeface="Franklin Gothic Book" panose="020B0503020102020204" pitchFamily="34" charset="0"/>
          <a:ea typeface="Roboto Medium" panose="02000000000000000000" pitchFamily="2" charset="0"/>
          <a:cs typeface="+mn-cs"/>
        </a:defRPr>
      </a:lvl3pPr>
      <a:lvl4pPr marL="2399820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4pPr>
      <a:lvl5pPr marL="3085483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5pPr>
      <a:lvl6pPr marL="3771146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808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2471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8134" indent="-342831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326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989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314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977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640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5303" algn="l" defTabSz="137132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39" userDrawn="1">
          <p15:clr>
            <a:srgbClr val="F26B43"/>
          </p15:clr>
        </p15:guide>
        <p15:guide id="2" pos="5759" userDrawn="1">
          <p15:clr>
            <a:srgbClr val="F26B43"/>
          </p15:clr>
        </p15:guide>
        <p15:guide id="3" orient="horz" pos="881" userDrawn="1">
          <p15:clr>
            <a:srgbClr val="F26B43"/>
          </p15:clr>
        </p15:guide>
        <p15:guide id="4" orient="horz" pos="5598" userDrawn="1">
          <p15:clr>
            <a:srgbClr val="F26B43"/>
          </p15:clr>
        </p15:guide>
        <p15:guide id="5" pos="1224" userDrawn="1">
          <p15:clr>
            <a:srgbClr val="F26B43"/>
          </p15:clr>
        </p15:guide>
        <p15:guide id="6" pos="10294" userDrawn="1">
          <p15:clr>
            <a:srgbClr val="F26B43"/>
          </p15:clr>
        </p15:guide>
        <p15:guide id="7" pos="9614" userDrawn="1">
          <p15:clr>
            <a:srgbClr val="F26B43"/>
          </p15:clr>
        </p15:guide>
        <p15:guide id="8" pos="1904" userDrawn="1">
          <p15:clr>
            <a:srgbClr val="F26B43"/>
          </p15:clr>
        </p15:guide>
        <p15:guide id="9" pos="884" userDrawn="1">
          <p15:clr>
            <a:srgbClr val="F26B43"/>
          </p15:clr>
        </p15:guide>
        <p15:guide id="10" pos="10634" userDrawn="1">
          <p15:clr>
            <a:srgbClr val="F26B43"/>
          </p15:clr>
        </p15:guide>
        <p15:guide id="11" orient="horz" pos="2060" userDrawn="1">
          <p15:clr>
            <a:srgbClr val="F26B43"/>
          </p15:clr>
        </p15:guide>
        <p15:guide id="12" orient="horz" pos="4419" userDrawn="1">
          <p15:clr>
            <a:srgbClr val="F26B43"/>
          </p15:clr>
        </p15:guide>
        <p15:guide id="13" pos="7029" userDrawn="1">
          <p15:clr>
            <a:srgbClr val="F26B43"/>
          </p15:clr>
        </p15:guide>
        <p15:guide id="14" pos="4489" userDrawn="1">
          <p15:clr>
            <a:srgbClr val="F26B43"/>
          </p15:clr>
        </p15:guide>
        <p15:guide id="15" pos="41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4825" cy="5753526"/>
          </a:xfrm>
          <a:prstGeom prst="rect">
            <a:avLst/>
          </a:prstGeom>
          <a:solidFill>
            <a:srgbClr val="446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587" y="5954523"/>
            <a:ext cx="18287999" cy="1054484"/>
          </a:xfrm>
        </p:spPr>
        <p:txBody>
          <a:bodyPr/>
          <a:lstStyle/>
          <a:p>
            <a:r>
              <a:rPr lang="en-US" dirty="0" smtClean="0"/>
              <a:t>Agreed Order Kick-Off meeting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" y="7204827"/>
            <a:ext cx="18284823" cy="1663700"/>
          </a:xfrm>
        </p:spPr>
        <p:txBody>
          <a:bodyPr>
            <a:noAutofit/>
          </a:bodyPr>
          <a:lstStyle/>
          <a:p>
            <a:pPr>
              <a:lnSpc>
                <a:spcPct val="134000"/>
              </a:lnSpc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34000"/>
              </a:lnSpc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January 26, 2021 (1:00-3:00pm)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88" y="5753527"/>
            <a:ext cx="18288000" cy="120418"/>
          </a:xfrm>
          <a:prstGeom prst="rect">
            <a:avLst/>
          </a:prstGeom>
          <a:solidFill>
            <a:srgbClr val="446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9" name="Rectangle 8"/>
          <p:cNvSpPr/>
          <p:nvPr/>
        </p:nvSpPr>
        <p:spPr>
          <a:xfrm>
            <a:off x="-1588" y="5873945"/>
            <a:ext cx="18287999" cy="80579"/>
          </a:xfrm>
          <a:prstGeom prst="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97" y="82971"/>
            <a:ext cx="5931964" cy="55875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14988" y="4901789"/>
            <a:ext cx="5299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( Historic Carson Cleaners Store Front</a:t>
            </a:r>
            <a:r>
              <a:rPr lang="en-US" sz="2400" b="1" i="1" dirty="0" smtClean="0">
                <a:solidFill>
                  <a:schemeClr val="bg1"/>
                </a:solidFill>
              </a:rPr>
              <a:t>)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9286" y="2086656"/>
            <a:ext cx="6098957" cy="6110513"/>
          </a:xfrm>
        </p:spPr>
        <p:txBody>
          <a:bodyPr/>
          <a:lstStyle/>
          <a:p>
            <a:r>
              <a:rPr lang="en-US" altLang="ja-JP" dirty="0" smtClean="0"/>
              <a:t>Key Project Meetings</a:t>
            </a:r>
            <a:endParaRPr kumimoji="1" lang="ja-JP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856376" y="298580"/>
            <a:ext cx="10207689" cy="9554080"/>
          </a:xfrm>
        </p:spPr>
        <p:txBody>
          <a:bodyPr>
            <a:normAutofit fontScale="92500"/>
          </a:bodyPr>
          <a:lstStyle/>
          <a:p>
            <a:r>
              <a:rPr lang="en-US" altLang="ja-JP" sz="4400" dirty="0" smtClean="0">
                <a:solidFill>
                  <a:schemeClr val="tx2"/>
                </a:solidFill>
              </a:rPr>
              <a:t>Agreed Order Project Kick-Off Meeting.</a:t>
            </a:r>
          </a:p>
          <a:p>
            <a:pPr marL="0" indent="0">
              <a:buNone/>
            </a:pPr>
            <a:endParaRPr lang="en-US" altLang="ja-JP" sz="3600" dirty="0" smtClean="0">
              <a:solidFill>
                <a:schemeClr val="tx2"/>
              </a:solidFill>
            </a:endParaRPr>
          </a:p>
          <a:p>
            <a:r>
              <a:rPr kumimoji="1" lang="en-US" altLang="ja-JP" sz="4400" dirty="0" smtClean="0">
                <a:solidFill>
                  <a:schemeClr val="tx2"/>
                </a:solidFill>
              </a:rPr>
              <a:t>Remedial Investigation Planning Meeting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r>
              <a:rPr kumimoji="1" lang="en-US" altLang="ja-JP" sz="3600" dirty="0" smtClean="0">
                <a:solidFill>
                  <a:schemeClr val="tx2"/>
                </a:solidFill>
              </a:rPr>
              <a:t>Will be scheduled during Public Comment Period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pPr marL="457200" lvl="1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kumimoji="1" lang="en-US" altLang="ja-JP" sz="4400" dirty="0">
                <a:solidFill>
                  <a:schemeClr val="tx2"/>
                </a:solidFill>
              </a:rPr>
              <a:t>Remedial 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Investigation </a:t>
            </a:r>
            <a:r>
              <a:rPr kumimoji="1" lang="en-US" altLang="ja-JP" sz="4400" dirty="0">
                <a:solidFill>
                  <a:schemeClr val="tx2"/>
                </a:solidFill>
              </a:rPr>
              <a:t>P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re-Report Check-in Meeting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r>
              <a:rPr kumimoji="1" lang="en-US" altLang="ja-JP" sz="3600" dirty="0">
                <a:solidFill>
                  <a:schemeClr val="tx2"/>
                </a:solidFill>
              </a:rPr>
              <a:t>Before the RI Report is submitted to agree on what needs to be included in the report</a:t>
            </a:r>
          </a:p>
          <a:p>
            <a:pPr marL="685708" lvl="2">
              <a:spcBef>
                <a:spcPts val="0"/>
              </a:spcBef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pPr marL="457200" lvl="1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kumimoji="1" lang="en-US" altLang="ja-JP" sz="4400" dirty="0" smtClean="0">
                <a:solidFill>
                  <a:schemeClr val="tx2"/>
                </a:solidFill>
              </a:rPr>
              <a:t>Feasibility Study Planning Meeting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r>
              <a:rPr kumimoji="1" lang="en-US" sz="3600" dirty="0">
                <a:solidFill>
                  <a:schemeClr val="tx2"/>
                </a:solidFill>
              </a:rPr>
              <a:t>review the </a:t>
            </a:r>
            <a:r>
              <a:rPr kumimoji="1" lang="en-US" sz="3600" dirty="0" smtClean="0">
                <a:solidFill>
                  <a:schemeClr val="tx2"/>
                </a:solidFill>
              </a:rPr>
              <a:t>preliminary FS </a:t>
            </a:r>
            <a:r>
              <a:rPr kumimoji="1" lang="en-US" sz="3600" dirty="0">
                <a:solidFill>
                  <a:schemeClr val="tx2"/>
                </a:solidFill>
              </a:rPr>
              <a:t>Report, provide </a:t>
            </a:r>
            <a:r>
              <a:rPr kumimoji="1" lang="en-US" sz="3600" dirty="0" smtClean="0">
                <a:solidFill>
                  <a:schemeClr val="tx2"/>
                </a:solidFill>
              </a:rPr>
              <a:t>comment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endParaRPr kumimoji="1" lang="en-US" altLang="ja-JP" sz="3600" dirty="0">
              <a:solidFill>
                <a:schemeClr val="tx2"/>
              </a:solidFill>
            </a:endParaRPr>
          </a:p>
          <a:p>
            <a:pPr marL="457200" lvl="1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kumimoji="1" lang="en-US" altLang="ja-JP" sz="4400" dirty="0" smtClean="0">
                <a:solidFill>
                  <a:schemeClr val="tx2"/>
                </a:solidFill>
              </a:rPr>
              <a:t>Cleanup Action Plan Meeting</a:t>
            </a:r>
          </a:p>
          <a:p>
            <a:pPr marL="1142909" lvl="1" indent="-457200">
              <a:buFont typeface="Arial" panose="020B0604020202020204" pitchFamily="34" charset="0"/>
              <a:buChar char="•"/>
            </a:pPr>
            <a:r>
              <a:rPr kumimoji="1" lang="en-US" sz="3600" dirty="0">
                <a:solidFill>
                  <a:schemeClr val="tx2"/>
                </a:solidFill>
              </a:rPr>
              <a:t>After public review of the </a:t>
            </a:r>
            <a:r>
              <a:rPr kumimoji="1" lang="en-US" sz="3600" dirty="0" smtClean="0">
                <a:solidFill>
                  <a:schemeClr val="tx2"/>
                </a:solidFill>
              </a:rPr>
              <a:t>RI/FS (if RI/FS goes out Public Comment separate)</a:t>
            </a:r>
            <a:endParaRPr kumimoji="1" lang="en-US" altLang="ja-JP" sz="3600" dirty="0">
              <a:solidFill>
                <a:schemeClr val="tx2"/>
              </a:solidFill>
            </a:endParaRPr>
          </a:p>
          <a:p>
            <a:pPr marL="1142909" lvl="1" indent="-457200">
              <a:buFont typeface="Arial" panose="020B0604020202020204" pitchFamily="34" charset="0"/>
              <a:buChar char="•"/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ja-JP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9"/>
    </mc:Choice>
    <mc:Fallback xmlns="">
      <p:transition advTm="391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03107" y="2116811"/>
            <a:ext cx="4788800" cy="3052348"/>
          </a:xfrm>
        </p:spPr>
        <p:txBody>
          <a:bodyPr/>
          <a:lstStyle/>
          <a:p>
            <a:r>
              <a:rPr lang="en-US" altLang="ja-JP" dirty="0" smtClean="0"/>
              <a:t>Project History Timeline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859624" y="2479940"/>
            <a:ext cx="2662033" cy="1457578"/>
          </a:xfrm>
        </p:spPr>
        <p:txBody>
          <a:bodyPr/>
          <a:lstStyle/>
          <a:p>
            <a:r>
              <a:rPr kumimoji="1" lang="en-US" altLang="ja-JP" sz="3200" dirty="0" smtClean="0"/>
              <a:t>1960’s - 2014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89"/>
            <a:ext cx="5642436" cy="1473517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Carson Cleaners, Inc. began dry cleaning operations as a tenant in the early 1960’s until 2014</a:t>
            </a:r>
            <a:r>
              <a:rPr kumimoji="1" lang="en-US" altLang="ja-JP" sz="3200" dirty="0" smtClean="0"/>
              <a:t>,.</a:t>
            </a:r>
            <a:endParaRPr kumimoji="1" lang="ja-JP" altLang="en-US" sz="32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5859624" y="4853508"/>
            <a:ext cx="2662033" cy="931472"/>
          </a:xfrm>
        </p:spPr>
        <p:txBody>
          <a:bodyPr/>
          <a:lstStyle/>
          <a:p>
            <a:r>
              <a:rPr kumimoji="1" lang="en-US" altLang="ja-JP" sz="3200" dirty="0" smtClean="0"/>
              <a:t>2018-2019</a:t>
            </a:r>
            <a:endParaRPr kumimoji="1" lang="ja-JP" alt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620313" y="4136572"/>
            <a:ext cx="7398723" cy="4238172"/>
          </a:xfrm>
        </p:spPr>
        <p:txBody>
          <a:bodyPr anchor="t">
            <a:noAutofit/>
          </a:bodyPr>
          <a:lstStyle/>
          <a:p>
            <a:r>
              <a:rPr lang="en-US" sz="3200" dirty="0"/>
              <a:t>As part of an environmental cleanup of the former Chevron 90129 Site across the street from this former dry cleaners, dry cleaning chemicals in the form of halogenated volatile organic compounds </a:t>
            </a:r>
          </a:p>
          <a:p>
            <a:r>
              <a:rPr lang="en-US" sz="3200" dirty="0" smtClean="0"/>
              <a:t>(HVOCs), were </a:t>
            </a:r>
            <a:r>
              <a:rPr lang="en-US" sz="3200" dirty="0"/>
              <a:t>discovered in the southwestern portion of the property and along the perimeter of NE 47th Street</a:t>
            </a:r>
            <a:r>
              <a:rPr kumimoji="1" lang="en-US" altLang="ja-JP" sz="3200" dirty="0" smtClean="0">
                <a:solidFill>
                  <a:schemeClr val="tx2"/>
                </a:solidFill>
              </a:rPr>
              <a:t>. 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>
          <a:xfrm>
            <a:off x="6983782" y="7229221"/>
            <a:ext cx="1537875" cy="608493"/>
          </a:xfrm>
        </p:spPr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03107" y="2116811"/>
            <a:ext cx="4788800" cy="3052348"/>
          </a:xfrm>
        </p:spPr>
        <p:txBody>
          <a:bodyPr/>
          <a:lstStyle/>
          <a:p>
            <a:r>
              <a:rPr lang="en-US" altLang="ja-JP" dirty="0" smtClean="0"/>
              <a:t>Project History Timeline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859624" y="2479940"/>
            <a:ext cx="2662033" cy="1457578"/>
          </a:xfrm>
        </p:spPr>
        <p:txBody>
          <a:bodyPr/>
          <a:lstStyle/>
          <a:p>
            <a:r>
              <a:rPr kumimoji="1" lang="en-US" altLang="ja-JP" sz="3200" dirty="0" smtClean="0"/>
              <a:t>2020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89"/>
            <a:ext cx="5642436" cy="1473517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Vapor Intrusion Assessment performed by Anchor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537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9286" y="2086656"/>
            <a:ext cx="6098957" cy="6110513"/>
          </a:xfrm>
        </p:spPr>
        <p:txBody>
          <a:bodyPr/>
          <a:lstStyle/>
          <a:p>
            <a:r>
              <a:rPr lang="en-US" altLang="ja-JP" dirty="0" smtClean="0"/>
              <a:t>Chemicals of Concern;</a:t>
            </a:r>
            <a:br>
              <a:rPr lang="en-US" altLang="ja-JP" dirty="0" smtClean="0"/>
            </a:br>
            <a:r>
              <a:rPr lang="en-US" altLang="ja-JP" dirty="0" smtClean="0"/>
              <a:t>Halogenated Volatile Organic Compounds (HVOC)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126559" y="1336443"/>
            <a:ext cx="9421820" cy="1146681"/>
          </a:xfrm>
        </p:spPr>
        <p:txBody>
          <a:bodyPr/>
          <a:lstStyle/>
          <a:p>
            <a:r>
              <a:rPr kumimoji="1" lang="en-US" altLang="ja-JP" sz="4000" dirty="0" smtClean="0">
                <a:latin typeface="Roboto Medium" panose="02000000000000000000" pitchFamily="2" charset="0"/>
              </a:rPr>
              <a:t>Chemicals of Concern:</a:t>
            </a:r>
            <a:endParaRPr kumimoji="1" lang="ja-JP" altLang="en-US" sz="4000" dirty="0">
              <a:latin typeface="Roboto Medium" panose="02000000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26557" y="2732743"/>
            <a:ext cx="9421822" cy="65600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Trichloroethylene (TCE)</a:t>
            </a:r>
            <a:endParaRPr lang="en-US" altLang="ja-JP" sz="3600" dirty="0">
              <a:solidFill>
                <a:schemeClr val="tx2"/>
              </a:solidFill>
            </a:endParaRPr>
          </a:p>
          <a:p>
            <a:endParaRPr lang="en-US" altLang="ja-JP" sz="3600" dirty="0">
              <a:solidFill>
                <a:schemeClr val="tx2"/>
              </a:solidFill>
            </a:endParaRPr>
          </a:p>
          <a:p>
            <a:r>
              <a:rPr lang="en-US" sz="3600" dirty="0">
                <a:solidFill>
                  <a:schemeClr val="tx2"/>
                </a:solidFill>
              </a:rPr>
              <a:t>Tetrachloroethylene (PCE)</a:t>
            </a:r>
            <a:r>
              <a:rPr lang="en-US" altLang="ja-JP" sz="3600" dirty="0">
                <a:solidFill>
                  <a:schemeClr val="tx2"/>
                </a:solidFill>
              </a:rPr>
              <a:t> </a:t>
            </a:r>
            <a:endParaRPr lang="en-US" altLang="ja-JP" sz="3600" dirty="0" smtClean="0">
              <a:solidFill>
                <a:schemeClr val="tx2"/>
              </a:solidFill>
            </a:endParaRPr>
          </a:p>
          <a:p>
            <a:endParaRPr lang="en-US" altLang="ja-JP" sz="3600" dirty="0">
              <a:solidFill>
                <a:schemeClr val="tx2"/>
              </a:solidFill>
            </a:endParaRPr>
          </a:p>
          <a:p>
            <a:r>
              <a:rPr lang="en-US" sz="3600" dirty="0">
                <a:solidFill>
                  <a:schemeClr val="tx2"/>
                </a:solidFill>
              </a:rPr>
              <a:t>1,1-Dichloroethene and 1,2-Dichloroethene, known collectively as Dichloroethene (DCE)</a:t>
            </a:r>
            <a:endParaRPr lang="en-US" altLang="ja-JP" sz="3600" dirty="0">
              <a:solidFill>
                <a:schemeClr val="tx2"/>
              </a:solidFill>
            </a:endParaRPr>
          </a:p>
          <a:p>
            <a:endParaRPr lang="en-US" altLang="ja-JP" sz="3600" dirty="0">
              <a:solidFill>
                <a:schemeClr val="tx2"/>
              </a:solidFill>
            </a:endParaRPr>
          </a:p>
          <a:p>
            <a:r>
              <a:rPr lang="en-US" sz="3600" dirty="0">
                <a:solidFill>
                  <a:schemeClr val="tx2"/>
                </a:solidFill>
              </a:rPr>
              <a:t>Vinyl Chloride (VC)</a:t>
            </a:r>
            <a:endParaRPr lang="en-US" altLang="ja-JP" sz="3600" dirty="0">
              <a:solidFill>
                <a:schemeClr val="tx2"/>
              </a:solidFill>
            </a:endParaRP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9"/>
    </mc:Choice>
    <mc:Fallback xmlns="">
      <p:transition advTm="391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02638"/>
            <a:ext cx="18284825" cy="7856376"/>
          </a:xfrm>
          <a:prstGeom prst="rect">
            <a:avLst/>
          </a:prstGeom>
          <a:solidFill>
            <a:srgbClr val="446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22075" y="5382755"/>
            <a:ext cx="12240675" cy="349998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HVOC in Groundwater</a:t>
            </a:r>
            <a:endParaRPr kumimoji="1" lang="ja-JP" alt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07" y="0"/>
            <a:ext cx="9901424" cy="76511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-1" y="7651101"/>
            <a:ext cx="18284825" cy="1026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4"/>
    </mc:Choice>
    <mc:Fallback xmlns="">
      <p:transition advTm="309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631323"/>
            <a:ext cx="18284825" cy="8539017"/>
          </a:xfrm>
          <a:prstGeom prst="rect">
            <a:avLst/>
          </a:prstGeom>
          <a:solidFill>
            <a:srgbClr val="446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25561" y="7856376"/>
            <a:ext cx="13537189" cy="10263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Vapor Intrusion Study Sample Locations</a:t>
            </a:r>
            <a:endParaRPr kumimoji="1" lang="ja-JP" alt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61" y="-631322"/>
            <a:ext cx="15102349" cy="85390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34322" y="7856376"/>
            <a:ext cx="18284825" cy="1026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4"/>
    </mc:Choice>
    <mc:Fallback xmlns="">
      <p:transition advTm="309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02638"/>
            <a:ext cx="18284825" cy="7856376"/>
          </a:xfrm>
          <a:prstGeom prst="rect">
            <a:avLst/>
          </a:prstGeom>
          <a:solidFill>
            <a:srgbClr val="446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22075" y="5382755"/>
            <a:ext cx="12240675" cy="349998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HVOC in Groundwater</a:t>
            </a:r>
            <a:endParaRPr kumimoji="1" lang="ja-JP" alt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1"/>
            <a:ext cx="17728163" cy="7651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-1" y="7651101"/>
            <a:ext cx="18284825" cy="10263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9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4"/>
    </mc:Choice>
    <mc:Fallback xmlns="">
      <p:transition advTm="309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Next Steps</a:t>
            </a:r>
            <a:endParaRPr kumimoji="1" lang="ja-JP" alt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8150433" y="7787786"/>
            <a:ext cx="9597323" cy="1524165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Ecology and Tahn Associates will enter into a legal agreement, called and Agreed Order, to being the environmental cleanup. </a:t>
            </a:r>
            <a:endParaRPr kumimoji="1" lang="ja-JP" altLang="en-US" sz="3200" dirty="0"/>
          </a:p>
          <a:p>
            <a:endParaRPr kumimoji="1" lang="ja-JP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27788" y="7650233"/>
            <a:ext cx="5192313" cy="657322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Agreed Order</a:t>
            </a:r>
            <a:endParaRPr kumimoji="1" lang="ja-JP" altLang="en-US" sz="36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0062974" y="5764814"/>
            <a:ext cx="7142675" cy="1396328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Complete a site characterization, select a cleanup remedy, and develop the Cleanup Action Plan. </a:t>
            </a:r>
            <a:endParaRPr kumimoji="1" lang="ja-JP" altLang="en-US" sz="3200" dirty="0"/>
          </a:p>
          <a:p>
            <a:endParaRPr kumimoji="1" lang="ja-JP" alt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1156997" y="5711396"/>
            <a:ext cx="6826618" cy="715208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Develop a Cleanup Action Plan</a:t>
            </a:r>
            <a:endParaRPr kumimoji="1" lang="ja-JP" altLang="en-US" sz="36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1"/>
          </p:nvPr>
        </p:nvSpPr>
        <p:spPr>
          <a:xfrm>
            <a:off x="11968893" y="3691457"/>
            <a:ext cx="6057850" cy="1045593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Cleanup the remaining contamination. </a:t>
            </a:r>
            <a:endParaRPr kumimoji="1" lang="ja-JP" altLang="en-US" sz="320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022076" y="3937600"/>
            <a:ext cx="6864200" cy="613504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Implement the Cleanup Action Plan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476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48"/>
    </mc:Choice>
    <mc:Fallback xmlns="">
      <p:transition advTm="1004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9286" y="2086656"/>
            <a:ext cx="6098957" cy="6110513"/>
          </a:xfrm>
        </p:spPr>
        <p:txBody>
          <a:bodyPr/>
          <a:lstStyle/>
          <a:p>
            <a:r>
              <a:rPr lang="en-US" altLang="ja-JP" dirty="0" smtClean="0"/>
              <a:t>Public Participation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126559" y="1336443"/>
            <a:ext cx="9421820" cy="1146681"/>
          </a:xfrm>
        </p:spPr>
        <p:txBody>
          <a:bodyPr/>
          <a:lstStyle/>
          <a:p>
            <a:r>
              <a:rPr kumimoji="1" lang="en-US" altLang="ja-JP" sz="4000" dirty="0" smtClean="0">
                <a:latin typeface="Roboto Medium" panose="02000000000000000000" pitchFamily="2" charset="0"/>
              </a:rPr>
              <a:t>Ecology informs the community by:</a:t>
            </a:r>
            <a:endParaRPr kumimoji="1" lang="ja-JP" altLang="en-US" sz="4000" dirty="0">
              <a:latin typeface="Roboto Medium" panose="02000000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26557" y="2732743"/>
            <a:ext cx="9421822" cy="6560084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chemeClr val="tx2"/>
                </a:solidFill>
              </a:rPr>
              <a:t>Mailing a community information sheet to households in the area.</a:t>
            </a:r>
          </a:p>
          <a:p>
            <a:endParaRPr lang="en-US" altLang="ja-JP" sz="3600" dirty="0">
              <a:solidFill>
                <a:schemeClr val="tx2"/>
              </a:solidFill>
            </a:endParaRPr>
          </a:p>
          <a:p>
            <a:r>
              <a:rPr lang="en-US" altLang="ja-JP" sz="3600" dirty="0" smtClean="0">
                <a:solidFill>
                  <a:schemeClr val="tx2"/>
                </a:solidFill>
              </a:rPr>
              <a:t>Holding an online public meeting. </a:t>
            </a:r>
          </a:p>
          <a:p>
            <a:pPr marL="0" indent="0">
              <a:buNone/>
            </a:pPr>
            <a:endParaRPr lang="en-US" altLang="ja-JP" sz="3600" dirty="0" smtClean="0">
              <a:solidFill>
                <a:schemeClr val="tx2"/>
              </a:solidFill>
            </a:endParaRPr>
          </a:p>
          <a:p>
            <a:r>
              <a:rPr kumimoji="1" lang="en-US" altLang="ja-JP" sz="3600" dirty="0" smtClean="0">
                <a:solidFill>
                  <a:schemeClr val="tx2"/>
                </a:solidFill>
              </a:rPr>
              <a:t>Placing a newspaper ad about the comment period in the </a:t>
            </a:r>
            <a:r>
              <a:rPr kumimoji="1" lang="en-US" altLang="ja-JP" sz="3600" i="1" dirty="0" smtClean="0">
                <a:solidFill>
                  <a:schemeClr val="tx2"/>
                </a:solidFill>
              </a:rPr>
              <a:t>Seattle Times</a:t>
            </a:r>
            <a:r>
              <a:rPr kumimoji="1" lang="en-US" altLang="ja-JP" sz="36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r>
              <a:rPr kumimoji="1" lang="en-US" altLang="ja-JP" sz="3600" dirty="0" smtClean="0">
                <a:solidFill>
                  <a:schemeClr val="tx2"/>
                </a:solidFill>
              </a:rPr>
              <a:t>Drafting a Public Participation Plan that outlines how the public is informed about this cleanup site. </a:t>
            </a:r>
          </a:p>
          <a:p>
            <a:pPr marL="0" indent="0">
              <a:buNone/>
            </a:pPr>
            <a:endParaRPr kumimoji="1" lang="en-US" altLang="ja-JP" sz="3600" dirty="0">
              <a:solidFill>
                <a:schemeClr val="tx2"/>
              </a:solidFill>
            </a:endParaRPr>
          </a:p>
          <a:p>
            <a:r>
              <a:rPr kumimoji="1" lang="en-US" altLang="ja-JP" sz="3600" dirty="0" smtClean="0">
                <a:solidFill>
                  <a:schemeClr val="tx2"/>
                </a:solidFill>
              </a:rPr>
              <a:t>Holding a public comment period.</a:t>
            </a: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45" y="1192897"/>
            <a:ext cx="2553437" cy="25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9"/>
    </mc:Choice>
    <mc:Fallback xmlns="">
      <p:transition advTm="39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9286" y="2086656"/>
            <a:ext cx="6098957" cy="6110513"/>
          </a:xfrm>
        </p:spPr>
        <p:txBody>
          <a:bodyPr/>
          <a:lstStyle/>
          <a:p>
            <a:r>
              <a:rPr lang="en-US" altLang="ja-JP" dirty="0" smtClean="0"/>
              <a:t>Out Reach Materials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126559" y="1336443"/>
            <a:ext cx="9421820" cy="1146681"/>
          </a:xfrm>
        </p:spPr>
        <p:txBody>
          <a:bodyPr/>
          <a:lstStyle/>
          <a:p>
            <a:r>
              <a:rPr kumimoji="1" lang="en-US" altLang="ja-JP" sz="4000" dirty="0" smtClean="0">
                <a:latin typeface="Roboto Medium" panose="02000000000000000000" pitchFamily="2" charset="0"/>
              </a:rPr>
              <a:t>Ecology prepares Out Reach Documents:</a:t>
            </a:r>
            <a:endParaRPr kumimoji="1" lang="ja-JP" altLang="en-US" sz="4000" dirty="0">
              <a:latin typeface="Roboto Medium" panose="02000000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26557" y="2732743"/>
            <a:ext cx="9421822" cy="65600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3600" dirty="0">
              <a:solidFill>
                <a:schemeClr val="tx2"/>
              </a:solidFill>
            </a:endParaRPr>
          </a:p>
          <a:p>
            <a:r>
              <a:rPr lang="en-US" altLang="ja-JP" sz="3600" dirty="0" smtClean="0">
                <a:solidFill>
                  <a:schemeClr val="tx2"/>
                </a:solidFill>
              </a:rPr>
              <a:t>Have drafted Fact Sheet, Display Ad, and Public Participation Plan. </a:t>
            </a:r>
          </a:p>
          <a:p>
            <a:pPr marL="0" indent="0">
              <a:buNone/>
            </a:pPr>
            <a:endParaRPr lang="en-US" altLang="ja-JP" sz="3600" dirty="0" smtClean="0">
              <a:solidFill>
                <a:schemeClr val="tx2"/>
              </a:solidFill>
            </a:endParaRPr>
          </a:p>
          <a:p>
            <a:r>
              <a:rPr kumimoji="1" lang="en-US" altLang="ja-JP" sz="3600" dirty="0" smtClean="0">
                <a:solidFill>
                  <a:schemeClr val="tx2"/>
                </a:solidFill>
              </a:rPr>
              <a:t>As a courtesy, I will share draft’s for you to review with 30-day response time.</a:t>
            </a:r>
          </a:p>
          <a:p>
            <a:pPr marL="0" indent="0">
              <a:buNone/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r>
              <a:rPr kumimoji="1" lang="en-US" altLang="ja-JP" sz="3600" dirty="0">
                <a:solidFill>
                  <a:schemeClr val="tx2"/>
                </a:solidFill>
              </a:rPr>
              <a:t>Placing a newspaper ad about the comment period in the </a:t>
            </a:r>
            <a:r>
              <a:rPr kumimoji="1" lang="en-US" altLang="ja-JP" sz="3600" i="1" dirty="0">
                <a:solidFill>
                  <a:schemeClr val="tx2"/>
                </a:solidFill>
              </a:rPr>
              <a:t>Seattle Times</a:t>
            </a:r>
            <a:r>
              <a:rPr kumimoji="1" lang="en-US" altLang="ja-JP" sz="3600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kumimoji="1" lang="en-US" altLang="ja-JP" sz="3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600" dirty="0">
              <a:solidFill>
                <a:schemeClr val="tx2"/>
              </a:solidFill>
            </a:endParaRPr>
          </a:p>
          <a:p>
            <a:r>
              <a:rPr kumimoji="1" lang="en-US" altLang="ja-JP" sz="3600" dirty="0" smtClean="0">
                <a:solidFill>
                  <a:schemeClr val="tx2"/>
                </a:solidFill>
              </a:rPr>
              <a:t>Holding a public comment period.</a:t>
            </a: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endParaRPr kumimoji="1" lang="en-US" altLang="ja-JP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45" y="1192897"/>
            <a:ext cx="2553437" cy="25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19"/>
    </mc:Choice>
    <mc:Fallback xmlns="">
      <p:transition advTm="391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Purpose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844745" y="2960248"/>
            <a:ext cx="7451031" cy="595666"/>
          </a:xfrm>
        </p:spPr>
        <p:txBody>
          <a:bodyPr/>
          <a:lstStyle/>
          <a:p>
            <a:r>
              <a:rPr lang="en-US" sz="3200" dirty="0" smtClean="0"/>
              <a:t>Initiate Agreed Order Negotiations.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844747" y="4156365"/>
            <a:ext cx="7451031" cy="1316062"/>
          </a:xfrm>
        </p:spPr>
        <p:txBody>
          <a:bodyPr/>
          <a:lstStyle/>
          <a:p>
            <a:r>
              <a:rPr lang="en-US" sz="3200" dirty="0" smtClean="0"/>
              <a:t>Establish Communications Protocols.</a:t>
            </a:r>
            <a:endParaRPr lang="en-US" sz="32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9844745" y="7268996"/>
            <a:ext cx="7451031" cy="595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371326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kern="1200">
                <a:solidFill>
                  <a:srgbClr val="44688F"/>
                </a:solidFill>
                <a:latin typeface="Franklin Gothic Medium" panose="020B0603020102020204" pitchFamily="34" charset="0"/>
                <a:ea typeface="Roboto" panose="02000000000000000000" pitchFamily="2" charset="0"/>
                <a:cs typeface="+mn-cs"/>
              </a:defRPr>
            </a:lvl1pPr>
            <a:lvl2pPr marL="685709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Roboto Medium" panose="02000000000000000000" pitchFamily="2" charset="0"/>
                <a:cs typeface="+mn-cs"/>
              </a:defRPr>
            </a:lvl2pPr>
            <a:lvl3pPr marL="1371417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Roboto Medium" panose="02000000000000000000" pitchFamily="2" charset="0"/>
                <a:cs typeface="+mn-cs"/>
              </a:defRPr>
            </a:lvl3pPr>
            <a:lvl4pPr marL="2057126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742835" indent="0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3771146" indent="-342831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6808" indent="-342831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471" indent="-342831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134" indent="-342831" algn="l" defTabSz="137132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Establish Expectations Related to Key Project Documents.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6891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4825" cy="5141913"/>
          </a:xfrm>
        </p:spPr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622723" y="-1"/>
            <a:ext cx="14399300" cy="514191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Questions? </a:t>
            </a:r>
            <a:br>
              <a:rPr kumimoji="1" lang="en-US" altLang="ja-JP" dirty="0" smtClean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sz="4400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64161" y="5807913"/>
            <a:ext cx="5307532" cy="3061768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endParaRPr lang="en-US" altLang="ja-JP" sz="3200" b="1" dirty="0" smtClean="0">
              <a:solidFill>
                <a:schemeClr val="tx2"/>
              </a:solidFill>
            </a:endParaRPr>
          </a:p>
          <a:p>
            <a:r>
              <a:rPr lang="en-US" altLang="ja-JP" sz="3600" dirty="0">
                <a:solidFill>
                  <a:schemeClr val="tx2"/>
                </a:solidFill>
              </a:rPr>
              <a:t>Dale Myers, Site Manager</a:t>
            </a:r>
          </a:p>
          <a:p>
            <a:r>
              <a:rPr lang="en-US" altLang="ja-JP" sz="3600" dirty="0">
                <a:solidFill>
                  <a:schemeClr val="tx2"/>
                </a:solidFill>
              </a:rPr>
              <a:t>Toxics Cleanup Program </a:t>
            </a:r>
          </a:p>
          <a:p>
            <a:r>
              <a:rPr lang="en-US" altLang="ja-JP" sz="3600" dirty="0">
                <a:solidFill>
                  <a:schemeClr val="tx2"/>
                </a:solidFill>
              </a:rPr>
              <a:t>3190 160th Ave SE</a:t>
            </a:r>
          </a:p>
          <a:p>
            <a:r>
              <a:rPr lang="en-US" altLang="ja-JP" sz="3600" dirty="0">
                <a:solidFill>
                  <a:schemeClr val="tx2"/>
                </a:solidFill>
              </a:rPr>
              <a:t>Bellevue, WA 98008</a:t>
            </a:r>
          </a:p>
          <a:p>
            <a:pPr marL="0" indent="0">
              <a:buNone/>
            </a:pPr>
            <a:endParaRPr kumimoji="1" lang="en-US" altLang="ja-JP" sz="3200" dirty="0" smtClean="0">
              <a:solidFill>
                <a:schemeClr val="tx2"/>
              </a:solidFill>
            </a:endParaRPr>
          </a:p>
          <a:p>
            <a:endParaRPr kumimoji="1" lang="en-US" altLang="ja-JP" sz="3200" dirty="0" smtClean="0">
              <a:solidFill>
                <a:schemeClr val="tx2"/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2013131" y="5807914"/>
            <a:ext cx="5337610" cy="3061767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endParaRPr lang="en-US" altLang="ja-JP" sz="3200" dirty="0" smtClean="0">
              <a:solidFill>
                <a:schemeClr val="tx2"/>
              </a:solidFill>
            </a:endParaRPr>
          </a:p>
          <a:p>
            <a:pPr algn="ctr"/>
            <a:r>
              <a:rPr lang="en-US" altLang="ja-JP" sz="3200" b="1" dirty="0" smtClean="0">
                <a:solidFill>
                  <a:schemeClr val="tx2"/>
                </a:solidFill>
              </a:rPr>
              <a:t>Phone #: </a:t>
            </a:r>
            <a:endParaRPr lang="en-US" altLang="ja-JP" sz="3200" b="1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>
              <a:solidFill>
                <a:schemeClr val="tx2"/>
              </a:solidFill>
            </a:endParaRPr>
          </a:p>
          <a:p>
            <a:pPr algn="ctr"/>
            <a:r>
              <a:rPr lang="en-US" altLang="ja-JP" sz="3600" dirty="0" smtClean="0">
                <a:solidFill>
                  <a:schemeClr val="tx2"/>
                </a:solidFill>
              </a:rPr>
              <a:t>425.649.4446</a:t>
            </a:r>
            <a:endParaRPr lang="en-US" altLang="ja-JP" sz="36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>
              <a:solidFill>
                <a:schemeClr val="tx2"/>
              </a:solidFill>
            </a:endParaRPr>
          </a:p>
          <a:p>
            <a:endParaRPr lang="en-US" altLang="ja-JP" sz="2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 smtClean="0">
              <a:solidFill>
                <a:schemeClr val="tx2"/>
              </a:solidFill>
            </a:endParaRPr>
          </a:p>
          <a:p>
            <a:endParaRPr kumimoji="1" lang="en-US" altLang="ja-JP" sz="3200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91732" y="5807913"/>
            <a:ext cx="5101359" cy="3061768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endParaRPr lang="en-US" altLang="ja-JP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US" altLang="ja-JP" sz="3200" b="1" dirty="0" smtClean="0">
                <a:solidFill>
                  <a:schemeClr val="tx2"/>
                </a:solidFill>
              </a:rPr>
              <a:t>Email: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>
              <a:solidFill>
                <a:schemeClr val="tx2"/>
              </a:solidFill>
            </a:endParaRPr>
          </a:p>
          <a:p>
            <a:pPr algn="ctr"/>
            <a:r>
              <a:rPr lang="en-US" altLang="ja-JP" sz="3600" dirty="0" smtClean="0">
                <a:solidFill>
                  <a:schemeClr val="tx2"/>
                </a:solidFill>
              </a:rPr>
              <a:t>Dale.Myers@ecy.wa.gov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>
              <a:solidFill>
                <a:schemeClr val="tx2"/>
              </a:solidFill>
            </a:endParaRPr>
          </a:p>
          <a:p>
            <a:endParaRPr lang="en-US" altLang="ja-JP" sz="2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3200" dirty="0" smtClean="0">
              <a:solidFill>
                <a:schemeClr val="tx2"/>
              </a:solidFill>
            </a:endParaRPr>
          </a:p>
          <a:p>
            <a:endParaRPr kumimoji="1" lang="en-US" altLang="ja-JP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11"/>
    </mc:Choice>
    <mc:Fallback xmlns="">
      <p:transition advTm="64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Agenda</a:t>
            </a:r>
            <a:endParaRPr kumimoji="1" lang="ja-JP" alt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/>
              <a:t>Introduction</a:t>
            </a:r>
            <a:endParaRPr kumimoji="1" lang="ja-JP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Project Teams Introduction &amp; Opening Statements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10387618" y="3026857"/>
            <a:ext cx="4875132" cy="742710"/>
          </a:xfrm>
        </p:spPr>
        <p:txBody>
          <a:bodyPr/>
          <a:lstStyle/>
          <a:p>
            <a:r>
              <a:rPr kumimoji="1" lang="en-US" altLang="ja-JP" dirty="0" smtClean="0"/>
              <a:t>Agreed Order Process</a:t>
            </a:r>
            <a:endParaRPr kumimoji="1" lang="ja-JP" alt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 smtClean="0"/>
              <a:t>Key Project Documents</a:t>
            </a:r>
            <a:endParaRPr kumimoji="1" lang="ja-JP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10387618" y="6213544"/>
            <a:ext cx="4875132" cy="981410"/>
          </a:xfrm>
        </p:spPr>
        <p:txBody>
          <a:bodyPr/>
          <a:lstStyle/>
          <a:p>
            <a:r>
              <a:rPr kumimoji="1" lang="en-US" altLang="ja-JP" dirty="0" smtClean="0"/>
              <a:t>Site History, discovery, data gaps</a:t>
            </a:r>
            <a:endParaRPr kumimoji="1" lang="ja-JP" alt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10387618" y="7806888"/>
            <a:ext cx="4875132" cy="981410"/>
          </a:xfrm>
        </p:spPr>
        <p:txBody>
          <a:bodyPr/>
          <a:lstStyle/>
          <a:p>
            <a:r>
              <a:rPr kumimoji="1" lang="en-US" altLang="ja-JP" dirty="0" smtClean="0"/>
              <a:t>Next Steps and Public Comment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94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Site Area Map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4701 Brooklyn Ave. NE </a:t>
            </a:r>
          </a:p>
          <a:p>
            <a:pPr marL="0" indent="0" algn="l">
              <a:buNone/>
            </a:pPr>
            <a:r>
              <a:rPr lang="en-US" dirty="0" smtClean="0"/>
              <a:t>Seattle, WA 98105</a:t>
            </a:r>
          </a:p>
          <a:p>
            <a:pPr algn="l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34" y="400050"/>
            <a:ext cx="6859731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Why now?</a:t>
            </a:r>
            <a:endParaRPr kumimoji="1" lang="ja-JP" alt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2884"/>
          <a:stretch>
            <a:fillRect/>
          </a:stretch>
        </p:blipFill>
        <p:spPr>
          <a:xfrm>
            <a:off x="0" y="0"/>
            <a:ext cx="18284825" cy="5141913"/>
          </a:xfrm>
        </p:spPr>
      </p:pic>
      <p:sp>
        <p:nvSpPr>
          <p:cNvPr id="7" name="Title 22"/>
          <p:cNvSpPr txBox="1">
            <a:spLocks/>
          </p:cNvSpPr>
          <p:nvPr/>
        </p:nvSpPr>
        <p:spPr>
          <a:xfrm>
            <a:off x="1211581" y="6679054"/>
            <a:ext cx="15130482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71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99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kumimoji="1" lang="en-US" altLang="ja-JP" dirty="0" smtClean="0">
                <a:solidFill>
                  <a:schemeClr val="tx2"/>
                </a:solidFill>
              </a:rPr>
              <a:t>Washington’s Formal Cleanup Process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11"/>
    </mc:Choice>
    <mc:Fallback xmlns="">
      <p:transition advTm="641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Project Documents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784980" y="2479940"/>
            <a:ext cx="2967134" cy="1998754"/>
          </a:xfrm>
        </p:spPr>
        <p:txBody>
          <a:bodyPr/>
          <a:lstStyle/>
          <a:p>
            <a:r>
              <a:rPr kumimoji="1" lang="en-US" altLang="ja-JP" sz="3200" dirty="0" smtClean="0"/>
              <a:t>Remedial Investigation Work Plan (RIWP)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90"/>
            <a:ext cx="5642436" cy="99134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Agency Review Draft RIWP</a:t>
            </a:r>
            <a:endParaRPr kumimoji="1" lang="ja-JP" altLang="en-US" sz="32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6191908" y="4853507"/>
            <a:ext cx="2329750" cy="1472647"/>
          </a:xfrm>
        </p:spPr>
        <p:txBody>
          <a:bodyPr/>
          <a:lstStyle/>
          <a:p>
            <a:r>
              <a:rPr kumimoji="1" lang="en-US" altLang="ja-JP" sz="3200" dirty="0" smtClean="0"/>
              <a:t>Draft RIWP Due Date</a:t>
            </a:r>
            <a:endParaRPr kumimoji="1" lang="ja-JP" alt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620314" y="4737998"/>
            <a:ext cx="5642436" cy="140350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chemeClr val="tx2"/>
                </a:solidFill>
              </a:rPr>
              <a:t>Due no later than 90-days after AO Effective date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6191908" y="7229221"/>
            <a:ext cx="2329750" cy="1504232"/>
          </a:xfrm>
        </p:spPr>
        <p:txBody>
          <a:bodyPr/>
          <a:lstStyle/>
          <a:p>
            <a:r>
              <a:rPr kumimoji="1" lang="en-US" altLang="ja-JP" sz="3200" dirty="0" smtClean="0"/>
              <a:t>Final RIWP Due</a:t>
            </a:r>
            <a:endParaRPr kumimoji="1" lang="ja-JP" alt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620314" y="6975692"/>
            <a:ext cx="5642436" cy="1589810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chemeClr val="tx2"/>
                </a:solidFill>
              </a:rPr>
              <a:t>Final RIWP due 30-days after receipt of Ecology Comments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Project Documents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710335" y="2479940"/>
            <a:ext cx="3265714" cy="1830803"/>
          </a:xfrm>
        </p:spPr>
        <p:txBody>
          <a:bodyPr/>
          <a:lstStyle/>
          <a:p>
            <a:r>
              <a:rPr kumimoji="1" lang="en-US" altLang="ja-JP" sz="3200" dirty="0" smtClean="0"/>
              <a:t>Remedial Investigation Report (RI)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89"/>
            <a:ext cx="7324078" cy="2094533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Agency Review Draft RI Report</a:t>
            </a:r>
          </a:p>
          <a:p>
            <a:r>
              <a:rPr kumimoji="1" lang="en-US" altLang="ja-JP" sz="3200" dirty="0"/>
              <a:t>60-days after completion of RI Field </a:t>
            </a:r>
            <a:r>
              <a:rPr kumimoji="1" lang="en-US" altLang="ja-JP" sz="3200" dirty="0" smtClean="0"/>
              <a:t>Work</a:t>
            </a:r>
          </a:p>
          <a:p>
            <a:r>
              <a:rPr lang="en-US" sz="3200" dirty="0" smtClean="0"/>
              <a:t>Remedial investigation validated data uploaded to EIM</a:t>
            </a:r>
            <a:endParaRPr kumimoji="1" lang="en-US" altLang="ja-JP" sz="320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6191908" y="4853507"/>
            <a:ext cx="2329750" cy="1472647"/>
          </a:xfrm>
        </p:spPr>
        <p:txBody>
          <a:bodyPr/>
          <a:lstStyle/>
          <a:p>
            <a:r>
              <a:rPr kumimoji="1" lang="en-US" altLang="ja-JP" sz="3200" dirty="0" smtClean="0"/>
              <a:t>Draft RI Due Date</a:t>
            </a:r>
            <a:endParaRPr kumimoji="1" lang="ja-JP" alt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620313" y="4853508"/>
            <a:ext cx="7006837" cy="1080762"/>
          </a:xfrm>
        </p:spPr>
        <p:txBody>
          <a:bodyPr>
            <a:noAutofit/>
          </a:bodyPr>
          <a:lstStyle/>
          <a:p>
            <a:r>
              <a:rPr lang="en-US" sz="3200" dirty="0"/>
              <a:t>90 days</a:t>
            </a:r>
            <a:r>
              <a:rPr lang="en-US" sz="3200" baseline="30000" dirty="0"/>
              <a:t> </a:t>
            </a:r>
            <a:r>
              <a:rPr lang="en-US" sz="3200" dirty="0"/>
              <a:t>following receipt of remedial investigation validated data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6191908" y="7229221"/>
            <a:ext cx="2329750" cy="1504232"/>
          </a:xfrm>
        </p:spPr>
        <p:txBody>
          <a:bodyPr/>
          <a:lstStyle/>
          <a:p>
            <a:r>
              <a:rPr kumimoji="1" lang="en-US" altLang="ja-JP" sz="3200" dirty="0" smtClean="0"/>
              <a:t>Final RI Report Due</a:t>
            </a:r>
            <a:endParaRPr kumimoji="1" lang="ja-JP" alt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620314" y="6975691"/>
            <a:ext cx="8089188" cy="2672162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chemeClr val="tx2"/>
                </a:solidFill>
              </a:rPr>
              <a:t>Public Review draft RI Report due 30-days after receipt of Ecology Comments.</a:t>
            </a:r>
          </a:p>
          <a:p>
            <a:endParaRPr lang="en-US" altLang="ja-JP" sz="3200" dirty="0" smtClean="0">
              <a:solidFill>
                <a:schemeClr val="tx2"/>
              </a:solidFill>
            </a:endParaRPr>
          </a:p>
          <a:p>
            <a:r>
              <a:rPr lang="en-US" sz="3200" dirty="0" smtClean="0"/>
              <a:t>Final RI Report 30 </a:t>
            </a:r>
            <a:r>
              <a:rPr lang="en-US" sz="3200" dirty="0"/>
              <a:t>days</a:t>
            </a:r>
            <a:r>
              <a:rPr lang="en-US" sz="3200" baseline="30000" dirty="0"/>
              <a:t> </a:t>
            </a:r>
            <a:r>
              <a:rPr lang="en-US" sz="3200" dirty="0"/>
              <a:t>after receipt of Ecology comments, subsequent to public </a:t>
            </a:r>
            <a:r>
              <a:rPr lang="en-US" sz="3200" dirty="0" smtClean="0"/>
              <a:t>comment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Project Documents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710335" y="2479940"/>
            <a:ext cx="3265714" cy="1830803"/>
          </a:xfrm>
        </p:spPr>
        <p:txBody>
          <a:bodyPr/>
          <a:lstStyle/>
          <a:p>
            <a:r>
              <a:rPr kumimoji="1" lang="en-US" altLang="ja-JP" sz="3200" dirty="0" smtClean="0"/>
              <a:t>Feasibility Study Report (FS)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89"/>
            <a:ext cx="7324078" cy="764391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Agency Review Draft FS Report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6191908" y="4853507"/>
            <a:ext cx="2329750" cy="1472647"/>
          </a:xfrm>
        </p:spPr>
        <p:txBody>
          <a:bodyPr/>
          <a:lstStyle/>
          <a:p>
            <a:r>
              <a:rPr kumimoji="1" lang="en-US" altLang="ja-JP" sz="3200" dirty="0" smtClean="0"/>
              <a:t>Draft FS Report Due Date</a:t>
            </a:r>
            <a:endParaRPr kumimoji="1" lang="ja-JP" alt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620313" y="4853508"/>
            <a:ext cx="7006837" cy="1304696"/>
          </a:xfrm>
        </p:spPr>
        <p:txBody>
          <a:bodyPr>
            <a:noAutofit/>
          </a:bodyPr>
          <a:lstStyle/>
          <a:p>
            <a:r>
              <a:rPr lang="en-US" sz="3200" dirty="0"/>
              <a:t>90 days</a:t>
            </a:r>
            <a:r>
              <a:rPr lang="en-US" sz="3200" baseline="30000" dirty="0"/>
              <a:t> </a:t>
            </a:r>
            <a:r>
              <a:rPr lang="en-US" sz="3200" dirty="0"/>
              <a:t>following Ecology approval of Public Review Remedial Investigation Report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6191908" y="7229221"/>
            <a:ext cx="2329750" cy="1504232"/>
          </a:xfrm>
        </p:spPr>
        <p:txBody>
          <a:bodyPr/>
          <a:lstStyle/>
          <a:p>
            <a:r>
              <a:rPr kumimoji="1" lang="en-US" altLang="ja-JP" sz="3200" dirty="0" smtClean="0"/>
              <a:t>Final FS Report Due</a:t>
            </a:r>
            <a:endParaRPr kumimoji="1" lang="ja-JP" alt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620314" y="6975691"/>
            <a:ext cx="8089188" cy="267216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Public Review draft FS Report due 30-days after receipt of Ecology Comments.</a:t>
            </a:r>
          </a:p>
          <a:p>
            <a:endParaRPr lang="en-US" altLang="ja-JP" sz="3200" dirty="0" smtClean="0">
              <a:solidFill>
                <a:schemeClr val="tx2"/>
              </a:solidFill>
            </a:endParaRPr>
          </a:p>
          <a:p>
            <a:r>
              <a:rPr lang="en-US" sz="3200" dirty="0" smtClean="0"/>
              <a:t>Final FS Report 30 </a:t>
            </a:r>
            <a:r>
              <a:rPr lang="en-US" sz="3200" dirty="0"/>
              <a:t>days</a:t>
            </a:r>
            <a:r>
              <a:rPr lang="en-US" sz="3200" baseline="30000" dirty="0"/>
              <a:t> </a:t>
            </a:r>
            <a:r>
              <a:rPr lang="en-US" sz="3200" dirty="0"/>
              <a:t>after receipt of Ecology comments, subsequent to public </a:t>
            </a:r>
            <a:r>
              <a:rPr lang="en-US" sz="3200" dirty="0" smtClean="0"/>
              <a:t>comment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Project Documents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710335" y="2479940"/>
            <a:ext cx="3265714" cy="1830803"/>
          </a:xfrm>
        </p:spPr>
        <p:txBody>
          <a:bodyPr/>
          <a:lstStyle/>
          <a:p>
            <a:r>
              <a:rPr kumimoji="1" lang="en-US" altLang="ja-JP" sz="3200" dirty="0" smtClean="0"/>
              <a:t>Draft Cleanup Action Plan (DCAP)</a:t>
            </a:r>
            <a:endParaRPr kumimoji="1" lang="ja-JP" alt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620314" y="2277389"/>
            <a:ext cx="7324078" cy="764391"/>
          </a:xfrm>
        </p:spPr>
        <p:txBody>
          <a:bodyPr>
            <a:noAutofit/>
          </a:bodyPr>
          <a:lstStyle/>
          <a:p>
            <a:r>
              <a:rPr kumimoji="1" lang="en-US" altLang="ja-JP" sz="3200" dirty="0">
                <a:solidFill>
                  <a:schemeClr val="tx1"/>
                </a:solidFill>
                <a:ea typeface="Roboto Medium" panose="02000000000000000000" pitchFamily="2" charset="0"/>
              </a:rPr>
              <a:t>Agency Review Draft DCAP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6191908" y="4853507"/>
            <a:ext cx="2329750" cy="1472647"/>
          </a:xfrm>
        </p:spPr>
        <p:txBody>
          <a:bodyPr/>
          <a:lstStyle/>
          <a:p>
            <a:r>
              <a:rPr kumimoji="1" lang="en-US" altLang="ja-JP" sz="3200" dirty="0" smtClean="0"/>
              <a:t>Draft DCAP Due Date</a:t>
            </a:r>
            <a:endParaRPr kumimoji="1" lang="ja-JP" alt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620313" y="4853508"/>
            <a:ext cx="7006837" cy="1472646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Agency Review Draft DCAP</a:t>
            </a:r>
          </a:p>
          <a:p>
            <a:r>
              <a:rPr lang="en-US" sz="3200" dirty="0" smtClean="0"/>
              <a:t>Due 90 </a:t>
            </a:r>
            <a:r>
              <a:rPr lang="en-US" sz="3200" dirty="0"/>
              <a:t>days</a:t>
            </a:r>
            <a:r>
              <a:rPr lang="en-US" sz="3200" baseline="30000" dirty="0"/>
              <a:t> </a:t>
            </a:r>
            <a:r>
              <a:rPr lang="en-US" sz="3200" dirty="0"/>
              <a:t>following approval of </a:t>
            </a:r>
            <a:r>
              <a:rPr lang="en-US" altLang="ja-JP" sz="3200" dirty="0"/>
              <a:t>Public Review draft FS Report 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6191908" y="7229221"/>
            <a:ext cx="2329750" cy="1504232"/>
          </a:xfrm>
        </p:spPr>
        <p:txBody>
          <a:bodyPr/>
          <a:lstStyle/>
          <a:p>
            <a:r>
              <a:rPr kumimoji="1" lang="en-US" altLang="ja-JP" sz="3200" dirty="0" smtClean="0"/>
              <a:t>Final FS Report Due</a:t>
            </a:r>
            <a:endParaRPr kumimoji="1" lang="ja-JP" alt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620314" y="6975691"/>
            <a:ext cx="8089188" cy="1421860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Public Review draft DCAP due 30-days after receipt of Ecology Comments.</a:t>
            </a:r>
          </a:p>
        </p:txBody>
      </p:sp>
    </p:spTree>
    <p:extLst>
      <p:ext uri="{BB962C8B-B14F-4D97-AF65-F5344CB8AC3E}">
        <p14:creationId xmlns:p14="http://schemas.microsoft.com/office/powerpoint/2010/main" val="11222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7"/>
    </mc:Choice>
    <mc:Fallback xmlns="">
      <p:transition advTm="914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13ca7600-3bff-434a-a5d1-dfd04fb39ad7">Templates</Category>
    <Archived xmlns="13ca7600-3bff-434a-a5d1-dfd04fb39ad7">false</Archived>
    <Program xmlns="13ca7600-3bff-434a-a5d1-dfd04fb39ad7" xsi:nil="true"/>
    <Lead_x0020_Person xmlns="13ca7600-3bff-434a-a5d1-dfd04fb39ad7">
      <UserInfo>
        <DisplayName>St. Onge, Camille (ECY)</DisplayName>
        <AccountId>1678</AccountId>
        <AccountType/>
      </UserInfo>
    </Lead_x0020_Person>
    <IconOverlay xmlns="http://schemas.microsoft.com/sharepoint/v4" xsi:nil="true"/>
    <_dlc_DocId xmlns="bf02219d-9a9f-4212-a9ea-954357619fb9">KT7JPMRRN45Q-864549530-348</_dlc_DocId>
    <_dlc_DocIdUrl xmlns="bf02219d-9a9f-4212-a9ea-954357619fb9">
      <Url>http://teams/sites/CE/_layouts/15/DocIdRedir.aspx?ID=KT7JPMRRN45Q-864549530-348</Url>
      <Description>KT7JPMRRN45Q-864549530-348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0CB2479D91A4792A1A99B37BFEC01" ma:contentTypeVersion="7" ma:contentTypeDescription="Create a new document." ma:contentTypeScope="" ma:versionID="d1814f3bebfd3ec036cc6fe14304208d">
  <xsd:schema xmlns:xsd="http://www.w3.org/2001/XMLSchema" xmlns:xs="http://www.w3.org/2001/XMLSchema" xmlns:p="http://schemas.microsoft.com/office/2006/metadata/properties" xmlns:ns2="13ca7600-3bff-434a-a5d1-dfd04fb39ad7" xmlns:ns3="bf02219d-9a9f-4212-a9ea-954357619fb9" xmlns:ns4="http://schemas.microsoft.com/sharepoint/v4" targetNamespace="http://schemas.microsoft.com/office/2006/metadata/properties" ma:root="true" ma:fieldsID="f9f6cb0419358bc1400803ae09744025" ns2:_="" ns3:_="" ns4:_="">
    <xsd:import namespace="13ca7600-3bff-434a-a5d1-dfd04fb39ad7"/>
    <xsd:import namespace="bf02219d-9a9f-4212-a9ea-954357619fb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ategory"/>
                <xsd:element ref="ns2:Archived" minOccurs="0"/>
                <xsd:element ref="ns2:Program" minOccurs="0"/>
                <xsd:element ref="ns2:Lead_x0020_Person" minOccurs="0"/>
                <xsd:element ref="ns3:SharedWithUsers" minOccurs="0"/>
                <xsd:element ref="ns4:IconOverla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a7600-3bff-434a-a5d1-dfd04fb39ad7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format="Dropdown" ma:internalName="Category">
      <xsd:simpleType>
        <xsd:restriction base="dms:Choice">
          <xsd:enumeration value="Contact List - team"/>
          <xsd:enumeration value="Coverage pods"/>
          <xsd:enumeration value="Historical Reference"/>
          <xsd:enumeration value="Instruction Sets"/>
          <xsd:enumeration value="Issues Information"/>
          <xsd:enumeration value="Legislative Documents"/>
          <xsd:enumeration value="Newspaper Subscriptions"/>
          <xsd:enumeration value="Org Chart"/>
          <xsd:enumeration value="Penalty BMPs"/>
          <xsd:enumeration value="Presentations"/>
          <xsd:enumeration value="Program Resources"/>
          <xsd:enumeration value="Speeches"/>
          <xsd:enumeration value="Sample Communication Plans"/>
          <xsd:enumeration value="Templates"/>
          <xsd:enumeration value="Trainings, tips, and tricks"/>
          <xsd:enumeration value="Webinars"/>
          <xsd:enumeration value="Web reference documents"/>
          <xsd:enumeration value="Project Documents"/>
          <xsd:enumeration value="Meeting logistics &amp; sign ups"/>
        </xsd:restriction>
      </xsd:simpleType>
    </xsd:element>
    <xsd:element name="Archived" ma:index="9" nillable="true" ma:displayName="Archived" ma:default="0" ma:internalName="Archived">
      <xsd:simpleType>
        <xsd:restriction base="dms:Boolean"/>
      </xsd:simpleType>
    </xsd:element>
    <xsd:element name="Program" ma:index="10" nillable="true" ma:displayName="Program" ma:format="Dropdown" ma:internalName="Program">
      <xsd:simpleType>
        <xsd:restriction base="dms:Choice">
          <xsd:enumeration value="Air Quality Program"/>
          <xsd:enumeration value="Environmental Assessment Program"/>
          <xsd:enumeration value="Hazardous Waste &amp; Toxics Reduction Program"/>
          <xsd:enumeration value="Nuclear Waste Program"/>
          <xsd:enumeration value="Shorelands &amp; Environmental Assistance Program"/>
          <xsd:enumeration value="Spill Prevention, Preparedness, &amp; Response Program"/>
          <xsd:enumeration value="Toxics Cleanup Program"/>
          <xsd:enumeration value="Waste 2 Resources Program"/>
          <xsd:enumeration value="Water Quality Program"/>
          <xsd:enumeration value="Water Resources Program"/>
          <xsd:enumeration value="Regional Office - Central"/>
          <xsd:enumeration value="Regional Office - Eastern"/>
          <xsd:enumeration value="Regional Office - Northwest"/>
          <xsd:enumeration value="Regional Office - Southwest"/>
          <xsd:enumeration value="Office of Columbia River"/>
        </xsd:restriction>
      </xsd:simpleType>
    </xsd:element>
    <xsd:element name="Lead_x0020_Person" ma:index="11" nillable="true" ma:displayName="Lead Person" ma:list="UserInfo" ma:SharePointGroup="0" ma:internalName="Lead_x0020_Person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02219d-9a9f-4212-a9ea-954357619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B2D787-B64E-4A58-B20C-2C4557E39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A8177-EECB-4771-B74C-D136DAC814C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A8AE616-04A2-426E-9D8D-46738D1D12B3}">
  <ds:schemaRefs>
    <ds:schemaRef ds:uri="http://purl.org/dc/terms/"/>
    <ds:schemaRef ds:uri="http://schemas.microsoft.com/office/2006/documentManagement/types"/>
    <ds:schemaRef ds:uri="13ca7600-3bff-434a-a5d1-dfd04fb39ad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sharepoint/v4"/>
    <ds:schemaRef ds:uri="bf02219d-9a9f-4212-a9ea-954357619fb9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00EA5EC-4DA9-4C10-8EC3-985FE5A9A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ca7600-3bff-434a-a5d1-dfd04fb39ad7"/>
    <ds:schemaRef ds:uri="bf02219d-9a9f-4212-a9ea-954357619fb9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22305</TotalTime>
  <Words>719</Words>
  <Application>Microsoft Office PowerPoint</Application>
  <PresentationFormat>Custom</PresentationFormat>
  <Paragraphs>168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Franklin Gothic Medium</vt:lpstr>
      <vt:lpstr>Yu Gothic</vt:lpstr>
      <vt:lpstr>Calibri</vt:lpstr>
      <vt:lpstr>Franklin Gothic Book</vt:lpstr>
      <vt:lpstr>Roboto Medium</vt:lpstr>
      <vt:lpstr>Roboto</vt:lpstr>
      <vt:lpstr>Calibri Light</vt:lpstr>
      <vt:lpstr>Wingdings</vt:lpstr>
      <vt:lpstr>Arial</vt:lpstr>
      <vt:lpstr>Contents</vt:lpstr>
      <vt:lpstr>Agreed Order Kick-Off meeting</vt:lpstr>
      <vt:lpstr>Meeting Purpose</vt:lpstr>
      <vt:lpstr>Agenda</vt:lpstr>
      <vt:lpstr>Site Area Map</vt:lpstr>
      <vt:lpstr>Why now?</vt:lpstr>
      <vt:lpstr>Key Project Documents</vt:lpstr>
      <vt:lpstr>Key Project Documents</vt:lpstr>
      <vt:lpstr>Key Project Documents</vt:lpstr>
      <vt:lpstr>Key Project Documents</vt:lpstr>
      <vt:lpstr>Key Project Meetings</vt:lpstr>
      <vt:lpstr>Project History Timeline</vt:lpstr>
      <vt:lpstr>Project History Timeline</vt:lpstr>
      <vt:lpstr>Chemicals of Concern; Halogenated Volatile Organic Compounds (HVOC)</vt:lpstr>
      <vt:lpstr>HVOC in Groundwater</vt:lpstr>
      <vt:lpstr>Vapor Intrusion Study Sample Locations</vt:lpstr>
      <vt:lpstr>HVOC in Groundwater</vt:lpstr>
      <vt:lpstr>Next Steps</vt:lpstr>
      <vt:lpstr>Public Participation</vt:lpstr>
      <vt:lpstr>Out Reach Materials</vt:lpstr>
      <vt:lpstr>Questions?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- WIDE</dc:title>
  <dc:creator>Camille St. Onge</dc:creator>
  <cp:lastModifiedBy>Myers, Dale - TCP (ECY)</cp:lastModifiedBy>
  <cp:revision>420</cp:revision>
  <cp:lastPrinted>2020-11-05T23:31:10Z</cp:lastPrinted>
  <dcterms:created xsi:type="dcterms:W3CDTF">2016-10-08T14:15:50Z</dcterms:created>
  <dcterms:modified xsi:type="dcterms:W3CDTF">2021-01-25T16:36:16Z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0x0101004710CB2479D91A4792A1A99B37BFEC01</vt:lpwstr>
  </property>
  <property fmtid="{D5CDD505-2E9C-101B-9397-08002B2CF9AE}" pid="3" name="_dlc_DocIdItemGuid">
    <vt:lpwstr>92522056-f673-496a-a48b-d6c2febd79a6</vt:lpwstr>
  </property>
</Properties>
</file>